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6.pdf" ContentType="application/pdf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3"/>
    <p:sldId id="336" r:id="rId4"/>
    <p:sldId id="365" r:id="rId5"/>
    <p:sldId id="361" r:id="rId6"/>
    <p:sldId id="337" r:id="rId7"/>
    <p:sldId id="366" r:id="rId8"/>
    <p:sldId id="370" r:id="rId9"/>
    <p:sldId id="367" r:id="rId10"/>
    <p:sldId id="371" r:id="rId11"/>
    <p:sldId id="362" r:id="rId12"/>
    <p:sldId id="363" r:id="rId13"/>
    <p:sldId id="372" r:id="rId14"/>
    <p:sldId id="408" r:id="rId15"/>
    <p:sldId id="407" r:id="rId16"/>
    <p:sldId id="401" r:id="rId17"/>
    <p:sldId id="402" r:id="rId18"/>
    <p:sldId id="399" r:id="rId19"/>
    <p:sldId id="400" r:id="rId20"/>
    <p:sldId id="403" r:id="rId21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955" autoAdjust="0"/>
  </p:normalViewPr>
  <p:slideViewPr>
    <p:cSldViewPr snapToObjects="1" showGuides="1">
      <p:cViewPr varScale="1">
        <p:scale>
          <a:sx n="64" d="100"/>
          <a:sy n="64" d="100"/>
        </p:scale>
        <p:origin x="460" y="48"/>
      </p:cViewPr>
      <p:guideLst>
        <p:guide orient="horz" pos="21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d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2 </a:t>
            </a:r>
            <a:br>
              <a:rPr lang="en-US" sz="3600" dirty="0" smtClean="0"/>
            </a:br>
            <a:r>
              <a:rPr lang="en-US" sz="3600" dirty="0" smtClean="0"/>
              <a:t>Skeleton, skin and scales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2025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Branchiocranium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branchiocranium</a:t>
            </a:r>
            <a:r>
              <a:rPr lang="en-US" dirty="0" smtClean="0"/>
              <a:t> is divisible into five parts: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Mandibular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颌骨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Palatine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腭骨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Hyoid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舌骨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Opercular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鳃盖骨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Branchial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鳃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lowja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773" y="2971800"/>
            <a:ext cx="4768427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Mandibular</a:t>
            </a:r>
            <a:r>
              <a:rPr lang="en-US" dirty="0" smtClean="0"/>
              <a:t> 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Upper jaw </a:t>
            </a:r>
            <a:r>
              <a:rPr lang="en-US" dirty="0" smtClean="0"/>
              <a:t>known as the </a:t>
            </a:r>
            <a:r>
              <a:rPr lang="en-US" dirty="0" err="1" smtClean="0"/>
              <a:t>palatoquadrate</a:t>
            </a:r>
            <a:r>
              <a:rPr lang="en-US" dirty="0" smtClean="0"/>
              <a:t> cartilage (</a:t>
            </a:r>
            <a:r>
              <a:rPr lang="en-US" dirty="0" err="1" smtClean="0"/>
              <a:t>腭方软骨</a:t>
            </a:r>
            <a:r>
              <a:rPr lang="en-US" dirty="0" smtClean="0"/>
              <a:t>) in Chondrichthyes</a:t>
            </a:r>
            <a:endParaRPr lang="en-US" dirty="0" smtClean="0"/>
          </a:p>
        </p:txBody>
      </p:sp>
      <p:pic>
        <p:nvPicPr>
          <p:cNvPr id="5" name="Picture 4" descr="skul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1695450"/>
            <a:ext cx="9144000" cy="516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36576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bony fishes. may have three sets of bones. 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Premaxillae</a:t>
            </a:r>
            <a:r>
              <a:rPr 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前颔骨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altLang="zh-CN" dirty="0" smtClean="0"/>
              <a:t>M</a:t>
            </a:r>
            <a:r>
              <a:rPr lang="en-US" dirty="0" smtClean="0"/>
              <a:t>axillae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上颌骨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Supramaxilla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上主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上颌骨</a:t>
            </a:r>
            <a:r>
              <a:rPr lang="en-US" altLang="zh-CN" dirty="0" smtClean="0"/>
              <a:t>)</a:t>
            </a:r>
            <a:endParaRPr lang="en-US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Mandibular</a:t>
            </a:r>
            <a:r>
              <a:rPr lang="en-US" dirty="0" smtClean="0"/>
              <a:t> arch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lower jaw consists of </a:t>
            </a:r>
            <a:r>
              <a:rPr lang="en-US" altLang="zh-CN" dirty="0" err="1" smtClean="0"/>
              <a:t>Meckel’s</a:t>
            </a:r>
            <a:r>
              <a:rPr lang="en-US" altLang="zh-CN" dirty="0" smtClean="0"/>
              <a:t> cartilage in Chondrichthyes.</a:t>
            </a:r>
            <a:endParaRPr lang="en-US" altLang="zh-CN" dirty="0" smtClean="0"/>
          </a:p>
        </p:txBody>
      </p:sp>
      <p:pic>
        <p:nvPicPr>
          <p:cNvPr id="6" name="Picture 5" descr="lowja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773" y="2971800"/>
            <a:ext cx="4768427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438401"/>
            <a:ext cx="342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bony fishes:</a:t>
            </a:r>
            <a:endParaRPr lang="en-US" altLang="zh-CN" dirty="0" smtClean="0"/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dentary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齿骨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articular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下颚关节骨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angular (</a:t>
            </a:r>
            <a:r>
              <a:rPr lang="zh-CN" altLang="en-US" dirty="0" smtClean="0"/>
              <a:t>隅骨</a:t>
            </a:r>
            <a:r>
              <a:rPr lang="en-US" altLang="zh-CN" dirty="0" smtClean="0"/>
              <a:t>)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bfishSkullLabel.jpg"/>
          <p:cNvPicPr>
            <a:picLocks noGrp="1" noChangeAspect="1"/>
          </p:cNvPicPr>
          <p:nvPr>
            <p:ph idx="1"/>
          </p:nvPr>
        </p:nvPicPr>
        <p:blipFill>
          <a:blip r:embed="rId1"/>
          <a:srcRect l="-2163" r="-2163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 scan, a skull of </a:t>
            </a:r>
            <a:r>
              <a:rPr lang="en-US" i="1" dirty="0" err="1" smtClean="0"/>
              <a:t>Microdus</a:t>
            </a:r>
            <a:r>
              <a:rPr lang="en-US" i="1" dirty="0" smtClean="0"/>
              <a:t> chalmersi</a:t>
            </a:r>
            <a:endParaRPr lang="en-US" i="1" dirty="0"/>
          </a:p>
        </p:txBody>
      </p:sp>
      <p:pic>
        <p:nvPicPr>
          <p:cNvPr id="4" name="Content Placeholder 3" descr="海南细齿(CL929).jpg"/>
          <p:cNvPicPr>
            <a:picLocks noGrp="1" noChangeAspect="1"/>
          </p:cNvPicPr>
          <p:nvPr>
            <p:ph idx="1"/>
          </p:nvPr>
        </p:nvPicPr>
        <p:blipFill>
          <a:blip r:embed="rId1"/>
          <a:srcRect l="-18187" r="-18187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Ventral view of the </a:t>
            </a:r>
            <a:r>
              <a:rPr lang="en-US" dirty="0" err="1" smtClean="0"/>
              <a:t>neurocranium</a:t>
            </a:r>
            <a:endParaRPr lang="en-US" dirty="0"/>
          </a:p>
        </p:txBody>
      </p:sp>
      <p:pic>
        <p:nvPicPr>
          <p:cNvPr id="4" name="Content Placeholder 3" descr="海南细齿_886-1b.jpg"/>
          <p:cNvPicPr>
            <a:picLocks noGrp="1" noChangeAspect="1"/>
          </p:cNvPicPr>
          <p:nvPr>
            <p:ph idx="1"/>
          </p:nvPr>
        </p:nvPicPr>
        <p:blipFill>
          <a:blip r:embed="rId1"/>
          <a:srcRect l="-18187" r="-18187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Ventral view of the </a:t>
            </a:r>
            <a:r>
              <a:rPr lang="en-US" dirty="0" err="1" smtClean="0"/>
              <a:t>neurocranium</a:t>
            </a:r>
            <a:endParaRPr lang="en-US" dirty="0"/>
          </a:p>
        </p:txBody>
      </p:sp>
      <p:pic>
        <p:nvPicPr>
          <p:cNvPr id="4" name="Content Placeholder 3" descr="海南细齿_886-1a.jpg"/>
          <p:cNvPicPr>
            <a:picLocks noGrp="1" noChangeAspect="1"/>
          </p:cNvPicPr>
          <p:nvPr>
            <p:ph idx="1"/>
          </p:nvPr>
        </p:nvPicPr>
        <p:blipFill>
          <a:blip r:embed="rId1"/>
          <a:srcRect l="-18187" r="-18187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H Li, Y. He, J. Jiang, Z. Liu, </a:t>
            </a:r>
            <a:r>
              <a:rPr lang="en-US" sz="1400" b="1" dirty="0" smtClean="0"/>
              <a:t>C. Li</a:t>
            </a:r>
            <a:r>
              <a:rPr lang="en-US" sz="1400" dirty="0" smtClean="0"/>
              <a:t>, 2018. Molecular systematics and phylogenetic analysis of the Asian endemic freshwater sleepers (Gobiiformes: Odontobutidae). </a:t>
            </a:r>
            <a:r>
              <a:rPr lang="en-US" sz="1400" b="1" i="1" dirty="0" smtClean="0"/>
              <a:t>Molecular Phylogenetics and Evolution,</a:t>
            </a:r>
            <a:r>
              <a:rPr lang="en-US" sz="1400" dirty="0" smtClean="0"/>
              <a:t> 121, 1–11. </a:t>
            </a:r>
            <a:endParaRPr lang="en-US" sz="1400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3028" y="1761490"/>
            <a:ext cx="8957945" cy="40836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g4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v="urn:schemas-microsoft-com:mac:vml" xmlns:ma="http://schemas.microsoft.com/office/mac/drawingml/2008/main" Requires="ma">
            <p:blipFill>
              <a:blip r:embed="rId1"/>
              <a:srcRect l="-3245" r="-3245"/>
              <a:stretch>
                <a:fillRect/>
              </a:stretch>
            </p:blipFill>
          </mc:Choice>
          <mc:Fallback>
            <p:blipFill>
              <a:blip r:embed="rId2"/>
              <a:srcRect l="-3245" r="-3245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66800" y="3505200"/>
            <a:ext cx="7835726" cy="3276600"/>
            <a:chOff x="1066800" y="3505200"/>
            <a:chExt cx="7835726" cy="3276600"/>
          </a:xfrm>
        </p:grpSpPr>
        <p:pic>
          <p:nvPicPr>
            <p:cNvPr id="9" name="Picture 8" descr="Phy929 dorsal J.jp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114800" y="3505200"/>
              <a:ext cx="4787726" cy="3276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66800" y="4958834"/>
              <a:ext cx="2065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Microdus</a:t>
              </a:r>
              <a:r>
                <a:rPr lang="en-US" i="1" dirty="0" smtClean="0"/>
                <a:t> chalmersi</a:t>
              </a:r>
              <a:endParaRPr lang="en-US" i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" y="152400"/>
            <a:ext cx="7925076" cy="3276600"/>
            <a:chOff x="152400" y="152400"/>
            <a:chExt cx="7925076" cy="3276600"/>
          </a:xfrm>
        </p:grpSpPr>
        <p:pic>
          <p:nvPicPr>
            <p:cNvPr id="8" name="Picture 7" descr="Phy 886-1 dorsal J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52400"/>
              <a:ext cx="4787726" cy="3276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38800" y="1606034"/>
              <a:ext cx="2438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Microdus</a:t>
              </a:r>
              <a:r>
                <a:rPr lang="en-US" i="1" dirty="0" smtClean="0"/>
                <a:t> chalmersi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???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(or cranium)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The skull encloses and protects the brain and is composed of the </a:t>
            </a:r>
            <a:r>
              <a:rPr lang="en-US" sz="2800" dirty="0" err="1" smtClean="0"/>
              <a:t>neurocranium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脑颅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 </a:t>
            </a:r>
            <a:r>
              <a:rPr lang="en-US" sz="2800" dirty="0" smtClean="0"/>
              <a:t>and the </a:t>
            </a:r>
            <a:r>
              <a:rPr lang="en-US" sz="2800" dirty="0" err="1" smtClean="0"/>
              <a:t>branchiocranium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咽颅</a:t>
            </a:r>
            <a:r>
              <a:rPr lang="en-US" altLang="zh-CN" sz="2800" dirty="0" smtClean="0"/>
              <a:t>)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Actinopterygians (</a:t>
            </a:r>
            <a:r>
              <a:rPr lang="zh-CN" altLang="en-US" sz="2800" dirty="0" smtClean="0"/>
              <a:t>辐鳍鱼类</a:t>
            </a:r>
            <a:r>
              <a:rPr lang="en-US" sz="2800" dirty="0" smtClean="0"/>
              <a:t>) have more skull bones than do </a:t>
            </a:r>
            <a:r>
              <a:rPr lang="en-US" sz="2800" dirty="0" err="1" smtClean="0"/>
              <a:t>sarcopterygians</a:t>
            </a:r>
            <a:r>
              <a:rPr lang="en-US" sz="2800" dirty="0" smtClean="0"/>
              <a:t> (</a:t>
            </a:r>
            <a:r>
              <a:rPr lang="zh-CN" altLang="en-US" sz="2800" dirty="0" smtClean="0"/>
              <a:t>肉鳍鱼类</a:t>
            </a:r>
            <a:r>
              <a:rPr lang="en-US" sz="2800" dirty="0" smtClean="0"/>
              <a:t>). 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Skull (or cranium)</a:t>
            </a:r>
            <a:endParaRPr lang="en-US" dirty="0"/>
          </a:p>
        </p:txBody>
      </p:sp>
      <p:pic>
        <p:nvPicPr>
          <p:cNvPr id="4" name="Content Placeholder 3" descr="skull.png"/>
          <p:cNvPicPr>
            <a:picLocks noGrp="1" noChangeAspect="1"/>
          </p:cNvPicPr>
          <p:nvPr>
            <p:ph idx="1"/>
          </p:nvPr>
        </p:nvPicPr>
        <p:blipFill>
          <a:blip r:embed="rId1"/>
          <a:srcRect l="-1318" r="-1318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Neurocranium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600"/>
              </a:spcAft>
            </a:pPr>
            <a:r>
              <a:rPr lang="en-US" sz="2800" dirty="0" smtClean="0"/>
              <a:t>The </a:t>
            </a:r>
            <a:r>
              <a:rPr lang="en-US" sz="2800" dirty="0" err="1" smtClean="0"/>
              <a:t>neurocranium</a:t>
            </a:r>
            <a:r>
              <a:rPr lang="en-US" sz="2800" dirty="0" smtClean="0"/>
              <a:t> is derived from the </a:t>
            </a:r>
            <a:r>
              <a:rPr lang="en-US" sz="2800" dirty="0" err="1" smtClean="0"/>
              <a:t>chondrocranium</a:t>
            </a:r>
            <a:r>
              <a:rPr lang="en-US" sz="2800" dirty="0" smtClean="0"/>
              <a:t> (the original cartilaginous braincase) and the </a:t>
            </a:r>
            <a:r>
              <a:rPr lang="en-US" sz="2800" dirty="0" err="1" smtClean="0"/>
              <a:t>dermatocranium</a:t>
            </a:r>
            <a:r>
              <a:rPr lang="en-US" sz="2800" dirty="0" smtClean="0"/>
              <a:t> (dermal bones derived from scales). </a:t>
            </a:r>
            <a:endParaRPr lang="en-US" sz="2800" dirty="0" smtClean="0"/>
          </a:p>
          <a:p>
            <a:pPr>
              <a:spcAft>
                <a:spcPts val="3600"/>
              </a:spcAft>
            </a:pPr>
            <a:r>
              <a:rPr lang="en-US" sz="2800" dirty="0" smtClean="0"/>
              <a:t>Actinopterygian skull bones can be divided into four regions: </a:t>
            </a:r>
            <a:r>
              <a:rPr lang="en-US" sz="2800" dirty="0" err="1" smtClean="0">
                <a:solidFill>
                  <a:srgbClr val="FF0000"/>
                </a:solidFill>
              </a:rPr>
              <a:t>ethmoid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</a:rPr>
              <a:t>筛骨区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, orbital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</a:rPr>
              <a:t>蝶区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otic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</a:rPr>
              <a:t>耳区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, and </a:t>
            </a:r>
            <a:r>
              <a:rPr lang="en-US" sz="2800" dirty="0" err="1" smtClean="0">
                <a:solidFill>
                  <a:srgbClr val="FF0000"/>
                </a:solidFill>
              </a:rPr>
              <a:t>basicranial</a:t>
            </a:r>
            <a:r>
              <a:rPr lang="zh-CN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(</a:t>
            </a:r>
            <a:r>
              <a:rPr lang="zh-CN" altLang="en-US" sz="2800" dirty="0" smtClean="0">
                <a:solidFill>
                  <a:srgbClr val="FF0000"/>
                </a:solidFill>
              </a:rPr>
              <a:t>枕区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Ethmoid</a:t>
            </a:r>
            <a:r>
              <a:rPr lang="en-US" dirty="0" smtClean="0"/>
              <a:t> region</a:t>
            </a:r>
            <a:endParaRPr lang="en-US" dirty="0"/>
          </a:p>
        </p:txBody>
      </p:sp>
      <p:pic>
        <p:nvPicPr>
          <p:cNvPr id="4" name="Picture 3" descr="Neurocranium_latera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0"/>
            <a:ext cx="4358640" cy="3657600"/>
          </a:xfrm>
          <a:prstGeom prst="rect">
            <a:avLst/>
          </a:prstGeom>
        </p:spPr>
      </p:pic>
      <p:pic>
        <p:nvPicPr>
          <p:cNvPr id="5" name="Picture 4" descr="Neurocranium_dors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33764"/>
            <a:ext cx="4329854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468034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main sets of cartilage bones: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lateral </a:t>
            </a:r>
            <a:r>
              <a:rPr lang="en-US" dirty="0" err="1" smtClean="0"/>
              <a:t>ethmoids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ethmoid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筛骨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81600" y="1524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sets of dermal bones in this region: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vomer </a:t>
            </a:r>
            <a:r>
              <a:rPr lang="en-US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en-US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犁骨</a:t>
            </a:r>
            <a:r>
              <a:rPr lang="en-US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mesethmoid</a:t>
            </a:r>
            <a:r>
              <a:rPr 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中筛骨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region</a:t>
            </a:r>
            <a:endParaRPr lang="en-US" dirty="0"/>
          </a:p>
        </p:txBody>
      </p:sp>
      <p:pic>
        <p:nvPicPr>
          <p:cNvPr id="4" name="Picture 3" descr="Neurocranium_latera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0"/>
            <a:ext cx="4358640" cy="3657600"/>
          </a:xfrm>
          <a:prstGeom prst="rect">
            <a:avLst/>
          </a:prstGeom>
        </p:spPr>
      </p:pic>
      <p:pic>
        <p:nvPicPr>
          <p:cNvPr id="5" name="Picture 4" descr="Neurocranium_dors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124200"/>
            <a:ext cx="4329854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334000"/>
            <a:ext cx="35052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sets of cartilage bones: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Pterosphenoids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翼蝶骨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Basisphenoid</a:t>
            </a:r>
            <a:r>
              <a:rPr 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基蝶骨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Parasphenoid</a:t>
            </a:r>
            <a:r>
              <a:rPr 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副蝶骨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r>
              <a:rPr lang="en-US" dirty="0" smtClean="0"/>
              <a:t>Sclerotic cartilages (巩膜软骨)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81600" y="1524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sets of dermal bones in this region: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the paired frontals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额骨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the </a:t>
            </a:r>
            <a:r>
              <a:rPr lang="en-US" dirty="0" err="1" smtClean="0"/>
              <a:t>circumorbitals</a:t>
            </a:r>
            <a:r>
              <a:rPr lang="en-US" dirty="0" smtClean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围眶骨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region</a:t>
            </a:r>
            <a:endParaRPr lang="en-US" dirty="0"/>
          </a:p>
        </p:txBody>
      </p:sp>
      <p:pic>
        <p:nvPicPr>
          <p:cNvPr id="4" name="Picture 3" descr="Neurocranium_latera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0"/>
            <a:ext cx="435864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1524001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sets of dermal bones in this region: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the paired frontals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the </a:t>
            </a:r>
            <a:r>
              <a:rPr lang="en-US" dirty="0" err="1" smtClean="0"/>
              <a:t>circumorbitals</a:t>
            </a:r>
            <a:endParaRPr lang="en-US" dirty="0" smtClean="0"/>
          </a:p>
          <a:p>
            <a:pPr lvl="1"/>
            <a:r>
              <a:rPr lang="en-US" altLang="zh-CN" dirty="0" smtClean="0"/>
              <a:t>-</a:t>
            </a:r>
            <a:r>
              <a:rPr lang="en-US" altLang="zh-CN" sz="1400" dirty="0" smtClean="0"/>
              <a:t>A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chain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of</a:t>
            </a:r>
            <a:r>
              <a:rPr lang="zh-CN" altLang="en-US" sz="1400" dirty="0" smtClean="0"/>
              <a:t> </a:t>
            </a:r>
            <a:r>
              <a:rPr lang="en-US" altLang="zh-CN" sz="1400" dirty="0" err="1" smtClean="0"/>
              <a:t>infraorbital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bones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(</a:t>
            </a:r>
            <a:r>
              <a:rPr lang="zh-CN" altLang="en-US" sz="1400" dirty="0" smtClean="0"/>
              <a:t>眶下骨</a:t>
            </a:r>
            <a:r>
              <a:rPr lang="en-US" altLang="zh-CN" sz="1400" dirty="0" smtClean="0"/>
              <a:t>)</a:t>
            </a:r>
            <a:endParaRPr lang="en-US" sz="1400" dirty="0" smtClean="0"/>
          </a:p>
        </p:txBody>
      </p:sp>
      <p:pic>
        <p:nvPicPr>
          <p:cNvPr id="8" name="Picture 7" descr="Infraobital bo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071" y="4038600"/>
            <a:ext cx="4614729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Otic</a:t>
            </a:r>
            <a:r>
              <a:rPr lang="en-US" dirty="0" smtClean="0"/>
              <a:t> region</a:t>
            </a:r>
            <a:endParaRPr lang="en-US" dirty="0"/>
          </a:p>
        </p:txBody>
      </p:sp>
      <p:pic>
        <p:nvPicPr>
          <p:cNvPr id="4" name="Picture 3" descr="Neurocranium_latera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352729"/>
            <a:ext cx="3268980" cy="2743200"/>
          </a:xfrm>
          <a:prstGeom prst="rect">
            <a:avLst/>
          </a:prstGeom>
        </p:spPr>
      </p:pic>
      <p:pic>
        <p:nvPicPr>
          <p:cNvPr id="5" name="Picture 4" descr="Neurocranium_dors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4038600"/>
            <a:ext cx="3247391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1" y="1352729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cartilage bones enclose each bilateral </a:t>
            </a:r>
            <a:r>
              <a:rPr lang="en-US" dirty="0" err="1" smtClean="0"/>
              <a:t>otic</a:t>
            </a:r>
            <a:r>
              <a:rPr lang="en-US" dirty="0" smtClean="0"/>
              <a:t> (ear) chamber inside the skull: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Sphenotics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蝶耳骨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Pterotics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翼耳骨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Prootics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前耳骨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Epiotics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上耳骨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Intercalars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间骨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pic>
        <p:nvPicPr>
          <p:cNvPr id="8" name="Picture 7" descr="Neurocranium_ventr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8600"/>
            <a:ext cx="296418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24401" y="348683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Dermal bones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altLang="zh-CN" dirty="0" smtClean="0"/>
              <a:t>P</a:t>
            </a:r>
            <a:r>
              <a:rPr lang="en-US" dirty="0" smtClean="0"/>
              <a:t>arietals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顶骨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Basicranial</a:t>
            </a:r>
            <a:r>
              <a:rPr lang="en-US" dirty="0" smtClean="0"/>
              <a:t> region</a:t>
            </a:r>
            <a:endParaRPr lang="en-US" dirty="0"/>
          </a:p>
        </p:txBody>
      </p:sp>
      <p:pic>
        <p:nvPicPr>
          <p:cNvPr id="4" name="Picture 3" descr="Neurocranium_latera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038600"/>
            <a:ext cx="3268980" cy="2743200"/>
          </a:xfrm>
          <a:prstGeom prst="rect">
            <a:avLst/>
          </a:prstGeom>
        </p:spPr>
      </p:pic>
      <p:pic>
        <p:nvPicPr>
          <p:cNvPr id="5" name="Picture 4" descr="Neurocranium_dors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4038600"/>
            <a:ext cx="3247391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1524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sets of cartilage bones,: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altLang="zh-CN" dirty="0" err="1" smtClean="0"/>
              <a:t>E</a:t>
            </a:r>
            <a:r>
              <a:rPr lang="en-US" dirty="0" err="1" smtClean="0"/>
              <a:t>xoccipitals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外枕骨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altLang="zh-CN" dirty="0" err="1" smtClean="0"/>
              <a:t>B</a:t>
            </a:r>
            <a:r>
              <a:rPr lang="en-US" dirty="0" err="1" smtClean="0"/>
              <a:t>asioccipital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基枕骨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altLang="zh-CN" dirty="0" err="1" smtClean="0"/>
              <a:t>S</a:t>
            </a:r>
            <a:r>
              <a:rPr lang="en-US" dirty="0" err="1" smtClean="0"/>
              <a:t>upraoccipital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上枕骨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pic>
        <p:nvPicPr>
          <p:cNvPr id="9" name="Picture 8" descr="skull_re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9200"/>
            <a:ext cx="345821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1" y="2895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Dermal bones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altLang="zh-CN" dirty="0" err="1" smtClean="0"/>
              <a:t>parasphenoid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副蝶骨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TIMING" val="|8.5|28.9"/>
</p:tagLst>
</file>

<file path=ppt/tags/tag10.xml><?xml version="1.0" encoding="utf-8"?>
<p:tagLst xmlns:p="http://schemas.openxmlformats.org/presentationml/2006/main">
  <p:tag name="TIMING" val="|23.3"/>
</p:tagLst>
</file>

<file path=ppt/tags/tag11.xml><?xml version="1.0" encoding="utf-8"?>
<p:tagLst xmlns:p="http://schemas.openxmlformats.org/presentationml/2006/main">
  <p:tag name="KSO_WPP_MARK_KEY" val="5d72088f-d50c-4740-bfb1-495286c753cf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4.2|27.3"/>
</p:tagLst>
</file>

<file path=ppt/tags/tag3.xml><?xml version="1.0" encoding="utf-8"?>
<p:tagLst xmlns:p="http://schemas.openxmlformats.org/presentationml/2006/main">
  <p:tag name="TIMING" val="|8.4|41.6"/>
</p:tagLst>
</file>

<file path=ppt/tags/tag4.xml><?xml version="1.0" encoding="utf-8"?>
<p:tagLst xmlns:p="http://schemas.openxmlformats.org/presentationml/2006/main">
  <p:tag name="TIMING" val="|17.6|47.2"/>
</p:tagLst>
</file>

<file path=ppt/tags/tag5.xml><?xml version="1.0" encoding="utf-8"?>
<p:tagLst xmlns:p="http://schemas.openxmlformats.org/presentationml/2006/main">
  <p:tag name="TIMING" val="|16.8|68.4"/>
</p:tagLst>
</file>

<file path=ppt/tags/tag6.xml><?xml version="1.0" encoding="utf-8"?>
<p:tagLst xmlns:p="http://schemas.openxmlformats.org/presentationml/2006/main">
  <p:tag name="TIMING" val="|19.1|63.4"/>
</p:tagLst>
</file>

<file path=ppt/tags/tag7.xml><?xml version="1.0" encoding="utf-8"?>
<p:tagLst xmlns:p="http://schemas.openxmlformats.org/presentationml/2006/main">
  <p:tag name="TIMING" val="|5.3|20.6"/>
</p:tagLst>
</file>

<file path=ppt/tags/tag8.xml><?xml version="1.0" encoding="utf-8"?>
<p:tagLst xmlns:p="http://schemas.openxmlformats.org/presentationml/2006/main">
  <p:tag name="TIMING" val="|1.5|9.1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2236</Words>
  <Application>WPS 演示</Application>
  <PresentationFormat>全屏显示(4:3)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Arial</vt:lpstr>
      <vt:lpstr>Calibri</vt:lpstr>
      <vt:lpstr>微软雅黑</vt:lpstr>
      <vt:lpstr>Arial Unicode MS</vt:lpstr>
      <vt:lpstr>Office Theme</vt:lpstr>
      <vt:lpstr>Lesson 2  Skeleton, skin and scales</vt:lpstr>
      <vt:lpstr>Skull (or cranium)</vt:lpstr>
      <vt:lpstr>Skull (or cranium)</vt:lpstr>
      <vt:lpstr>Neurocranium</vt:lpstr>
      <vt:lpstr>Ethmoid region</vt:lpstr>
      <vt:lpstr>Orbital region</vt:lpstr>
      <vt:lpstr>Orbital region</vt:lpstr>
      <vt:lpstr>Otic region</vt:lpstr>
      <vt:lpstr>Basicranial region</vt:lpstr>
      <vt:lpstr>Branchiocranium</vt:lpstr>
      <vt:lpstr>Mandibular arch</vt:lpstr>
      <vt:lpstr>Mandibular arch</vt:lpstr>
      <vt:lpstr>PowerPoint 演示文稿</vt:lpstr>
      <vt:lpstr>CT scan, a skull of Microdus chalmersi</vt:lpstr>
      <vt:lpstr>Ventral view of the neurocranium</vt:lpstr>
      <vt:lpstr>Ventral view of the neurocranium</vt:lpstr>
      <vt:lpstr>H Li, Y. He, J. Jiang, Z. Liu, C. Li, 2018. Molecular systematics and phylogenetic analysis of the Asian endemic freshwater sleepers (Gobiiformes: Odontobutidae). Molecular Phylogenetics and Evolution, 121, 1–11. </vt:lpstr>
      <vt:lpstr>PowerPoint 演示文稿</vt:lpstr>
      <vt:lpstr>PowerPoint 演示文稿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102</cp:revision>
  <dcterms:created xsi:type="dcterms:W3CDTF">2020-03-02T01:04:00Z</dcterms:created>
  <dcterms:modified xsi:type="dcterms:W3CDTF">2025-10-12T13:03:15Z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662341A54D7C43D68EB2E832A7F8A099</vt:lpwstr>
  </property>
  <property fmtid="{D5CDD505-2E9C-101B-9397-08002B2CF9AE}" pid="3" name="KSOProductBuildVer">
    <vt:lpwstr>2052-12.1.0.23125</vt:lpwstr>
  </property>
</Properties>
</file>