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avi" ContentType="video/avi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3"/>
    <p:sldId id="416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6" r:id="rId12"/>
    <p:sldId id="434" r:id="rId13"/>
    <p:sldId id="433" r:id="rId14"/>
    <p:sldId id="428" r:id="rId15"/>
    <p:sldId id="429" r:id="rId16"/>
    <p:sldId id="430" r:id="rId17"/>
    <p:sldId id="431" r:id="rId18"/>
    <p:sldId id="432" r:id="rId19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955" autoAdjust="0"/>
  </p:normalViewPr>
  <p:slideViewPr>
    <p:cSldViewPr snapToObjects="1" showGuides="1">
      <p:cViewPr varScale="1">
        <p:scale>
          <a:sx n="75" d="100"/>
          <a:sy n="75" d="100"/>
        </p:scale>
        <p:origin x="1020" y="56"/>
      </p:cViewPr>
      <p:guideLst>
        <p:guide orient="horz" pos="21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microsoft.com/office/2007/relationships/media" Target="../media/media1.avi"/><Relationship Id="rId1" Type="http://schemas.openxmlformats.org/officeDocument/2006/relationships/video" Target="../media/media1.avi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9.xml"/><Relationship Id="rId1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pbs.org/wgbh/nova/teachers/activities/3003_fish_01.html" TargetMode="External"/><Relationship Id="rId3" Type="http://schemas.openxmlformats.org/officeDocument/2006/relationships/tags" Target="../tags/tag4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://pond.dnr.cornell.edu/nyfish/Esocidae/northern_pike.html" TargetMode="Externa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jpeg"/><Relationship Id="rId7" Type="http://schemas.openxmlformats.org/officeDocument/2006/relationships/image" Target="../media/image26.pn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video" Target="NULL" TargetMode="Externa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7.xml"/><Relationship Id="rId10" Type="http://schemas.openxmlformats.org/officeDocument/2006/relationships/image" Target="../media/image29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2 </a:t>
            </a:r>
            <a:br>
              <a:rPr lang="en-US" sz="3600" dirty="0" smtClean="0"/>
            </a:br>
            <a:r>
              <a:rPr lang="en-US" sz="3600" dirty="0" smtClean="0"/>
              <a:t>Skeleton, skin and scales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dirty="0" smtClean="0"/>
              <a:t>Fall, 2025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724025" y="3810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Skin and Scales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04800" y="914400"/>
            <a:ext cx="3581400" cy="3170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742950" indent="-742950"/>
            <a:r>
              <a:rPr lang="en-US" sz="3200" b="1">
                <a:latin typeface="Comic Sans MS" panose="030F0702030302020204" pitchFamily="-109" charset="0"/>
              </a:rPr>
              <a:t>1. Epidermis</a:t>
            </a:r>
            <a:endParaRPr lang="en-US" sz="3200" b="1">
              <a:latin typeface="Comic Sans MS" panose="030F0702030302020204" pitchFamily="-109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2400" b="1">
                <a:latin typeface="Comic Sans MS" panose="030F0702030302020204" pitchFamily="-109" charset="0"/>
              </a:rPr>
              <a:t>10-30 of cells</a:t>
            </a:r>
            <a:endParaRPr lang="en-US" sz="2400" b="1">
              <a:latin typeface="Comic Sans MS" panose="030F0702030302020204" pitchFamily="-109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2400" b="1">
                <a:latin typeface="Comic Sans MS" panose="030F0702030302020204" pitchFamily="-109" charset="0"/>
              </a:rPr>
              <a:t>Mostly flat / compressed epithelial cells</a:t>
            </a:r>
            <a:endParaRPr lang="en-US" sz="2400" b="1">
              <a:latin typeface="Comic Sans MS" panose="030F0702030302020204" pitchFamily="-109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2400" b="1">
                <a:latin typeface="Comic Sans MS" panose="030F0702030302020204" pitchFamily="-109" charset="0"/>
              </a:rPr>
              <a:t>Mucus glands</a:t>
            </a:r>
            <a:endParaRPr lang="en-US" sz="2400" b="1">
              <a:latin typeface="Comic Sans MS" panose="030F0702030302020204" pitchFamily="-109" charset="0"/>
            </a:endParaRP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en-US" sz="2400" b="1">
                <a:latin typeface="Comic Sans MS" panose="030F0702030302020204" pitchFamily="-109" charset="0"/>
              </a:rPr>
              <a:t>Protective barrier</a:t>
            </a:r>
            <a:endParaRPr lang="en-US" sz="2400" b="1">
              <a:latin typeface="Comic Sans MS" panose="030F0702030302020204" pitchFamily="-109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28600" y="5105400"/>
            <a:ext cx="8915400" cy="1446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b="1">
                <a:latin typeface="Comic Sans MS" panose="030F0702030302020204" pitchFamily="-109" charset="0"/>
              </a:rPr>
              <a:t>2. Dermis</a:t>
            </a:r>
            <a:endParaRPr lang="en-US" sz="3200" b="1">
              <a:latin typeface="Comic Sans MS" panose="030F0702030302020204" pitchFamily="-109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>
                <a:latin typeface="Comic Sans MS" panose="030F0702030302020204" pitchFamily="-109" charset="0"/>
              </a:rPr>
              <a:t> </a:t>
            </a:r>
            <a:r>
              <a:rPr lang="en-US" sz="2400" b="1">
                <a:latin typeface="Comic Sans MS" panose="030F0702030302020204" pitchFamily="-109" charset="0"/>
              </a:rPr>
              <a:t>Matrix of connective tissue –  connected to muscles</a:t>
            </a:r>
            <a:endParaRPr lang="en-US" sz="2400" b="1">
              <a:latin typeface="Comic Sans MS" panose="030F0702030302020204" pitchFamily="-109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>
                <a:latin typeface="Comic Sans MS" panose="030F0702030302020204" pitchFamily="-109" charset="0"/>
              </a:rPr>
              <a:t>  Pigment cells, blood vessels, dermal skeleton</a:t>
            </a:r>
            <a:endParaRPr lang="en-US" sz="2400" b="1">
              <a:latin typeface="Comic Sans MS" panose="030F0702030302020204" pitchFamily="-109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32175" y="1066800"/>
            <a:ext cx="55594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3657600"/>
            <a:ext cx="24050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7963" y="5081588"/>
            <a:ext cx="460375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63855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657600" y="5438775"/>
            <a:ext cx="3276600" cy="200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700"/>
              <a:t>http://www.icanteachmyself.com/edu_694_assignments/1_2/clownfish.jpg</a:t>
            </a:r>
            <a:endParaRPr lang="en-US" sz="700"/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imbing Fish on Vimeo.fl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76600" y="2286000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gfish Sliming Vide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905000" y="1447800"/>
            <a:ext cx="5500688" cy="4125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752600" y="2286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Skin and Scales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28600" y="809625"/>
            <a:ext cx="891540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200" b="1">
                <a:latin typeface="Comic Sans MS" panose="030F0702030302020204" pitchFamily="-109" charset="0"/>
              </a:rPr>
              <a:t>Scales – 3/4 main types in living fishes</a:t>
            </a:r>
            <a:endParaRPr lang="en-US" sz="3200" b="1">
              <a:latin typeface="Comic Sans MS" panose="030F0702030302020204" pitchFamily="-109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>
                <a:latin typeface="Comic Sans MS" panose="030F0702030302020204" pitchFamily="-109" charset="0"/>
              </a:rPr>
              <a:t>  Housed within pocket of dermal cells </a:t>
            </a:r>
            <a:endParaRPr lang="en-US" sz="2400" b="1">
              <a:latin typeface="Comic Sans MS" panose="030F0702030302020204" pitchFamily="-109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28600" y="3276600"/>
            <a:ext cx="8686800" cy="1446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/>
            <a:r>
              <a:rPr lang="en-US" sz="2800" b="1">
                <a:latin typeface="Comic Sans MS" panose="030F0702030302020204" pitchFamily="-109" charset="0"/>
              </a:rPr>
              <a:t>2. Ganoid – diamond-shaped</a:t>
            </a:r>
            <a:endParaRPr lang="en-US" sz="2800" b="1">
              <a:latin typeface="Comic Sans MS" panose="030F0702030302020204" pitchFamily="-109" charset="0"/>
            </a:endParaRPr>
          </a:p>
          <a:p>
            <a:pPr marL="739775" lvl="4" indent="-217805">
              <a:buFontTx/>
              <a:buChar char="-"/>
            </a:pPr>
            <a:r>
              <a:rPr lang="en-US" sz="2000" b="1">
                <a:latin typeface="Comic Sans MS" panose="030F0702030302020204" pitchFamily="-109" charset="0"/>
              </a:rPr>
              <a:t>Hard protein covering (ganoine)</a:t>
            </a:r>
            <a:endParaRPr lang="en-US" sz="2000" b="1">
              <a:latin typeface="Comic Sans MS" panose="030F0702030302020204" pitchFamily="-109" charset="0"/>
            </a:endParaRPr>
          </a:p>
          <a:p>
            <a:pPr marL="739775" lvl="4" indent="-217805">
              <a:buFontTx/>
              <a:buChar char="-"/>
            </a:pPr>
            <a:r>
              <a:rPr lang="en-US" sz="2000" b="1">
                <a:latin typeface="Comic Sans MS" panose="030F0702030302020204" pitchFamily="-109" charset="0"/>
              </a:rPr>
              <a:t>Not flexible</a:t>
            </a:r>
            <a:endParaRPr lang="en-US" sz="2000" b="1">
              <a:latin typeface="Comic Sans MS" panose="030F0702030302020204" pitchFamily="-109" charset="0"/>
            </a:endParaRPr>
          </a:p>
          <a:p>
            <a:pPr marL="739775" lvl="4" indent="-217805">
              <a:buFontTx/>
              <a:buChar char="-"/>
            </a:pPr>
            <a:r>
              <a:rPr lang="en-US" sz="2000" b="1">
                <a:latin typeface="Comic Sans MS" panose="030F0702030302020204" pitchFamily="-109" charset="0"/>
              </a:rPr>
              <a:t>Non-overlapping</a:t>
            </a:r>
            <a:endParaRPr lang="en-US" sz="2000" b="1">
              <a:latin typeface="Comic Sans MS" panose="030F0702030302020204" pitchFamily="-10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57800" y="3429000"/>
            <a:ext cx="13954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429000"/>
            <a:ext cx="25908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28600" y="4724400"/>
            <a:ext cx="90678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/>
            <a:r>
              <a:rPr lang="en-US" sz="2800" b="1">
                <a:latin typeface="Comic Sans MS" panose="030F0702030302020204" pitchFamily="-109" charset="0"/>
              </a:rPr>
              <a:t>3. Bony-ridge scales </a:t>
            </a:r>
            <a:r>
              <a:rPr lang="en-US" sz="2400" b="1">
                <a:latin typeface="Comic Sans MS" panose="030F0702030302020204" pitchFamily="-109" charset="0"/>
              </a:rPr>
              <a:t>– overlapping, flexible bony ridges</a:t>
            </a:r>
            <a:endParaRPr lang="en-US" sz="2800" b="1">
              <a:latin typeface="Comic Sans MS" panose="030F0702030302020204" pitchFamily="-109" charset="0"/>
            </a:endParaRPr>
          </a:p>
          <a:p>
            <a:pPr marL="971550" lvl="1" indent="-514350">
              <a:buFont typeface="Century Gothic" panose="020B0502020202020204" pitchFamily="-109" charset="0"/>
              <a:buAutoNum type="alphaLcPeriod"/>
            </a:pPr>
            <a:r>
              <a:rPr lang="en-US" sz="2800" b="1">
                <a:latin typeface="Comic Sans MS" panose="030F0702030302020204" pitchFamily="-109" charset="0"/>
              </a:rPr>
              <a:t>Ctenoid </a:t>
            </a:r>
            <a:r>
              <a:rPr lang="en-US" sz="2000" b="1">
                <a:latin typeface="Comic Sans MS" panose="030F0702030302020204" pitchFamily="-109" charset="0"/>
              </a:rPr>
              <a:t>– comb-like rim</a:t>
            </a:r>
            <a:endParaRPr lang="en-US" sz="2800" b="1">
              <a:latin typeface="Comic Sans MS" panose="030F0702030302020204" pitchFamily="-109" charset="0"/>
            </a:endParaRPr>
          </a:p>
          <a:p>
            <a:pPr marL="971550" lvl="1" indent="-514350">
              <a:buFont typeface="Century Gothic" panose="020B0502020202020204" pitchFamily="-109" charset="0"/>
              <a:buAutoNum type="alphaLcPeriod"/>
            </a:pPr>
            <a:r>
              <a:rPr lang="en-US" sz="2800" b="1">
                <a:latin typeface="Comic Sans MS" panose="030F0702030302020204" pitchFamily="-109" charset="0"/>
              </a:rPr>
              <a:t>Cycloid </a:t>
            </a:r>
            <a:r>
              <a:rPr lang="en-US" sz="2000" b="1">
                <a:latin typeface="Comic Sans MS" panose="030F0702030302020204" pitchFamily="-109" charset="0"/>
              </a:rPr>
              <a:t>– smooth rim</a:t>
            </a:r>
            <a:endParaRPr lang="en-US" sz="2800" b="1">
              <a:latin typeface="Comic Sans MS" panose="030F0702030302020204" pitchFamily="-109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28600" y="1754188"/>
            <a:ext cx="8686800" cy="1446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514350" indent="-514350"/>
            <a:r>
              <a:rPr lang="en-US" sz="2800" b="1">
                <a:latin typeface="Comic Sans MS" panose="030F0702030302020204" pitchFamily="-109" charset="0"/>
              </a:rPr>
              <a:t>1. Placoid (denticles)</a:t>
            </a:r>
            <a:endParaRPr lang="en-US" sz="2800" b="1">
              <a:latin typeface="Comic Sans MS" panose="030F0702030302020204" pitchFamily="-109" charset="0"/>
            </a:endParaRPr>
          </a:p>
          <a:p>
            <a:pPr marL="739775" lvl="4" indent="-217805">
              <a:buFontTx/>
              <a:buChar char="-"/>
            </a:pPr>
            <a:r>
              <a:rPr lang="en-US" sz="2000" b="1">
                <a:latin typeface="Comic Sans MS" panose="030F0702030302020204" pitchFamily="-109" charset="0"/>
              </a:rPr>
              <a:t>Tooth-like projections on sharks</a:t>
            </a:r>
            <a:endParaRPr lang="en-US" sz="2000" b="1">
              <a:latin typeface="Comic Sans MS" panose="030F0702030302020204" pitchFamily="-109" charset="0"/>
            </a:endParaRPr>
          </a:p>
          <a:p>
            <a:pPr marL="739775" lvl="4" indent="-217805">
              <a:buFontTx/>
              <a:buChar char="-"/>
            </a:pPr>
            <a:r>
              <a:rPr lang="en-US" sz="2000" b="1">
                <a:latin typeface="Comic Sans MS" panose="030F0702030302020204" pitchFamily="-109" charset="0"/>
              </a:rPr>
              <a:t>VERY different from scales in other fish</a:t>
            </a:r>
            <a:endParaRPr lang="en-US" sz="2000" b="1">
              <a:latin typeface="Comic Sans MS" panose="030F0702030302020204" pitchFamily="-109" charset="0"/>
            </a:endParaRPr>
          </a:p>
          <a:p>
            <a:pPr marL="739775" lvl="4" indent="-217805">
              <a:buFontTx/>
              <a:buChar char="-"/>
            </a:pPr>
            <a:r>
              <a:rPr lang="en-US" sz="2000" b="1">
                <a:latin typeface="Comic Sans MS" panose="030F0702030302020204" pitchFamily="-109" charset="0"/>
              </a:rPr>
              <a:t>Pulp cavity just like teeth!</a:t>
            </a:r>
            <a:endParaRPr lang="en-US" sz="2000" b="1">
              <a:latin typeface="Comic Sans MS" panose="030F0702030302020204" pitchFamily="-109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57200"/>
            <a:ext cx="12192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600200"/>
            <a:ext cx="20383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5105400"/>
            <a:ext cx="167163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5181600"/>
            <a:ext cx="2286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1752600"/>
            <a:ext cx="12096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5334000"/>
            <a:ext cx="12334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57900" y="5334000"/>
            <a:ext cx="30861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0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for next week</a:t>
            </a:r>
            <a:br>
              <a:rPr lang="en-US" dirty="0" smtClean="0"/>
            </a:br>
            <a:r>
              <a:rPr lang="en-US" sz="3555" dirty="0" smtClean="0">
                <a:solidFill>
                  <a:srgbClr val="FF0000"/>
                </a:solidFill>
              </a:rPr>
              <a:t>(Oct 17)</a:t>
            </a:r>
            <a:endParaRPr lang="en-US" sz="3555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/>
          </a:bodyPr>
          <a:lstStyle/>
          <a:p>
            <a:pPr>
              <a:spcAft>
                <a:spcPts val="1800"/>
              </a:spcAft>
            </a:pPr>
            <a:r>
              <a:rPr lang="zh-CN" altLang="en-US" sz="32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李乾</a:t>
            </a:r>
            <a:endParaRPr lang="zh-CN" altLang="en-US" sz="3200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1">
              <a:spcAft>
                <a:spcPts val="1800"/>
              </a:spcAft>
            </a:pPr>
            <a:r>
              <a:rPr lang="en-US" sz="3200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Describe the cardiovascular system of fish.</a:t>
            </a:r>
            <a:endParaRPr lang="en-US" sz="32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1800"/>
              </a:spcAft>
            </a:pPr>
            <a:r>
              <a:rPr lang="zh-CN" altLang="en-US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赵鸿晰</a:t>
            </a:r>
            <a:endParaRPr lang="zh-CN" altLang="en-US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1">
              <a:spcAft>
                <a:spcPts val="1800"/>
              </a:spcAft>
            </a:pPr>
            <a:r>
              <a:rPr lang="en-US" sz="3200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How does fish manage gas exchange in swim bladder?</a:t>
            </a:r>
            <a:endParaRPr lang="en-US" sz="32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1800"/>
              </a:spcAft>
            </a:pPr>
            <a:r>
              <a:rPr lang="zh-CN" altLang="en-US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黄乐菲</a:t>
            </a:r>
            <a:endParaRPr lang="zh-CN" altLang="en-US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1">
              <a:spcAft>
                <a:spcPts val="1800"/>
              </a:spcAft>
            </a:pPr>
            <a:r>
              <a:rPr lang="en-US" sz="3200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Describe five parts of fish brain.</a:t>
            </a:r>
            <a:endParaRPr lang="en-US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for next week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 </a:t>
            </a:r>
            <a:r>
              <a:rPr lang="en-US" altLang="zh-CN" dirty="0" err="1" smtClean="0"/>
              <a:t>ppt</a:t>
            </a:r>
            <a:r>
              <a:rPr lang="en-US" altLang="zh-CN" smtClean="0"/>
              <a:t> before the class </a:t>
            </a:r>
            <a:r>
              <a:rPr lang="en-US" altLang="zh-CN" dirty="0" smtClean="0">
                <a:solidFill>
                  <a:srgbClr val="FF0000"/>
                </a:solidFill>
              </a:rPr>
              <a:t>(Oct 17).</a:t>
            </a:r>
            <a:endParaRPr lang="en-US" altLang="zh-CN" dirty="0" smtClean="0">
              <a:solidFill>
                <a:srgbClr val="FF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Talk for 7 - 10 min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Homework 2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/>
              <a:t>due on </a:t>
            </a:r>
            <a:r>
              <a:rPr lang="en-US" dirty="0" smtClean="0">
                <a:solidFill>
                  <a:srgbClr val="FF0000"/>
                </a:solidFill>
              </a:rPr>
              <a:t>Oct 17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/>
              <a:t>No late hand-in will be graded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Read Chapter 4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Name your species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List species (</a:t>
            </a:r>
            <a:r>
              <a:rPr lang="en-US" i="1" dirty="0" smtClean="0"/>
              <a:t>scientific name</a:t>
            </a:r>
            <a:r>
              <a:rPr lang="en-US" dirty="0" smtClean="0"/>
              <a:t>), the reason for choosing the species, </a:t>
            </a:r>
            <a:r>
              <a:rPr lang="en-US" altLang="zh-CN" dirty="0"/>
              <a:t>and </a:t>
            </a:r>
            <a:r>
              <a:rPr lang="en-US" altLang="zh-CN" dirty="0" smtClean="0"/>
              <a:t>the </a:t>
            </a:r>
            <a:r>
              <a:rPr lang="en-US" altLang="zh-CN" dirty="0"/>
              <a:t>original description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Send me through </a:t>
            </a:r>
            <a:r>
              <a:rPr lang="zh-CN" altLang="en-US" dirty="0" smtClean="0"/>
              <a:t>学习通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Oct 17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nice week!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18002" y="62923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广西百寿</a:t>
            </a:r>
            <a:endParaRPr lang="en-US" dirty="0"/>
          </a:p>
        </p:txBody>
      </p:sp>
      <p:pic>
        <p:nvPicPr>
          <p:cNvPr id="6" name="Picture 5" descr="IMG_450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605" y="1676401"/>
            <a:ext cx="6766789" cy="45111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Three basic types of caudal fins are: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protocercal</a:t>
            </a:r>
            <a:r>
              <a:rPr lang="en-US" dirty="0" smtClean="0"/>
              <a:t>, the primitive undifferentiated caudal fin of adult lancelets, hagfishes, lampreys, and larvae of more advanced fishes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(ii) heterocercal, or unequal-lobed tail, in Chondrichthyes and primitive </a:t>
            </a:r>
            <a:r>
              <a:rPr lang="en-US" dirty="0" err="1" smtClean="0"/>
              <a:t>osteichthyans</a:t>
            </a:r>
            <a:r>
              <a:rPr lang="en-US" dirty="0" smtClean="0"/>
              <a:t>; and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(iii) </a:t>
            </a:r>
            <a:r>
              <a:rPr lang="en-US" dirty="0" err="1" smtClean="0"/>
              <a:t>homocercal</a:t>
            </a:r>
            <a:r>
              <a:rPr lang="en-US" dirty="0" smtClean="0"/>
              <a:t>, or equal-lobed tail, found in most teleosts.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3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 dorsal, anal, and adipose fins (</a:t>
            </a:r>
            <a:r>
              <a:rPr lang="en-US" dirty="0" err="1" smtClean="0"/>
              <a:t>脂鳍</a:t>
            </a:r>
            <a:r>
              <a:rPr lang="en-US" dirty="0" smtClean="0"/>
              <a:t>) form the median or unpaired fins.</a:t>
            </a: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4" name="Picture 3" descr="Fraser-valley-web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0" y="3493955"/>
            <a:ext cx="6477000" cy="24940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Early-branching” teleosts have a single dorsal fin composed of soft rays. </a:t>
            </a:r>
            <a:endParaRPr lang="en-US" dirty="0" smtClean="0"/>
          </a:p>
          <a:p>
            <a:r>
              <a:rPr lang="en-US" dirty="0" smtClean="0"/>
              <a:t>Advanced teleosts usually have two dorsal fins: the anterior fin composed of spines and the posterior fin composed of soft rays.</a:t>
            </a:r>
            <a:endParaRPr lang="en-US" dirty="0"/>
          </a:p>
        </p:txBody>
      </p:sp>
      <p:pic>
        <p:nvPicPr>
          <p:cNvPr id="4" name="Picture 3" descr="Gambusia_affinis_mal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282" y="4591050"/>
            <a:ext cx="3161431" cy="1828800"/>
          </a:xfrm>
          <a:prstGeom prst="rect">
            <a:avLst/>
          </a:prstGeom>
        </p:spPr>
      </p:pic>
      <p:pic>
        <p:nvPicPr>
          <p:cNvPr id="5" name="Picture 4" descr="花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670" y="4591050"/>
            <a:ext cx="4750130" cy="1828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600" y="1371600"/>
            <a:ext cx="80343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138" y="4498975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Oval 21"/>
          <p:cNvSpPr>
            <a:spLocks noChangeArrowheads="1"/>
          </p:cNvSpPr>
          <p:nvPr/>
        </p:nvSpPr>
        <p:spPr bwMode="auto">
          <a:xfrm>
            <a:off x="7300913" y="4633913"/>
            <a:ext cx="7620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28"/>
          <p:cNvSpPr>
            <a:spLocks noChangeArrowheads="1"/>
          </p:cNvSpPr>
          <p:nvPr/>
        </p:nvSpPr>
        <p:spPr bwMode="auto">
          <a:xfrm>
            <a:off x="4876800" y="1476375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28"/>
          <p:cNvSpPr>
            <a:spLocks noChangeArrowheads="1"/>
          </p:cNvSpPr>
          <p:nvPr/>
        </p:nvSpPr>
        <p:spPr bwMode="auto">
          <a:xfrm>
            <a:off x="3355975" y="4086225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28"/>
          <p:cNvSpPr>
            <a:spLocks noChangeArrowheads="1"/>
          </p:cNvSpPr>
          <p:nvPr/>
        </p:nvSpPr>
        <p:spPr bwMode="auto">
          <a:xfrm>
            <a:off x="6891338" y="19050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28"/>
          <p:cNvSpPr>
            <a:spLocks noChangeArrowheads="1"/>
          </p:cNvSpPr>
          <p:nvPr/>
        </p:nvSpPr>
        <p:spPr bwMode="auto">
          <a:xfrm>
            <a:off x="2243138" y="1981200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28"/>
          <p:cNvSpPr>
            <a:spLocks noChangeArrowheads="1"/>
          </p:cNvSpPr>
          <p:nvPr/>
        </p:nvSpPr>
        <p:spPr bwMode="auto">
          <a:xfrm>
            <a:off x="5348288" y="3719513"/>
            <a:ext cx="9906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Box 14"/>
          <p:cNvSpPr txBox="1">
            <a:spLocks noChangeArrowheads="1"/>
          </p:cNvSpPr>
          <p:nvPr/>
        </p:nvSpPr>
        <p:spPr bwMode="auto">
          <a:xfrm>
            <a:off x="104775" y="152400"/>
            <a:ext cx="8915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Six fin types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0" y="1066800"/>
          <a:ext cx="9144000" cy="3355975"/>
        </p:xfrm>
        <a:graphic>
          <a:graphicData uri="http://schemas.openxmlformats.org/drawingml/2006/table">
            <a:tbl>
              <a:tblPr/>
              <a:tblGrid>
                <a:gridCol w="2155825"/>
                <a:gridCol w="2305050"/>
                <a:gridCol w="4683125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Fin Name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Paired or Single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Typical Function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Dorsal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single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Keel (stabilizer); may be divided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Caudal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single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Propulsion!!!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Anal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single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Stabilizers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Pelvic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paired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Stabilizers; braking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Pectoral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Paired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Steering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Adipose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single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-109" charset="0"/>
                        </a:rPr>
                        <a:t>Unknown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Gothic" panose="020B0502020202020204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</a:tr>
            </a:tbl>
          </a:graphicData>
        </a:graphic>
      </p:graphicFrame>
      <p:sp>
        <p:nvSpPr>
          <p:cNvPr id="7213" name="Rectangle 16"/>
          <p:cNvSpPr>
            <a:spLocks noChangeArrowheads="1"/>
          </p:cNvSpPr>
          <p:nvPr/>
        </p:nvSpPr>
        <p:spPr bwMode="auto">
          <a:xfrm>
            <a:off x="5334000" y="4279900"/>
            <a:ext cx="3276600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800">
                <a:hlinkClick r:id="rId4"/>
              </a:rPr>
              <a:t>http://www.pbs.org/wgbh/nova/teachers/activities/3003_fish_01.html</a:t>
            </a:r>
            <a:endParaRPr lang="en-US" sz="800"/>
          </a:p>
        </p:txBody>
      </p:sp>
      <p:sp>
        <p:nvSpPr>
          <p:cNvPr id="13" name="Oval 12"/>
          <p:cNvSpPr/>
          <p:nvPr/>
        </p:nvSpPr>
        <p:spPr>
          <a:xfrm>
            <a:off x="457200" y="1981200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3F1E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572000"/>
            <a:ext cx="32051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" y="6096000"/>
            <a:ext cx="31718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anose="030F0702030302020204" pitchFamily="-109" charset="0"/>
              </a:rPr>
              <a:t>Heterocercal tail</a:t>
            </a:r>
            <a:endParaRPr lang="en-US" sz="2400" b="1">
              <a:latin typeface="Comic Sans MS" panose="030F0702030302020204" pitchFamily="-109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572000"/>
            <a:ext cx="20812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57575" y="6181725"/>
            <a:ext cx="24860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400" b="1">
                <a:latin typeface="Comic Sans MS" panose="030F0702030302020204" pitchFamily="-109" charset="0"/>
              </a:rPr>
              <a:t>Homocercal tail</a:t>
            </a:r>
            <a:endParaRPr lang="en-US" sz="2400" b="1">
              <a:latin typeface="Comic Sans MS" panose="030F0702030302020204" pitchFamily="-109" charset="0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213" grpId="0"/>
      <p:bldP spid="13" grpId="0" animBg="1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47" name="TextBox 14"/>
          <p:cNvSpPr txBox="1">
            <a:spLocks noChangeArrowheads="1"/>
          </p:cNvSpPr>
          <p:nvPr/>
        </p:nvSpPr>
        <p:spPr bwMode="auto">
          <a:xfrm>
            <a:off x="104775" y="152400"/>
            <a:ext cx="8915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External features – bony fish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pic>
        <p:nvPicPr>
          <p:cNvPr id="6148" name="Picture 46"/>
          <p:cNvPicPr>
            <a:picLocks noChangeAspect="1" noChangeArrowheads="1"/>
          </p:cNvPicPr>
          <p:nvPr/>
        </p:nvPicPr>
        <p:blipFill>
          <a:blip r:embed="rId1"/>
          <a:srcRect b="10849"/>
          <a:stretch>
            <a:fillRect/>
          </a:stretch>
        </p:blipFill>
        <p:spPr bwMode="auto">
          <a:xfrm>
            <a:off x="838200" y="11430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14"/>
          <p:cNvSpPr txBox="1">
            <a:spLocks noChangeArrowheads="1"/>
          </p:cNvSpPr>
          <p:nvPr/>
        </p:nvSpPr>
        <p:spPr bwMode="auto">
          <a:xfrm>
            <a:off x="-76200" y="3090863"/>
            <a:ext cx="1262063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/>
              <a:t>Premaxilla</a:t>
            </a:r>
            <a:endParaRPr lang="en-US"/>
          </a:p>
        </p:txBody>
      </p:sp>
      <p:sp>
        <p:nvSpPr>
          <p:cNvPr id="6150" name="TextBox 16"/>
          <p:cNvSpPr txBox="1">
            <a:spLocks noChangeArrowheads="1"/>
          </p:cNvSpPr>
          <p:nvPr/>
        </p:nvSpPr>
        <p:spPr bwMode="auto">
          <a:xfrm>
            <a:off x="1230313" y="4735513"/>
            <a:ext cx="903287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/>
              <a:t>Maxilla</a:t>
            </a:r>
            <a:endParaRPr lang="en-US"/>
          </a:p>
        </p:txBody>
      </p:sp>
      <p:sp>
        <p:nvSpPr>
          <p:cNvPr id="6151" name="TextBox 17"/>
          <p:cNvSpPr txBox="1">
            <a:spLocks noChangeArrowheads="1"/>
          </p:cNvSpPr>
          <p:nvPr/>
        </p:nvSpPr>
        <p:spPr bwMode="auto">
          <a:xfrm>
            <a:off x="-76200" y="4249738"/>
            <a:ext cx="99218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/>
              <a:t>Dentary</a:t>
            </a: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9738" y="3386138"/>
            <a:ext cx="593725" cy="3651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3400" y="4056063"/>
            <a:ext cx="457200" cy="2873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1502569" y="4441031"/>
            <a:ext cx="609600" cy="1095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71" name="TextBox 14"/>
          <p:cNvSpPr txBox="1">
            <a:spLocks noChangeArrowheads="1"/>
          </p:cNvSpPr>
          <p:nvPr/>
        </p:nvSpPr>
        <p:spPr bwMode="auto">
          <a:xfrm>
            <a:off x="104775" y="152400"/>
            <a:ext cx="8915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External features – cartilagenous fish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1020763"/>
            <a:ext cx="869950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75" y="3286125"/>
            <a:ext cx="47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2877">
            <a:off x="1755775" y="3905250"/>
            <a:ext cx="78263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6175" y="4129088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6137">
            <a:off x="3168650" y="3951288"/>
            <a:ext cx="476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713" y="1265238"/>
            <a:ext cx="369887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548804">
            <a:off x="6258719" y="854869"/>
            <a:ext cx="76835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96297">
            <a:off x="6780213" y="1270000"/>
            <a:ext cx="28098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62425"/>
            <a:ext cx="279876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4"/>
          <a:srcRect t="11111"/>
          <a:stretch>
            <a:fillRect/>
          </a:stretch>
        </p:blipFill>
        <p:spPr bwMode="auto">
          <a:xfrm>
            <a:off x="5029200" y="4572000"/>
            <a:ext cx="3905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8195" name="Picture 20" descr="eagle ray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86400" y="3962400"/>
            <a:ext cx="26670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14"/>
          <p:cNvSpPr txBox="1">
            <a:spLocks noChangeArrowheads="1"/>
          </p:cNvSpPr>
          <p:nvPr/>
        </p:nvSpPr>
        <p:spPr bwMode="auto">
          <a:xfrm>
            <a:off x="104775" y="0"/>
            <a:ext cx="8915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Body shapes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533400"/>
            <a:ext cx="1066800" cy="1371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781050"/>
            <a:ext cx="2447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1905000" y="762000"/>
            <a:ext cx="29718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Fusiform (torpedo-like)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1676400" y="2082800"/>
            <a:ext cx="28956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Sagittiform (arrow-like)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1163" y="3494088"/>
            <a:ext cx="4130675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Compressiform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(horizontally flattened)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4425" y="3429000"/>
            <a:ext cx="381000" cy="1143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4648200"/>
            <a:ext cx="3721100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Depressiform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(vertically flattened)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0600" y="2133600"/>
            <a:ext cx="609600" cy="9906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6200000">
            <a:off x="990600" y="4495800"/>
            <a:ext cx="381000" cy="1143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5300" y="5675313"/>
            <a:ext cx="3178175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Anguilliform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(circular; eel-like)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14" name="Oval 13"/>
          <p:cNvSpPr/>
          <p:nvPr/>
        </p:nvSpPr>
        <p:spPr>
          <a:xfrm rot="16200000">
            <a:off x="1143000" y="5791200"/>
            <a:ext cx="3810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82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014538"/>
            <a:ext cx="39624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4495800" y="2971800"/>
            <a:ext cx="4572000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800">
                <a:hlinkClick r:id="rId4"/>
              </a:rPr>
              <a:t>http://pond.dnr.cornell.edu/nyfish/Esocidae/northern_pike.html</a:t>
            </a:r>
            <a:endParaRPr lang="en-US" sz="800"/>
          </a:p>
        </p:txBody>
      </p:sp>
      <p:pic>
        <p:nvPicPr>
          <p:cNvPr id="821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352800"/>
            <a:ext cx="1868488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5791200"/>
            <a:ext cx="23479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4"/>
          <p:cNvSpPr txBox="1">
            <a:spLocks noChangeArrowheads="1"/>
          </p:cNvSpPr>
          <p:nvPr/>
        </p:nvSpPr>
        <p:spPr bwMode="auto">
          <a:xfrm>
            <a:off x="76200" y="0"/>
            <a:ext cx="8915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Body types by function</a:t>
            </a:r>
            <a:endParaRPr lang="en-US" sz="3600" b="1">
              <a:latin typeface="Comic Sans MS" panose="030F0702030302020204" pitchFamily="-109" charset="0"/>
            </a:endParaRPr>
          </a:p>
        </p:txBody>
      </p:sp>
      <p:sp>
        <p:nvSpPr>
          <p:cNvPr id="5126" name="TextBox 19"/>
          <p:cNvSpPr txBox="1">
            <a:spLocks noChangeArrowheads="1"/>
          </p:cNvSpPr>
          <p:nvPr/>
        </p:nvSpPr>
        <p:spPr bwMode="auto">
          <a:xfrm>
            <a:off x="76200" y="762000"/>
            <a:ext cx="2971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Rover predators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76200" y="2082800"/>
            <a:ext cx="37338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Lie-in-wait predators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3276600"/>
            <a:ext cx="31162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Surface-oriented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572000"/>
            <a:ext cx="2422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Bottom rover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100" y="5675313"/>
            <a:ext cx="26463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3366"/>
                </a:solidFill>
                <a:latin typeface="Comic Sans MS" panose="030F0702030302020204" pitchFamily="-109" charset="0"/>
              </a:rPr>
              <a:t>Bottom clinger</a:t>
            </a:r>
            <a:endParaRPr lang="en-US" sz="2800">
              <a:solidFill>
                <a:srgbClr val="003366"/>
              </a:solidFill>
              <a:latin typeface="Comic Sans MS" panose="030F0702030302020204" pitchFamily="-109" charset="0"/>
            </a:endParaRPr>
          </a:p>
        </p:txBody>
      </p:sp>
      <p:pic>
        <p:nvPicPr>
          <p:cNvPr id="6157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048000" y="609600"/>
            <a:ext cx="29432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How to ID the Great Barracuda.wmv">
            <a:hlinkClick r:id="" action="ppaction://media"/>
          </p:cNvPr>
          <p:cNvPicPr/>
          <p:nvPr>
            <a:videoFile r:link="rId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812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981200"/>
            <a:ext cx="29337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276600"/>
            <a:ext cx="30654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Arowana clip.wm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2004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3276600"/>
            <a:ext cx="225266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rcherfish clip.wmv">
            <a:hlinkClick r:id="" action="ppaction://media"/>
          </p:cNvPr>
          <p:cNvPicPr/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019800" y="32766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82200" y="4572000"/>
            <a:ext cx="388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95600" y="44958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0.0208 C -0.06806 -0.01965 -0.13576 -0.01826 -0.18941 -0.01156 C -0.24323 -0.003 -0.27622 0.02359 -0.32257 0.02613 C -0.36892 0.02891 -0.43142 0.00925 -0.46788 0.00532 C -0.50434 0.00139 -0.50729 -0.003 -0.5408 0.00255 C -0.57431 0.0081 -0.62778 0.03469 -0.66823 0.04 C -0.70851 0.04579 -0.76128 0.03469 -0.78281 0.03145 C -0.80417 0.02891 -0.79497 0.02752 -0.7974 0.02613 " pathEditMode="relative" rAng="0" ptsTypes="aaaaaaaA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 fullScrn="1"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 fullScrn="1"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 fullScrn="1"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1.:|6.8|21.4|28.3"/>
</p:tagLst>
</file>

<file path=ppt/tags/tag10.xml><?xml version="1.0" encoding="utf-8"?>
<p:tagLst xmlns:p="http://schemas.openxmlformats.org/presentationml/2006/main">
  <p:tag name="KSO_WPP_MARK_KEY" val="494837ad-e138-4818-8473-b742790aba55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16.6"/>
</p:tagLst>
</file>

<file path=ppt/tags/tag3.xml><?xml version="1.0" encoding="utf-8"?>
<p:tagLst xmlns:p="http://schemas.openxmlformats.org/presentationml/2006/main">
  <p:tag name="TIMING" val="|0.9|10.3|13.8|12.2"/>
</p:tagLst>
</file>

<file path=ppt/tags/tag4.xml><?xml version="1.0" encoding="utf-8"?>
<p:tagLst xmlns:p="http://schemas.openxmlformats.org/presentationml/2006/main">
  <p:tag name="KSO_WM_UNIT_TABLE_BEAUTIFY" val="smartTable{36e0e9c1-e77f-4935-b960-8c85417ccdc5}"/>
</p:tagLst>
</file>

<file path=ppt/tags/tag5.xml><?xml version="1.0" encoding="utf-8"?>
<p:tagLst xmlns:p="http://schemas.openxmlformats.org/presentationml/2006/main">
  <p:tag name="TIMING" val="|53.1|14.5|1.9|1.4"/>
</p:tagLst>
</file>

<file path=ppt/tags/tag6.xml><?xml version="1.0" encoding="utf-8"?>
<p:tagLst xmlns:p="http://schemas.openxmlformats.org/presentationml/2006/main">
  <p:tag name="TIMING" val="|59.8|7.4|2.4"/>
</p:tagLst>
</file>

<file path=ppt/tags/tag7.xml><?xml version="1.0" encoding="utf-8"?>
<p:tagLst xmlns:p="http://schemas.openxmlformats.org/presentationml/2006/main">
  <p:tag name="TIMING" val="|5.1|7.8|10.6|2.6|17.9|9.9"/>
</p:tagLst>
</file>

<file path=ppt/tags/tag8.xml><?xml version="1.0" encoding="utf-8"?>
<p:tagLst xmlns:p="http://schemas.openxmlformats.org/presentationml/2006/main">
  <p:tag name="TIMING" val="|30.9|2.8|11.9|1.4|24.5"/>
</p:tagLst>
</file>

<file path=ppt/tags/tag9.xml><?xml version="1.0" encoding="utf-8"?>
<p:tagLst xmlns:p="http://schemas.openxmlformats.org/presentationml/2006/main">
  <p:tag name="TIMING" val="|3.6|10.2|2.9|10.6|1.9|4.1|12.8|2.4|7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2592</Words>
  <Application>WPS 演示</Application>
  <PresentationFormat>全屏显示(4:3)</PresentationFormat>
  <Paragraphs>168</Paragraphs>
  <Slides>17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Arial</vt:lpstr>
      <vt:lpstr>Comic Sans MS</vt:lpstr>
      <vt:lpstr>Century Gothic</vt:lpstr>
      <vt:lpstr>Calibri</vt:lpstr>
      <vt:lpstr>微软雅黑</vt:lpstr>
      <vt:lpstr>Arial Unicode MS</vt:lpstr>
      <vt:lpstr>Office Theme</vt:lpstr>
      <vt:lpstr>Lesson 2  Skeleton, skin and scales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Presentation for next week (Oct 17)</vt:lpstr>
      <vt:lpstr>Presentation for next week</vt:lpstr>
      <vt:lpstr>HWK</vt:lpstr>
      <vt:lpstr>Have a nice week!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116</cp:revision>
  <dcterms:created xsi:type="dcterms:W3CDTF">2020-03-02T02:33:00Z</dcterms:created>
  <dcterms:modified xsi:type="dcterms:W3CDTF">2025-10-13T07:40:46Z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996A7EF7F9B44BD8B0E2F24335E53E12</vt:lpwstr>
  </property>
  <property fmtid="{D5CDD505-2E9C-101B-9397-08002B2CF9AE}" pid="3" name="KSOProductBuildVer">
    <vt:lpwstr>2052-12.1.0.23125</vt:lpwstr>
  </property>
</Properties>
</file>