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3"/>
    <p:sldId id="493" r:id="rId4"/>
    <p:sldId id="421" r:id="rId5"/>
    <p:sldId id="422" r:id="rId6"/>
    <p:sldId id="423" r:id="rId7"/>
    <p:sldId id="435" r:id="rId8"/>
    <p:sldId id="436" r:id="rId9"/>
    <p:sldId id="424" r:id="rId10"/>
    <p:sldId id="425" r:id="rId11"/>
    <p:sldId id="438" r:id="rId12"/>
    <p:sldId id="439" r:id="rId13"/>
    <p:sldId id="440" r:id="rId14"/>
    <p:sldId id="451" r:id="rId15"/>
    <p:sldId id="452" r:id="rId16"/>
    <p:sldId id="441" r:id="rId17"/>
    <p:sldId id="453" r:id="rId18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 showGuides="1">
      <p:cViewPr varScale="1">
        <p:scale>
          <a:sx n="64" d="100"/>
          <a:sy n="64" d="100"/>
        </p:scale>
        <p:origin x="4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3 </a:t>
            </a:r>
            <a:br>
              <a:rPr lang="en-US" sz="3600" dirty="0" smtClean="0"/>
            </a:br>
            <a:r>
              <a:rPr lang="en-US" sz="3600" dirty="0" smtClean="0"/>
              <a:t>Soft anatomy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smtClean="0"/>
              <a:t>Fall, </a:t>
            </a:r>
            <a:r>
              <a:rPr lang="en-US" altLang="zh-CN" sz="2000" dirty="0" smtClean="0"/>
              <a:t>2025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Blood vessels of the gills and head</a:t>
            </a:r>
            <a:endParaRPr lang="en-US" dirty="0"/>
          </a:p>
        </p:txBody>
      </p:sp>
      <p:pic>
        <p:nvPicPr>
          <p:cNvPr id="7" name="Content Placeholder 6" descr="bloodvesselshead.png"/>
          <p:cNvPicPr>
            <a:picLocks noGrp="1" noChangeAspect="1"/>
          </p:cNvPicPr>
          <p:nvPr>
            <p:ph idx="1"/>
          </p:nvPr>
        </p:nvPicPr>
        <p:blipFill>
          <a:blip r:embed="rId1"/>
          <a:srcRect t="-6617" b="-661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Blood vessels of the gills and head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fishes have a </a:t>
            </a:r>
            <a:r>
              <a:rPr lang="en-US" dirty="0" err="1" smtClean="0"/>
              <a:t>pseudobranch</a:t>
            </a:r>
            <a:r>
              <a:rPr lang="en-US" dirty="0" smtClean="0"/>
              <a:t> (rudimentary gill, </a:t>
            </a:r>
            <a:r>
              <a:rPr lang="en-US" dirty="0" err="1" smtClean="0"/>
              <a:t>hemibranches</a:t>
            </a:r>
            <a:r>
              <a:rPr lang="en-US" dirty="0" smtClean="0"/>
              <a:t>), a small structure under the operculum composed of gill-like filaments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psedobranch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3657600"/>
            <a:ext cx="3120457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dorsal aorta is the main route of transport of oxygenated blood from the gills to the rest of the body</a:t>
            </a:r>
            <a:endParaRPr lang="en-US" dirty="0"/>
          </a:p>
        </p:txBody>
      </p:sp>
      <p:pic>
        <p:nvPicPr>
          <p:cNvPr id="4" name="Picture 3" descr="bloodvesslesbody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2667000"/>
            <a:ext cx="6997700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76799"/>
          </a:xfrm>
        </p:spPr>
        <p:txBody>
          <a:bodyPr>
            <a:normAutofit fontScale="92500"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subclavian</a:t>
            </a:r>
            <a:r>
              <a:rPr lang="en-US" dirty="0" smtClean="0"/>
              <a:t> artery goes to the pectoral girdle,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coeliaco</a:t>
            </a:r>
            <a:r>
              <a:rPr lang="en-US" dirty="0" smtClean="0"/>
              <a:t>-mesenteric artery supplies the viscera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The major return route of blood from most of the body is the </a:t>
            </a:r>
            <a:r>
              <a:rPr lang="en-US" dirty="0" err="1" smtClean="0"/>
              <a:t>postcardinal</a:t>
            </a:r>
            <a:r>
              <a:rPr lang="en-US" dirty="0" smtClean="0"/>
              <a:t> vein. It is best developed on the right side and empties into the common cardinal or ducts of Cuvier, then into the sinus </a:t>
            </a:r>
            <a:r>
              <a:rPr lang="en-US" dirty="0" err="1" smtClean="0"/>
              <a:t>venosus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of the body</a:t>
            </a:r>
            <a:endParaRPr lang="en-US" dirty="0"/>
          </a:p>
        </p:txBody>
      </p:sp>
      <p:pic>
        <p:nvPicPr>
          <p:cNvPr id="4" name="Picture 3" descr="bloodvesslesbody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835" y="1676400"/>
            <a:ext cx="8682331" cy="510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and 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3600"/>
              </a:spcAft>
            </a:pPr>
            <a:r>
              <a:rPr lang="en-US" dirty="0" smtClean="0"/>
              <a:t>The volume of blood in teleosts is less than in Chondrichthyes, and both have lower blood volumes than tetrapods.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Blood itself is composed of plasma and blood cells.</a:t>
            </a: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dirty="0" smtClean="0"/>
              <a:t>Plasma contains dissolved minerals, digestive products, waste products, enzymes, antibodies, and dissolved gases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and Lymphatic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 err="1" smtClean="0"/>
              <a:t>RBCs</a:t>
            </a:r>
            <a:r>
              <a:rPr lang="en-US" dirty="0" smtClean="0"/>
              <a:t> are nucleated, yellowish-red, oval cells in most fishes but are round in lampreys. Fishes have relatively fewer and larger </a:t>
            </a:r>
            <a:r>
              <a:rPr lang="en-US" dirty="0" err="1" smtClean="0"/>
              <a:t>RBCs</a:t>
            </a:r>
            <a:r>
              <a:rPr lang="en-US" dirty="0" smtClean="0"/>
              <a:t> than do mammals.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The lymphatic system is derived from the venous part of the blood vascular system and is similar to that of other vertebrates.</a:t>
            </a:r>
            <a:endParaRPr lang="en-US" dirty="0"/>
          </a:p>
        </p:txBody>
      </p:sp>
      <p:pic>
        <p:nvPicPr>
          <p:cNvPr id="4" name="Picture 3" descr="fishbloodcel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7375" y="4318000"/>
            <a:ext cx="3121025" cy="2082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zh-CN" altLang="en-US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李乾</a:t>
            </a:r>
            <a:endParaRPr lang="zh-CN" altLang="en-US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The cardiovascular system serves all bodily functions but is most closely associated with respiration, excretion, </a:t>
            </a:r>
            <a:r>
              <a:rPr lang="en-US" dirty="0" err="1" smtClean="0"/>
              <a:t>osmoregulation</a:t>
            </a:r>
            <a:r>
              <a:rPr lang="en-US" dirty="0" smtClean="0"/>
              <a:t>, and digestion.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The cardiovascular system is the system of arteries, veins, and capillaries that carry respiratory gases, wastes, excretory metabolites, minerals, and nutrients.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The cardiovascular systems of only a few fish species have been investigated extensively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pic>
        <p:nvPicPr>
          <p:cNvPr id="4" name="Picture 3" descr="Cardiovascula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16200"/>
            <a:ext cx="9144000" cy="271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is located posterior and ventral to the gills in all fishes, although it is located farther anterior in teleosts than in chondrichthyans.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It lies in a membranous pericardial cavity that is lined with parietal pericardium.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basic fish heart consists of four chambers in series: venous blood enters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the sinus </a:t>
            </a:r>
            <a:r>
              <a:rPr lang="en-US" dirty="0" err="1" smtClean="0"/>
              <a:t>venosus</a:t>
            </a:r>
            <a:r>
              <a:rPr lang="en-US" dirty="0" smtClean="0"/>
              <a:t> (a thin-walled sac) from the ducts of Cuvier and the hepatic veins; it next flows into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(ii) the atrium; then into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(iii) the ventricle, a thick-walled pump; and finally blood flows out of the heart into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(iv) the </a:t>
            </a:r>
            <a:r>
              <a:rPr lang="en-US" dirty="0" err="1" smtClean="0"/>
              <a:t>conus</a:t>
            </a:r>
            <a:r>
              <a:rPr lang="en-US" dirty="0" smtClean="0"/>
              <a:t> or </a:t>
            </a:r>
            <a:r>
              <a:rPr lang="en-US" dirty="0" err="1" smtClean="0"/>
              <a:t>bulbus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(Farrell &amp; Jones 1992).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bulbus</a:t>
            </a:r>
            <a:r>
              <a:rPr lang="en-US" dirty="0" smtClean="0"/>
              <a:t> dampens pressure oscillations, thereby providing continuous rather than pulsed blood supply to the body.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pic>
        <p:nvPicPr>
          <p:cNvPr id="5" name="Picture 4" descr="teleost-heart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499" y="1866900"/>
            <a:ext cx="4305301" cy="2781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In lungfishes, the atrium and ventricle are partly divided by a partition, partially separating oxygenated and deoxygenated blood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a step toward development of the two pump, four-chambered heart of tetrapods.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of the gills and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afferent </a:t>
            </a:r>
            <a:r>
              <a:rPr lang="en-US" dirty="0" err="1" smtClean="0"/>
              <a:t>branchial</a:t>
            </a:r>
            <a:r>
              <a:rPr lang="en-US" dirty="0" smtClean="0"/>
              <a:t> arteries bringing oxygen deficient blood to the gills from the ventral aorta.</a:t>
            </a:r>
            <a:endParaRPr lang="en-US" dirty="0" smtClean="0"/>
          </a:p>
          <a:p>
            <a:r>
              <a:rPr lang="en-US" dirty="0" smtClean="0"/>
              <a:t>Efferent </a:t>
            </a:r>
            <a:r>
              <a:rPr lang="en-US" dirty="0" err="1" smtClean="0"/>
              <a:t>branchial</a:t>
            </a:r>
            <a:r>
              <a:rPr lang="en-US" dirty="0" smtClean="0"/>
              <a:t> arteries bring oxygenated blood from the gills to the rest of the body.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0.:|30.4|18.3"/>
</p:tagLst>
</file>

<file path=ppt/tags/tag2.xml><?xml version="1.0" encoding="utf-8"?>
<p:tagLst xmlns:p="http://schemas.openxmlformats.org/presentationml/2006/main">
  <p:tag name="TIMING" val="|1.6|17.2"/>
</p:tagLst>
</file>

<file path=ppt/tags/tag3.xml><?xml version="1.0" encoding="utf-8"?>
<p:tagLst xmlns:p="http://schemas.openxmlformats.org/presentationml/2006/main">
  <p:tag name="TIMING" val="|0.9|45.9"/>
</p:tagLst>
</file>

<file path=ppt/tags/tag4.xml><?xml version="1.0" encoding="utf-8"?>
<p:tagLst xmlns:p="http://schemas.openxmlformats.org/presentationml/2006/main">
  <p:tag name="TIMING" val="|0.:|24.4"/>
</p:tagLst>
</file>

<file path=ppt/tags/tag5.xml><?xml version="1.0" encoding="utf-8"?>
<p:tagLst xmlns:p="http://schemas.openxmlformats.org/presentationml/2006/main">
  <p:tag name="TIMING" val="|0.9|7.2|9.7"/>
</p:tagLst>
</file>

<file path=ppt/tags/tag6.xml><?xml version="1.0" encoding="utf-8"?>
<p:tagLst xmlns:p="http://schemas.openxmlformats.org/presentationml/2006/main">
  <p:tag name="TIMING" val="|0.9|11.2|6.3"/>
</p:tagLst>
</file>

<file path=ppt/tags/tag7.xml><?xml version="1.0" encoding="utf-8"?>
<p:tagLst xmlns:p="http://schemas.openxmlformats.org/presentationml/2006/main">
  <p:tag name="TIMING" val="|8.1|41.8"/>
</p:tagLst>
</file>

<file path=ppt/tags/tag8.xml><?xml version="1.0" encoding="utf-8"?>
<p:tagLst xmlns:p="http://schemas.openxmlformats.org/presentationml/2006/main">
  <p:tag name="KSO_WPP_MARK_KEY" val="7f1806a6-370b-46ce-84b9-196464b4db5a"/>
  <p:tag name="COMMONDATA" val="eyJoZGlkIjoiNGMyZDY0N2IzZjNhMzQ0MTE3NzZiOTUyZGIzNWE4N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2978</Words>
  <Application>WPS 演示</Application>
  <PresentationFormat>全屏显示(4:3)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Office Theme</vt:lpstr>
      <vt:lpstr>Lesson 3  Soft anatomy</vt:lpstr>
      <vt:lpstr>Cardiovascular system</vt:lpstr>
      <vt:lpstr>Cardiovascular system</vt:lpstr>
      <vt:lpstr>Cardiovascular system</vt:lpstr>
      <vt:lpstr>The heart </vt:lpstr>
      <vt:lpstr>The heart </vt:lpstr>
      <vt:lpstr>The heart </vt:lpstr>
      <vt:lpstr>The heart </vt:lpstr>
      <vt:lpstr>Blood vessels of the gills and head</vt:lpstr>
      <vt:lpstr>Blood vessels of the gills and head</vt:lpstr>
      <vt:lpstr>Blood vessels of the gills and head</vt:lpstr>
      <vt:lpstr>Blood vessels of the body</vt:lpstr>
      <vt:lpstr>Blood vessels of the body</vt:lpstr>
      <vt:lpstr>Blood vessels of the body</vt:lpstr>
      <vt:lpstr>Blood and Lymphatic system</vt:lpstr>
      <vt:lpstr>Blood and Lymphatic system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177</cp:revision>
  <dcterms:created xsi:type="dcterms:W3CDTF">2020-03-11T00:58:00Z</dcterms:created>
  <dcterms:modified xsi:type="dcterms:W3CDTF">2025-10-16T23:55:17Z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9E4132788C8346A7A49CA71F22D07667</vt:lpwstr>
  </property>
  <property fmtid="{D5CDD505-2E9C-101B-9397-08002B2CF9AE}" pid="3" name="KSOProductBuildVer">
    <vt:lpwstr>2052-12.1.0.23125</vt:lpwstr>
  </property>
</Properties>
</file>