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3"/>
    <p:sldId id="442" r:id="rId4"/>
    <p:sldId id="454" r:id="rId5"/>
    <p:sldId id="455" r:id="rId6"/>
    <p:sldId id="443" r:id="rId7"/>
    <p:sldId id="456" r:id="rId8"/>
    <p:sldId id="457" r:id="rId9"/>
    <p:sldId id="458" r:id="rId10"/>
    <p:sldId id="459" r:id="rId11"/>
    <p:sldId id="468" r:id="rId12"/>
    <p:sldId id="460" r:id="rId13"/>
    <p:sldId id="444" r:id="rId14"/>
    <p:sldId id="445" r:id="rId15"/>
    <p:sldId id="461" r:id="rId16"/>
    <p:sldId id="446" r:id="rId17"/>
    <p:sldId id="462" r:id="rId18"/>
    <p:sldId id="463" r:id="rId19"/>
    <p:sldId id="469" r:id="rId20"/>
    <p:sldId id="470" r:id="rId21"/>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showGuides="1">
      <p:cViewPr varScale="1">
        <p:scale>
          <a:sx n="64" d="100"/>
          <a:sy n="64" d="100"/>
        </p:scale>
        <p:origin x="460"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3 </a:t>
            </a:r>
            <a:br>
              <a:rPr lang="en-US" sz="3600" dirty="0" smtClean="0"/>
            </a:br>
            <a:r>
              <a:rPr lang="en-US" sz="3600" dirty="0" smtClean="0"/>
              <a:t>Soft anatomy</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2025</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447800" y="1524000"/>
            <a:ext cx="6201410" cy="33451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intestine </a:t>
            </a:r>
            <a:endParaRPr lang="en-US" dirty="0"/>
          </a:p>
        </p:txBody>
      </p:sp>
      <p:sp>
        <p:nvSpPr>
          <p:cNvPr id="3" name="Content Placeholder 2"/>
          <p:cNvSpPr>
            <a:spLocks noGrp="1"/>
          </p:cNvSpPr>
          <p:nvPr>
            <p:ph idx="1"/>
          </p:nvPr>
        </p:nvSpPr>
        <p:spPr/>
        <p:txBody>
          <a:bodyPr/>
          <a:lstStyle/>
          <a:p>
            <a:pPr>
              <a:spcAft>
                <a:spcPts val="1800"/>
              </a:spcAft>
            </a:pPr>
            <a:r>
              <a:rPr lang="en-US" dirty="0" smtClean="0"/>
              <a:t>The intestine of most fishes is lined with simple columnar epithelium and goblet cells.</a:t>
            </a:r>
            <a:endParaRPr lang="en-US" dirty="0" smtClean="0"/>
          </a:p>
          <a:p>
            <a:pPr>
              <a:spcAft>
                <a:spcPts val="1800"/>
              </a:spcAft>
            </a:pPr>
            <a:r>
              <a:rPr lang="en-US" dirty="0" smtClean="0"/>
              <a:t>Usually no </a:t>
            </a:r>
            <a:r>
              <a:rPr lang="en-US" dirty="0" err="1" smtClean="0"/>
              <a:t>multicellular</a:t>
            </a:r>
            <a:r>
              <a:rPr lang="en-US" dirty="0" smtClean="0"/>
              <a:t> glands are present.</a:t>
            </a:r>
            <a:endParaRPr lang="en-US" dirty="0" smtClean="0"/>
          </a:p>
          <a:p>
            <a:pPr>
              <a:spcAft>
                <a:spcPts val="1800"/>
              </a:spcAft>
            </a:pPr>
            <a:r>
              <a:rPr lang="en-US" dirty="0" smtClean="0"/>
              <a:t>The length of the intestine varies and is generally correlated with feeding habits</a:t>
            </a:r>
            <a:endParaRPr lang="en-US" dirty="0" smtClean="0"/>
          </a:p>
          <a:p>
            <a:pPr>
              <a:spcAft>
                <a:spcPts val="1800"/>
              </a:spcAft>
            </a:pPr>
            <a:r>
              <a:rPr lang="en-US" dirty="0" smtClean="0"/>
              <a:t>The hindgut or rectum is not as well defined externally in fishes as it is in tetrapods.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Pyloric </a:t>
            </a:r>
            <a:r>
              <a:rPr lang="en-US" dirty="0" err="1" smtClean="0"/>
              <a:t>caeca</a:t>
            </a:r>
            <a:endParaRPr lang="en-US" dirty="0"/>
          </a:p>
        </p:txBody>
      </p:sp>
      <p:sp>
        <p:nvSpPr>
          <p:cNvPr id="3" name="Content Placeholder 2"/>
          <p:cNvSpPr>
            <a:spLocks noGrp="1"/>
          </p:cNvSpPr>
          <p:nvPr>
            <p:ph idx="1"/>
          </p:nvPr>
        </p:nvSpPr>
        <p:spPr/>
        <p:txBody>
          <a:bodyPr/>
          <a:lstStyle/>
          <a:p>
            <a:pPr>
              <a:spcAft>
                <a:spcPts val="2400"/>
              </a:spcAft>
            </a:pPr>
            <a:r>
              <a:rPr lang="en-US" dirty="0" smtClean="0"/>
              <a:t>Pyloric </a:t>
            </a:r>
            <a:r>
              <a:rPr lang="en-US" dirty="0" err="1" smtClean="0"/>
              <a:t>caeca</a:t>
            </a:r>
            <a:r>
              <a:rPr lang="en-US" dirty="0" smtClean="0"/>
              <a:t>, fingerlike pouches that connect to the intestine near the pylorus, are often present. </a:t>
            </a:r>
            <a:endParaRPr lang="en-US" dirty="0" smtClean="0"/>
          </a:p>
          <a:p>
            <a:pPr>
              <a:spcAft>
                <a:spcPts val="2400"/>
              </a:spcAft>
            </a:pPr>
            <a:r>
              <a:rPr lang="en-US" dirty="0" smtClean="0"/>
              <a:t>may function in absorption or digestion. </a:t>
            </a:r>
            <a:endParaRPr lang="en-US" dirty="0" smtClean="0"/>
          </a:p>
          <a:p>
            <a:pPr>
              <a:spcAft>
                <a:spcPts val="2400"/>
              </a:spcAft>
            </a:pPr>
            <a:r>
              <a:rPr lang="en-US" dirty="0" smtClean="0"/>
              <a:t>They vary in number from only three in a </a:t>
            </a:r>
            <a:r>
              <a:rPr lang="en-US" dirty="0" err="1" smtClean="0"/>
              <a:t>scorpionfish</a:t>
            </a:r>
            <a:r>
              <a:rPr lang="en-US" dirty="0" smtClean="0"/>
              <a:t> (</a:t>
            </a:r>
            <a:r>
              <a:rPr lang="en-US" dirty="0" err="1" smtClean="0"/>
              <a:t>Setarches</a:t>
            </a:r>
            <a:r>
              <a:rPr lang="en-US" dirty="0" smtClean="0"/>
              <a:t>) to thousands that form a </a:t>
            </a:r>
            <a:r>
              <a:rPr lang="en-US" dirty="0" err="1" smtClean="0"/>
              <a:t>caecal</a:t>
            </a:r>
            <a:r>
              <a:rPr lang="en-US" dirty="0" smtClean="0"/>
              <a:t> mass in tunas.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yloric-caeca.jpg"/>
          <p:cNvPicPr>
            <a:picLocks noChangeAspect="1"/>
          </p:cNvPicPr>
          <p:nvPr/>
        </p:nvPicPr>
        <p:blipFill>
          <a:blip r:embed="rId1"/>
          <a:stretch>
            <a:fillRect/>
          </a:stretch>
        </p:blipFill>
        <p:spPr>
          <a:xfrm>
            <a:off x="762000" y="457200"/>
            <a:ext cx="2725033" cy="2743200"/>
          </a:xfrm>
          <a:prstGeom prst="rect">
            <a:avLst/>
          </a:prstGeom>
        </p:spPr>
      </p:pic>
      <p:pic>
        <p:nvPicPr>
          <p:cNvPr id="6" name="Picture 5" descr="SinipercaPyloricCaeca.jpg"/>
          <p:cNvPicPr>
            <a:picLocks noChangeAspect="1"/>
          </p:cNvPicPr>
          <p:nvPr/>
        </p:nvPicPr>
        <p:blipFill>
          <a:blip r:embed="rId2"/>
          <a:stretch>
            <a:fillRect/>
          </a:stretch>
        </p:blipFill>
        <p:spPr>
          <a:xfrm>
            <a:off x="3715633" y="3429000"/>
            <a:ext cx="4865615" cy="2743200"/>
          </a:xfrm>
          <a:prstGeom prst="rect">
            <a:avLst/>
          </a:prstGeom>
        </p:spPr>
      </p:pic>
      <p:sp>
        <p:nvSpPr>
          <p:cNvPr id="7" name="TextBox 6"/>
          <p:cNvSpPr txBox="1"/>
          <p:nvPr/>
        </p:nvSpPr>
        <p:spPr>
          <a:xfrm>
            <a:off x="4495800" y="1752600"/>
            <a:ext cx="1987030" cy="1200329"/>
          </a:xfrm>
          <a:prstGeom prst="rect">
            <a:avLst/>
          </a:prstGeom>
          <a:noFill/>
        </p:spPr>
        <p:txBody>
          <a:bodyPr wrap="none" rtlCol="0">
            <a:spAutoFit/>
          </a:bodyPr>
          <a:lstStyle/>
          <a:p>
            <a:r>
              <a:rPr lang="en-US" altLang="zh-CN" i="1" dirty="0" smtClean="0"/>
              <a:t>Siniperca roulei </a:t>
            </a:r>
            <a:r>
              <a:rPr lang="en-US" altLang="zh-CN" dirty="0" smtClean="0"/>
              <a:t>4-9</a:t>
            </a:r>
            <a:endParaRPr lang="en-US" altLang="zh-CN" dirty="0" smtClean="0"/>
          </a:p>
          <a:p>
            <a:r>
              <a:rPr lang="en-US" altLang="zh-CN" i="1" dirty="0" smtClean="0"/>
              <a:t>S. obscura </a:t>
            </a:r>
            <a:r>
              <a:rPr lang="en-US" altLang="zh-CN" dirty="0" smtClean="0"/>
              <a:t>9-17</a:t>
            </a:r>
            <a:endParaRPr lang="en-US" altLang="zh-CN" dirty="0" smtClean="0"/>
          </a:p>
          <a:p>
            <a:r>
              <a:rPr lang="en-US" altLang="zh-CN" i="1" dirty="0" smtClean="0"/>
              <a:t>S. undulata </a:t>
            </a:r>
            <a:r>
              <a:rPr lang="en-US" altLang="zh-CN" dirty="0" smtClean="0"/>
              <a:t>40-88</a:t>
            </a:r>
            <a:endParaRPr lang="en-US" altLang="zh-CN" dirty="0" smtClean="0"/>
          </a:p>
          <a:p>
            <a:r>
              <a:rPr lang="en-US" i="1" dirty="0" smtClean="0"/>
              <a:t>S</a:t>
            </a:r>
            <a:r>
              <a:rPr lang="en-US" altLang="zh-CN" i="1" dirty="0" smtClean="0"/>
              <a:t>. chuatsi  </a:t>
            </a:r>
            <a:r>
              <a:rPr lang="en-US" altLang="zh-CN" dirty="0" smtClean="0"/>
              <a:t>&gt;100</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iperca_undulata.jpg"/>
          <p:cNvPicPr>
            <a:picLocks noChangeAspect="1"/>
          </p:cNvPicPr>
          <p:nvPr/>
        </p:nvPicPr>
        <p:blipFill>
          <a:blip r:embed="rId1"/>
          <a:stretch>
            <a:fillRect/>
          </a:stretch>
        </p:blipFill>
        <p:spPr>
          <a:xfrm>
            <a:off x="655637" y="609600"/>
            <a:ext cx="3657600" cy="2743200"/>
          </a:xfrm>
          <a:prstGeom prst="rect">
            <a:avLst/>
          </a:prstGeom>
        </p:spPr>
      </p:pic>
      <p:pic>
        <p:nvPicPr>
          <p:cNvPr id="5" name="Picture 4" descr="siniperca_sp.jpg"/>
          <p:cNvPicPr>
            <a:picLocks noChangeAspect="1"/>
          </p:cNvPicPr>
          <p:nvPr/>
        </p:nvPicPr>
        <p:blipFill>
          <a:blip r:embed="rId2"/>
          <a:stretch>
            <a:fillRect/>
          </a:stretch>
        </p:blipFill>
        <p:spPr>
          <a:xfrm>
            <a:off x="4692650" y="3352800"/>
            <a:ext cx="3657600" cy="2743200"/>
          </a:xfrm>
          <a:prstGeom prst="rect">
            <a:avLst/>
          </a:prstGeom>
        </p:spPr>
      </p:pic>
      <p:sp>
        <p:nvSpPr>
          <p:cNvPr id="6" name="TextBox 5"/>
          <p:cNvSpPr txBox="1"/>
          <p:nvPr/>
        </p:nvSpPr>
        <p:spPr>
          <a:xfrm>
            <a:off x="1219200" y="3581400"/>
            <a:ext cx="2573704" cy="369332"/>
          </a:xfrm>
          <a:prstGeom prst="rect">
            <a:avLst/>
          </a:prstGeom>
          <a:noFill/>
        </p:spPr>
        <p:txBody>
          <a:bodyPr wrap="none" rtlCol="0">
            <a:spAutoFit/>
          </a:bodyPr>
          <a:lstStyle/>
          <a:p>
            <a:r>
              <a:rPr lang="en-US" i="1" dirty="0" smtClean="0"/>
              <a:t>S</a:t>
            </a:r>
            <a:r>
              <a:rPr lang="en-US" altLang="zh-CN" i="1" dirty="0" smtClean="0"/>
              <a:t>iniperca undulata</a:t>
            </a:r>
            <a:r>
              <a:rPr lang="en-US" altLang="zh-CN" dirty="0" smtClean="0"/>
              <a:t> 40-88</a:t>
            </a:r>
            <a:endParaRPr lang="en-US" dirty="0"/>
          </a:p>
        </p:txBody>
      </p:sp>
      <p:sp>
        <p:nvSpPr>
          <p:cNvPr id="7" name="TextBox 6"/>
          <p:cNvSpPr txBox="1"/>
          <p:nvPr/>
        </p:nvSpPr>
        <p:spPr>
          <a:xfrm>
            <a:off x="5727146" y="6324600"/>
            <a:ext cx="1410412" cy="369332"/>
          </a:xfrm>
          <a:prstGeom prst="rect">
            <a:avLst/>
          </a:prstGeom>
          <a:noFill/>
        </p:spPr>
        <p:txBody>
          <a:bodyPr wrap="none" rtlCol="0">
            <a:spAutoFit/>
          </a:bodyPr>
          <a:lstStyle/>
          <a:p>
            <a:r>
              <a:rPr lang="en-US" i="1" dirty="0" smtClean="0"/>
              <a:t>S</a:t>
            </a:r>
            <a:r>
              <a:rPr lang="en-US" altLang="zh-CN" i="1" dirty="0" smtClean="0"/>
              <a:t>iniperca sp.</a:t>
            </a:r>
            <a:endParaRPr lang="en-US"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3000"/>
              </a:spcAft>
            </a:pPr>
            <a:r>
              <a:rPr lang="en-US" dirty="0" smtClean="0"/>
              <a:t>The liver and pancreas both participate in digestion. </a:t>
            </a:r>
            <a:endParaRPr lang="en-US" dirty="0" smtClean="0"/>
          </a:p>
          <a:p>
            <a:pPr>
              <a:spcAft>
                <a:spcPts val="3000"/>
              </a:spcAft>
            </a:pPr>
            <a:r>
              <a:rPr lang="en-US" dirty="0" smtClean="0"/>
              <a:t>The liver develops as a ventral </a:t>
            </a:r>
            <a:r>
              <a:rPr lang="en-US" dirty="0" err="1" smtClean="0"/>
              <a:t>evagination</a:t>
            </a:r>
            <a:r>
              <a:rPr lang="en-US" dirty="0" smtClean="0"/>
              <a:t> of the intestine, as in other vertebrates. The anterior portion develops into the liver proper, and the posterior portion into the gallbladder and bile duct. The liver also stores fat in some fishes.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spcAft>
                <a:spcPts val="3000"/>
              </a:spcAft>
            </a:pPr>
            <a:r>
              <a:rPr lang="en-US" dirty="0" smtClean="0"/>
              <a:t>The gallbladder is a thin-walled temporary storage organ for the bile. It empties into the intestine near the pylorus by contraction of smooth muscles. </a:t>
            </a:r>
            <a:endParaRPr lang="en-US" dirty="0" smtClean="0"/>
          </a:p>
          <a:p>
            <a:pPr>
              <a:spcAft>
                <a:spcPts val="3000"/>
              </a:spcAft>
            </a:pPr>
            <a:r>
              <a:rPr lang="en-US" dirty="0" smtClean="0"/>
              <a:t>Bile is usually green due to bile pigments (</a:t>
            </a:r>
            <a:r>
              <a:rPr lang="en-US" dirty="0" err="1" smtClean="0"/>
              <a:t>biliverdin</a:t>
            </a:r>
            <a:r>
              <a:rPr lang="en-US" dirty="0" smtClean="0"/>
              <a:t> and </a:t>
            </a:r>
            <a:r>
              <a:rPr lang="en-US" dirty="0" err="1" smtClean="0"/>
              <a:t>bilirubin</a:t>
            </a:r>
            <a:r>
              <a:rPr lang="en-US" dirty="0" smtClean="0"/>
              <a:t>) resulting from the breakdown of blood cells and hemoglobin, and also contains fat-emulsifying bile salts</a:t>
            </a:r>
            <a:endParaRPr lang="en-US" dirty="0" smtClean="0"/>
          </a:p>
          <a:p>
            <a:pPr>
              <a:spcAft>
                <a:spcPts val="3000"/>
              </a:spcAft>
            </a:pPr>
            <a:r>
              <a:rPr lang="en-US" dirty="0" smtClean="0"/>
              <a:t>which may assist in converting the acidity of the stomach to the neutral conditions in the intestine.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spcAft>
                <a:spcPts val="3000"/>
              </a:spcAft>
            </a:pPr>
            <a:r>
              <a:rPr lang="en-US" dirty="0" smtClean="0"/>
              <a:t>The pancreas is both an endocrine organ and an exocrine organ that produces digestive enzymes.</a:t>
            </a:r>
            <a:endParaRPr lang="en-US" dirty="0" smtClean="0"/>
          </a:p>
          <a:p>
            <a:pPr>
              <a:spcAft>
                <a:spcPts val="3000"/>
              </a:spcAft>
            </a:pPr>
            <a:r>
              <a:rPr lang="en-US" dirty="0" smtClean="0"/>
              <a:t>These enzymes include proteases such as </a:t>
            </a:r>
            <a:r>
              <a:rPr lang="en-US" dirty="0" err="1" smtClean="0"/>
              <a:t>trypsin</a:t>
            </a:r>
            <a:r>
              <a:rPr lang="en-US" dirty="0" smtClean="0"/>
              <a:t>, </a:t>
            </a:r>
            <a:r>
              <a:rPr lang="en-US" dirty="0" err="1" smtClean="0"/>
              <a:t>carbohydrases</a:t>
            </a:r>
            <a:r>
              <a:rPr lang="en-US" dirty="0" smtClean="0"/>
              <a:t> such as amylase and lipase, and, in some </a:t>
            </a:r>
            <a:r>
              <a:rPr lang="en-US" dirty="0" err="1" smtClean="0"/>
              <a:t>insectfeeding</a:t>
            </a:r>
            <a:r>
              <a:rPr lang="en-US" dirty="0" smtClean="0"/>
              <a:t> fishes, </a:t>
            </a:r>
            <a:r>
              <a:rPr lang="en-US" dirty="0" err="1" smtClean="0"/>
              <a:t>chitinase</a:t>
            </a:r>
            <a:r>
              <a:rPr lang="en-US" dirty="0" smtClean="0"/>
              <a:t>.</a:t>
            </a:r>
            <a:endParaRPr lang="en-US" dirty="0" smtClean="0"/>
          </a:p>
          <a:p>
            <a:pPr>
              <a:spcAft>
                <a:spcPts val="3000"/>
              </a:spcAft>
            </a:pPr>
            <a:r>
              <a:rPr lang="en-US" dirty="0" smtClean="0"/>
              <a:t>The pancreas is a compact, often two-lobed structure in Chondrichthyes, is distinct in </a:t>
            </a:r>
            <a:r>
              <a:rPr lang="en-US" dirty="0" err="1" smtClean="0"/>
              <a:t>softrayed</a:t>
            </a:r>
            <a:r>
              <a:rPr lang="en-US" dirty="0" smtClean="0"/>
              <a:t> teleosts, but becomes incorporated into the liver as a </a:t>
            </a:r>
            <a:r>
              <a:rPr lang="en-US" dirty="0" err="1" smtClean="0"/>
              <a:t>hepatopancreas</a:t>
            </a:r>
            <a:r>
              <a:rPr lang="en-US" dirty="0" smtClean="0"/>
              <a:t> in most spiny-rayed teleosts.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Presentation for next meeting</a:t>
            </a:r>
            <a:br>
              <a:rPr lang="en-US" dirty="0" smtClean="0"/>
            </a:br>
            <a:r>
              <a:rPr lang="en-US" sz="3555" dirty="0" smtClean="0">
                <a:solidFill>
                  <a:srgbClr val="FF0000"/>
                </a:solidFill>
              </a:rPr>
              <a:t>(</a:t>
            </a:r>
            <a:r>
              <a:rPr lang="en-US" sz="3555" dirty="0">
                <a:solidFill>
                  <a:srgbClr val="FF0000"/>
                </a:solidFill>
              </a:rPr>
              <a:t>O</a:t>
            </a:r>
            <a:r>
              <a:rPr lang="en-US" sz="3555" dirty="0" smtClean="0">
                <a:solidFill>
                  <a:srgbClr val="FF0000"/>
                </a:solidFill>
              </a:rPr>
              <a:t>ct 20)</a:t>
            </a:r>
            <a:endParaRPr lang="en-US" sz="3555" dirty="0">
              <a:solidFill>
                <a:srgbClr val="FF0000"/>
              </a:solidFill>
            </a:endParaRPr>
          </a:p>
        </p:txBody>
      </p:sp>
      <p:sp>
        <p:nvSpPr>
          <p:cNvPr id="7" name="Content Placeholder 6"/>
          <p:cNvSpPr>
            <a:spLocks noGrp="1"/>
          </p:cNvSpPr>
          <p:nvPr>
            <p:ph idx="1"/>
          </p:nvPr>
        </p:nvSpPr>
        <p:spPr/>
        <p:txBody>
          <a:bodyPr>
            <a:noAutofit/>
          </a:bodyPr>
          <a:lstStyle/>
          <a:p>
            <a:pPr>
              <a:spcAft>
                <a:spcPts val="1800"/>
              </a:spcAft>
            </a:pPr>
            <a:r>
              <a:rPr lang="zh-CN" altLang="en-US" sz="1800" dirty="0"/>
              <a:t>周楷瀚</a:t>
            </a:r>
            <a:endParaRPr lang="zh-CN" altLang="en-US" sz="1800" dirty="0"/>
          </a:p>
          <a:p>
            <a:pPr lvl="1">
              <a:spcAft>
                <a:spcPts val="1800"/>
              </a:spcAft>
            </a:pPr>
            <a:r>
              <a:rPr lang="en-US" sz="1800" dirty="0" smtClean="0">
                <a:ea typeface="宋体" panose="02010600030101010101" pitchFamily="2" charset="-122"/>
                <a:cs typeface="宋体" panose="02010600030101010101" pitchFamily="2" charset="-122"/>
              </a:rPr>
              <a:t>Explain what are tuberous receptors, and how do they work</a:t>
            </a:r>
            <a:endParaRPr lang="en-US" sz="1800" dirty="0" smtClean="0">
              <a:ea typeface="宋体" panose="02010600030101010101" pitchFamily="2" charset="-122"/>
              <a:cs typeface="宋体" panose="02010600030101010101" pitchFamily="2" charset="-122"/>
            </a:endParaRPr>
          </a:p>
          <a:p>
            <a:pPr>
              <a:spcAft>
                <a:spcPts val="1800"/>
              </a:spcAft>
            </a:pPr>
            <a:r>
              <a:rPr lang="zh-CN" altLang="en-US" sz="1800" dirty="0"/>
              <a:t>周奕贝</a:t>
            </a:r>
            <a:endParaRPr lang="zh-CN" altLang="en-US" sz="1800" dirty="0"/>
          </a:p>
          <a:p>
            <a:pPr lvl="1">
              <a:spcAft>
                <a:spcPts val="1800"/>
              </a:spcAft>
            </a:pPr>
            <a:r>
              <a:rPr lang="en-US" sz="1800" dirty="0" smtClean="0">
                <a:ea typeface="宋体" panose="02010600030101010101" pitchFamily="2" charset="-122"/>
                <a:cs typeface="宋体" panose="02010600030101010101" pitchFamily="2" charset="-122"/>
              </a:rPr>
              <a:t>Describe the three types of photoreceptive glycoprotein (</a:t>
            </a:r>
            <a:r>
              <a:rPr lang="en-US" sz="1800" dirty="0" err="1" smtClean="0">
                <a:ea typeface="宋体" panose="02010600030101010101" pitchFamily="2" charset="-122"/>
                <a:cs typeface="宋体" panose="02010600030101010101" pitchFamily="2" charset="-122"/>
              </a:rPr>
              <a:t>opsin</a:t>
            </a:r>
            <a:r>
              <a:rPr lang="en-US" sz="1800" dirty="0" smtClean="0">
                <a:ea typeface="宋体" panose="02010600030101010101" pitchFamily="2" charset="-122"/>
                <a:cs typeface="宋体" panose="02010600030101010101" pitchFamily="2" charset="-122"/>
              </a:rPr>
              <a:t>) and their difference</a:t>
            </a:r>
            <a:endParaRPr lang="en-US" sz="1800" dirty="0" smtClean="0">
              <a:ea typeface="宋体" panose="02010600030101010101" pitchFamily="2" charset="-122"/>
              <a:cs typeface="宋体" panose="02010600030101010101" pitchFamily="2" charset="-122"/>
            </a:endParaRPr>
          </a:p>
          <a:p>
            <a:pPr>
              <a:spcAft>
                <a:spcPts val="1800"/>
              </a:spcAft>
            </a:pPr>
            <a:r>
              <a:rPr lang="zh-CN" altLang="en-US" sz="1800" dirty="0"/>
              <a:t>张恒祯</a:t>
            </a:r>
            <a:endParaRPr lang="zh-CN" altLang="en-US" sz="1800" dirty="0"/>
          </a:p>
          <a:p>
            <a:pPr lvl="1">
              <a:spcAft>
                <a:spcPts val="1800"/>
              </a:spcAft>
            </a:pPr>
            <a:r>
              <a:rPr lang="en-US" sz="1800" dirty="0" smtClean="0">
                <a:ea typeface="宋体" panose="02010600030101010101" pitchFamily="2" charset="-122"/>
                <a:cs typeface="宋体" panose="02010600030101010101" pitchFamily="2" charset="-122"/>
                <a:sym typeface="+mn-ea"/>
              </a:rPr>
              <a:t>Name two types of vision related structural adaptation</a:t>
            </a:r>
            <a:endParaRPr lang="en-US" sz="1800" dirty="0" smtClean="0">
              <a:ea typeface="宋体" panose="02010600030101010101" pitchFamily="2" charset="-122"/>
              <a:cs typeface="宋体" panose="02010600030101010101" pitchFamily="2" charset="-122"/>
            </a:endParaRPr>
          </a:p>
          <a:p>
            <a:pPr>
              <a:spcAft>
                <a:spcPts val="1800"/>
              </a:spcAft>
            </a:pPr>
            <a:r>
              <a:rPr lang="zh-CN" altLang="en-US" sz="1800" dirty="0">
                <a:sym typeface="+mn-ea"/>
              </a:rPr>
              <a:t>柳彦希</a:t>
            </a:r>
            <a:endParaRPr lang="zh-CN" altLang="en-US" sz="1800" dirty="0"/>
          </a:p>
          <a:p>
            <a:pPr lvl="1">
              <a:spcAft>
                <a:spcPts val="1800"/>
              </a:spcAft>
            </a:pPr>
            <a:r>
              <a:rPr lang="en-US" sz="1800" dirty="0" smtClean="0">
                <a:ea typeface="宋体" panose="02010600030101010101" pitchFamily="2" charset="-122"/>
                <a:cs typeface="宋体" panose="02010600030101010101" pitchFamily="2" charset="-122"/>
                <a:sym typeface="+mn-ea"/>
              </a:rPr>
              <a:t>Describe how the countercurrent flow mechanism works in fish respiration.</a:t>
            </a:r>
            <a:endParaRPr lang="en-US" sz="1800" dirty="0" smtClean="0">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Presentation for next week</a:t>
            </a:r>
            <a:endParaRPr lang="en-US" dirty="0"/>
          </a:p>
        </p:txBody>
      </p:sp>
      <p:sp>
        <p:nvSpPr>
          <p:cNvPr id="7" name="Content Placeholder 6"/>
          <p:cNvSpPr>
            <a:spLocks noGrp="1"/>
          </p:cNvSpPr>
          <p:nvPr>
            <p:ph idx="1"/>
          </p:nvPr>
        </p:nvSpPr>
        <p:spPr/>
        <p:txBody>
          <a:bodyPr>
            <a:normAutofit/>
          </a:bodyPr>
          <a:lstStyle/>
          <a:p>
            <a:r>
              <a:rPr lang="en-US" altLang="zh-CN" dirty="0" smtClean="0"/>
              <a:t>Sent</a:t>
            </a:r>
            <a:r>
              <a:rPr lang="zh-CN" altLang="en-US" dirty="0" smtClean="0"/>
              <a:t> </a:t>
            </a:r>
            <a:r>
              <a:rPr lang="en-US" altLang="zh-CN" dirty="0" smtClean="0"/>
              <a:t>me</a:t>
            </a:r>
            <a:r>
              <a:rPr lang="zh-CN" altLang="en-US" dirty="0" smtClean="0"/>
              <a:t> </a:t>
            </a:r>
            <a:r>
              <a:rPr lang="en-US" altLang="zh-CN" dirty="0" smtClean="0"/>
              <a:t>your </a:t>
            </a:r>
            <a:r>
              <a:rPr lang="en-US" altLang="zh-CN" dirty="0" err="1" smtClean="0"/>
              <a:t>ppt</a:t>
            </a:r>
            <a:r>
              <a:rPr lang="en-US" altLang="zh-CN" dirty="0" smtClean="0"/>
              <a:t> </a:t>
            </a:r>
            <a:r>
              <a:rPr lang="en-US" altLang="zh-CN" smtClean="0"/>
              <a:t>on Sunday </a:t>
            </a:r>
            <a:r>
              <a:rPr lang="en-US" altLang="zh-CN" smtClean="0">
                <a:solidFill>
                  <a:srgbClr val="FF0000"/>
                </a:solidFill>
              </a:rPr>
              <a:t>(Oct 20</a:t>
            </a:r>
            <a:r>
              <a:rPr lang="en-US" altLang="zh-CN" dirty="0" smtClean="0">
                <a:solidFill>
                  <a:srgbClr val="FF0000"/>
                </a:solidFill>
              </a:rPr>
              <a:t>).</a:t>
            </a:r>
            <a:endParaRPr lang="en-US" altLang="zh-CN" dirty="0" smtClean="0">
              <a:solidFill>
                <a:srgbClr val="FF0000"/>
              </a:solidFill>
              <a:ea typeface="宋体" panose="02010600030101010101" pitchFamily="2" charset="-122"/>
              <a:cs typeface="宋体" panose="02010600030101010101" pitchFamily="2" charset="-122"/>
            </a:endParaRPr>
          </a:p>
          <a:p>
            <a:r>
              <a:rPr lang="en-US" dirty="0" smtClean="0">
                <a:ea typeface="宋体" panose="02010600030101010101" pitchFamily="2" charset="-122"/>
                <a:cs typeface="宋体" panose="02010600030101010101" pitchFamily="2" charset="-122"/>
              </a:rPr>
              <a:t>Talk for 7 -10min</a:t>
            </a:r>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r>
              <a:rPr lang="zh-CN" altLang="en-US" dirty="0" smtClean="0"/>
              <a:t>（消化道）</a:t>
            </a:r>
            <a:endParaRPr lang="en-US" dirty="0"/>
          </a:p>
        </p:txBody>
      </p:sp>
      <p:sp>
        <p:nvSpPr>
          <p:cNvPr id="3" name="Content Placeholder 2"/>
          <p:cNvSpPr>
            <a:spLocks noGrp="1"/>
          </p:cNvSpPr>
          <p:nvPr>
            <p:ph idx="1"/>
          </p:nvPr>
        </p:nvSpPr>
        <p:spPr/>
        <p:txBody>
          <a:bodyPr>
            <a:normAutofit fontScale="92500" lnSpcReduction="20000"/>
          </a:bodyPr>
          <a:lstStyle/>
          <a:p>
            <a:pPr>
              <a:spcAft>
                <a:spcPts val="6000"/>
              </a:spcAft>
            </a:pPr>
            <a:r>
              <a:rPr lang="en-US" dirty="0" smtClean="0"/>
              <a:t>can be divided into anterior and posterior regions.</a:t>
            </a:r>
            <a:endParaRPr lang="en-US" dirty="0" smtClean="0"/>
          </a:p>
          <a:p>
            <a:pPr>
              <a:spcAft>
                <a:spcPts val="6000"/>
              </a:spcAft>
            </a:pPr>
            <a:r>
              <a:rPr lang="en-US" dirty="0" smtClean="0"/>
              <a:t>The anterior part consists of the mouth, </a:t>
            </a:r>
            <a:r>
              <a:rPr lang="en-US" dirty="0" err="1" smtClean="0"/>
              <a:t>buccal</a:t>
            </a:r>
            <a:r>
              <a:rPr lang="en-US" dirty="0" smtClean="0"/>
              <a:t> cavity, and pharynx.</a:t>
            </a:r>
            <a:endParaRPr lang="en-US" dirty="0" smtClean="0"/>
          </a:p>
          <a:p>
            <a:pPr>
              <a:spcAft>
                <a:spcPts val="6000"/>
              </a:spcAft>
            </a:pPr>
            <a:r>
              <a:rPr lang="en-US" dirty="0" smtClean="0"/>
              <a:t>The posterior part consists of the foregut (esophagus and stomach), </a:t>
            </a:r>
            <a:r>
              <a:rPr lang="en-US" dirty="0" err="1" smtClean="0"/>
              <a:t>midgut</a:t>
            </a:r>
            <a:r>
              <a:rPr lang="en-US" dirty="0" smtClean="0"/>
              <a:t> or intestine, and hindgut or rectum.</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endParaRPr lang="en-US" dirty="0"/>
          </a:p>
        </p:txBody>
      </p:sp>
      <p:sp>
        <p:nvSpPr>
          <p:cNvPr id="3" name="Content Placeholder 2"/>
          <p:cNvSpPr>
            <a:spLocks noGrp="1"/>
          </p:cNvSpPr>
          <p:nvPr>
            <p:ph idx="1"/>
          </p:nvPr>
        </p:nvSpPr>
        <p:spPr/>
        <p:txBody>
          <a:bodyPr>
            <a:normAutofit/>
          </a:bodyPr>
          <a:lstStyle/>
          <a:p>
            <a:pPr>
              <a:spcAft>
                <a:spcPts val="3000"/>
              </a:spcAft>
            </a:pPr>
            <a:r>
              <a:rPr lang="en-US" dirty="0" smtClean="0"/>
              <a:t>Voluntary striated muscle extends from the </a:t>
            </a:r>
            <a:r>
              <a:rPr lang="en-US" dirty="0" err="1" smtClean="0"/>
              <a:t>buccal</a:t>
            </a:r>
            <a:r>
              <a:rPr lang="en-US" dirty="0" smtClean="0"/>
              <a:t> cavity into the esophagus</a:t>
            </a:r>
            <a:endParaRPr lang="en-US" dirty="0" smtClean="0"/>
          </a:p>
          <a:p>
            <a:pPr>
              <a:spcAft>
                <a:spcPts val="3000"/>
              </a:spcAft>
            </a:pPr>
            <a:r>
              <a:rPr lang="en-US" dirty="0" smtClean="0"/>
              <a:t>involuntary smooth muscle from the posterior portion of the esophagus through the large intestine.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canal</a:t>
            </a:r>
            <a:endParaRPr lang="en-US" dirty="0"/>
          </a:p>
        </p:txBody>
      </p:sp>
      <p:pic>
        <p:nvPicPr>
          <p:cNvPr id="5" name="Picture 4" descr="intestine.png"/>
          <p:cNvPicPr>
            <a:picLocks noChangeAspect="1"/>
          </p:cNvPicPr>
          <p:nvPr/>
        </p:nvPicPr>
        <p:blipFill>
          <a:blip r:embed="rId1"/>
          <a:stretch>
            <a:fillRect/>
          </a:stretch>
        </p:blipFill>
        <p:spPr>
          <a:xfrm>
            <a:off x="-1" y="1828800"/>
            <a:ext cx="9144001" cy="4273550"/>
          </a:xfrm>
          <a:prstGeom prst="rect">
            <a:avLst/>
          </a:prstGeom>
        </p:spPr>
      </p:pic>
      <p:sp>
        <p:nvSpPr>
          <p:cNvPr id="6" name="Rectangle 5"/>
          <p:cNvSpPr/>
          <p:nvPr/>
        </p:nvSpPr>
        <p:spPr>
          <a:xfrm>
            <a:off x="5715000" y="4800600"/>
            <a:ext cx="3429000" cy="646331"/>
          </a:xfrm>
          <a:prstGeom prst="rect">
            <a:avLst/>
          </a:prstGeom>
        </p:spPr>
        <p:txBody>
          <a:bodyPr wrap="square">
            <a:spAutoFit/>
          </a:bodyPr>
          <a:lstStyle/>
          <a:p>
            <a:r>
              <a:rPr lang="en-US" dirty="0" smtClean="0"/>
              <a:t>spiral valve increase the surface area of the intestine</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Mouth</a:t>
            </a:r>
            <a:endParaRPr lang="en-US" dirty="0"/>
          </a:p>
        </p:txBody>
      </p:sp>
      <p:sp>
        <p:nvSpPr>
          <p:cNvPr id="3" name="Content Placeholder 2"/>
          <p:cNvSpPr>
            <a:spLocks noGrp="1"/>
          </p:cNvSpPr>
          <p:nvPr>
            <p:ph idx="1"/>
          </p:nvPr>
        </p:nvSpPr>
        <p:spPr/>
        <p:txBody>
          <a:bodyPr/>
          <a:lstStyle/>
          <a:p>
            <a:pPr>
              <a:spcAft>
                <a:spcPts val="3000"/>
              </a:spcAft>
            </a:pPr>
            <a:r>
              <a:rPr lang="en-US" dirty="0" smtClean="0"/>
              <a:t>The </a:t>
            </a:r>
            <a:r>
              <a:rPr lang="en-US" dirty="0" err="1" smtClean="0"/>
              <a:t>buccal</a:t>
            </a:r>
            <a:r>
              <a:rPr lang="en-US" dirty="0" smtClean="0"/>
              <a:t> cavity (mouth) and pharynx lack the salivary glands present in mammals. </a:t>
            </a:r>
            <a:endParaRPr lang="en-US" dirty="0" smtClean="0"/>
          </a:p>
          <a:p>
            <a:pPr>
              <a:spcAft>
                <a:spcPts val="3000"/>
              </a:spcAft>
            </a:pPr>
            <a:r>
              <a:rPr lang="en-US" dirty="0" smtClean="0"/>
              <a:t>These areas are lined with stratified epithelium, mucous cells, and, frequently, taste buds.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esophagus </a:t>
            </a:r>
            <a:endParaRPr lang="en-US" dirty="0"/>
          </a:p>
        </p:txBody>
      </p:sp>
      <p:sp>
        <p:nvSpPr>
          <p:cNvPr id="3" name="Content Placeholder 2"/>
          <p:cNvSpPr>
            <a:spLocks noGrp="1"/>
          </p:cNvSpPr>
          <p:nvPr>
            <p:ph idx="1"/>
          </p:nvPr>
        </p:nvSpPr>
        <p:spPr/>
        <p:txBody>
          <a:bodyPr>
            <a:normAutofit fontScale="92500"/>
          </a:bodyPr>
          <a:lstStyle/>
          <a:p>
            <a:pPr>
              <a:spcAft>
                <a:spcPts val="3000"/>
              </a:spcAft>
            </a:pPr>
            <a:r>
              <a:rPr lang="en-US" dirty="0" smtClean="0"/>
              <a:t>The esophagus is a short, thick-walled tube lined with stratified ciliated epithelium, mucous-secreting goblet cells, and, often, taste buds. </a:t>
            </a:r>
            <a:endParaRPr lang="en-US" dirty="0" smtClean="0"/>
          </a:p>
          <a:p>
            <a:pPr>
              <a:spcAft>
                <a:spcPts val="3000"/>
              </a:spcAft>
            </a:pPr>
            <a:r>
              <a:rPr lang="en-US" dirty="0" smtClean="0"/>
              <a:t>The anterior portion has striated muscles, </a:t>
            </a:r>
            <a:endParaRPr lang="en-US" dirty="0" smtClean="0"/>
          </a:p>
          <a:p>
            <a:pPr>
              <a:spcAft>
                <a:spcPts val="3000"/>
              </a:spcAft>
            </a:pPr>
            <a:r>
              <a:rPr lang="en-US" dirty="0" smtClean="0"/>
              <a:t>the posterior part smooth muscles that produce peristaltic movement of food toward the stomach.</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idx="1"/>
          </p:nvPr>
        </p:nvSpPr>
        <p:spPr/>
        <p:txBody>
          <a:bodyPr>
            <a:normAutofit fontScale="92500" lnSpcReduction="10000"/>
          </a:bodyPr>
          <a:lstStyle/>
          <a:p>
            <a:pPr>
              <a:spcAft>
                <a:spcPts val="3000"/>
              </a:spcAft>
            </a:pPr>
            <a:r>
              <a:rPr lang="en-US" dirty="0" smtClean="0"/>
              <a:t>In predaceous fishes, the stomach is lined with columnar epithelium with mucous-secreting cells and </a:t>
            </a:r>
            <a:endParaRPr lang="en-US" dirty="0" smtClean="0"/>
          </a:p>
          <a:p>
            <a:pPr>
              <a:spcAft>
                <a:spcPts val="3000"/>
              </a:spcAft>
            </a:pPr>
            <a:r>
              <a:rPr lang="en-US" dirty="0" smtClean="0"/>
              <a:t>one type of glandular cell that produces pepsin and hydrochloric acid.</a:t>
            </a:r>
            <a:endParaRPr lang="en-US" dirty="0" smtClean="0"/>
          </a:p>
          <a:p>
            <a:pPr>
              <a:spcAft>
                <a:spcPts val="3000"/>
              </a:spcAft>
            </a:pPr>
            <a:r>
              <a:rPr lang="en-US" dirty="0" smtClean="0"/>
              <a:t>Many gnathostome fishes lack true stomachs. This is a secondary condition with no simple ecological explanation</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a:t>
            </a:r>
            <a:r>
              <a:rPr lang="en-US" altLang="zh-CN" dirty="0" smtClean="0"/>
              <a:t>modification</a:t>
            </a:r>
            <a:endParaRPr lang="en-US" dirty="0"/>
          </a:p>
        </p:txBody>
      </p:sp>
      <p:sp>
        <p:nvSpPr>
          <p:cNvPr id="3" name="Content Placeholder 2"/>
          <p:cNvSpPr>
            <a:spLocks noGrp="1"/>
          </p:cNvSpPr>
          <p:nvPr>
            <p:ph idx="1"/>
          </p:nvPr>
        </p:nvSpPr>
        <p:spPr/>
        <p:txBody>
          <a:bodyPr/>
          <a:lstStyle/>
          <a:p>
            <a:r>
              <a:rPr lang="en-US" dirty="0" smtClean="0"/>
              <a:t>For example, the stomach, not the gas bladder, is used for defense by blowfishes and </a:t>
            </a:r>
            <a:r>
              <a:rPr lang="en-US" dirty="0" err="1" smtClean="0"/>
              <a:t>porcupinefishes</a:t>
            </a:r>
            <a:endParaRPr lang="en-US" dirty="0"/>
          </a:p>
        </p:txBody>
      </p:sp>
      <p:pic>
        <p:nvPicPr>
          <p:cNvPr id="4" name="Picture 3" descr="blowfish.jpg"/>
          <p:cNvPicPr>
            <a:picLocks noChangeAspect="1"/>
          </p:cNvPicPr>
          <p:nvPr/>
        </p:nvPicPr>
        <p:blipFill>
          <a:blip r:embed="rId1"/>
          <a:stretch>
            <a:fillRect/>
          </a:stretch>
        </p:blipFill>
        <p:spPr>
          <a:xfrm>
            <a:off x="457200" y="3657600"/>
            <a:ext cx="3673929" cy="2743200"/>
          </a:xfrm>
          <a:prstGeom prst="rect">
            <a:avLst/>
          </a:prstGeom>
        </p:spPr>
      </p:pic>
      <p:pic>
        <p:nvPicPr>
          <p:cNvPr id="5" name="Picture 4" descr="porcupinefish.jpg"/>
          <p:cNvPicPr>
            <a:picLocks noChangeAspect="1"/>
          </p:cNvPicPr>
          <p:nvPr/>
        </p:nvPicPr>
        <p:blipFill>
          <a:blip r:embed="rId2"/>
          <a:stretch>
            <a:fillRect/>
          </a:stretch>
        </p:blipFill>
        <p:spPr>
          <a:xfrm>
            <a:off x="5029200" y="3657600"/>
            <a:ext cx="3657600" cy="27432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a:t>
            </a:r>
            <a:r>
              <a:rPr lang="en-US" altLang="zh-CN" dirty="0" smtClean="0"/>
              <a:t>modification</a:t>
            </a:r>
            <a:endParaRPr lang="en-US" dirty="0"/>
          </a:p>
        </p:txBody>
      </p:sp>
      <p:sp>
        <p:nvSpPr>
          <p:cNvPr id="3" name="Content Placeholder 2"/>
          <p:cNvSpPr>
            <a:spLocks noGrp="1"/>
          </p:cNvSpPr>
          <p:nvPr>
            <p:ph idx="1"/>
          </p:nvPr>
        </p:nvSpPr>
        <p:spPr/>
        <p:txBody>
          <a:bodyPr/>
          <a:lstStyle/>
          <a:p>
            <a:r>
              <a:rPr lang="en-US" dirty="0" smtClean="0"/>
              <a:t>The stomach is modified into a grinding organ in sturgeons (</a:t>
            </a:r>
            <a:r>
              <a:rPr lang="en-US" dirty="0" err="1" smtClean="0"/>
              <a:t>Acipenseridae</a:t>
            </a:r>
            <a:r>
              <a:rPr lang="en-US" dirty="0" smtClean="0"/>
              <a:t>), gizzard shads (</a:t>
            </a:r>
            <a:r>
              <a:rPr lang="en-US" dirty="0" err="1" smtClean="0"/>
              <a:t>Dorosoma</a:t>
            </a:r>
            <a:r>
              <a:rPr lang="en-US" dirty="0" smtClean="0"/>
              <a:t>), and mullets (</a:t>
            </a:r>
            <a:r>
              <a:rPr lang="en-US" dirty="0" err="1" smtClean="0"/>
              <a:t>Mugilidae</a:t>
            </a:r>
            <a:r>
              <a:rPr lang="en-US" dirty="0" smtClean="0"/>
              <a:t>)</a:t>
            </a:r>
            <a:endParaRPr lang="en-US" dirty="0"/>
          </a:p>
        </p:txBody>
      </p:sp>
      <p:pic>
        <p:nvPicPr>
          <p:cNvPr id="4" name="Picture 3" descr="mullet_gizzard.png"/>
          <p:cNvPicPr>
            <a:picLocks noChangeAspect="1"/>
          </p:cNvPicPr>
          <p:nvPr/>
        </p:nvPicPr>
        <p:blipFill>
          <a:blip r:embed="rId1"/>
          <a:stretch>
            <a:fillRect/>
          </a:stretch>
        </p:blipFill>
        <p:spPr>
          <a:xfrm>
            <a:off x="2743200" y="3733800"/>
            <a:ext cx="3710996" cy="274320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TIMING" val="|7.8|7.1|7.7"/>
</p:tagLst>
</file>

<file path=ppt/tags/tag10.xml><?xml version="1.0" encoding="utf-8"?>
<p:tagLst xmlns:p="http://schemas.openxmlformats.org/presentationml/2006/main">
  <p:tag name="TIMING" val="|0.9|13.6|35.2"/>
</p:tagLst>
</file>

<file path=ppt/tags/tag11.xml><?xml version="1.0" encoding="utf-8"?>
<p:tagLst xmlns:p="http://schemas.openxmlformats.org/presentationml/2006/main">
  <p:tag name="TIMING" val="|1.8|11.6|27.1"/>
</p:tagLst>
</file>

<file path=ppt/tags/tag12.xml><?xml version="1.0" encoding="utf-8"?>
<p:tagLst xmlns:p="http://schemas.openxmlformats.org/presentationml/2006/main">
  <p:tag name="KSO_WPP_MARK_KEY" val="bac9ce6f-dd81-4819-9623-ceb157a1a900"/>
  <p:tag name="COMMONDATA" val="eyJoZGlkIjoiNGMyZDY0N2IzZjNhMzQ0MTE3NzZiOTUyZGIzNWE4NjcifQ=="/>
</p:tagLst>
</file>

<file path=ppt/tags/tag2.xml><?xml version="1.0" encoding="utf-8"?>
<p:tagLst xmlns:p="http://schemas.openxmlformats.org/presentationml/2006/main">
  <p:tag name="TIMING" val="|1.6|16.8"/>
</p:tagLst>
</file>

<file path=ppt/tags/tag3.xml><?xml version="1.0" encoding="utf-8"?>
<p:tagLst xmlns:p="http://schemas.openxmlformats.org/presentationml/2006/main">
  <p:tag name="TIMING" val="|2.3|27.5"/>
</p:tagLst>
</file>

<file path=ppt/tags/tag4.xml><?xml version="1.0" encoding="utf-8"?>
<p:tagLst xmlns:p="http://schemas.openxmlformats.org/presentationml/2006/main">
  <p:tag name="TIMING" val="|1.5|25.4|4"/>
</p:tagLst>
</file>

<file path=ppt/tags/tag5.xml><?xml version="1.0" encoding="utf-8"?>
<p:tagLst xmlns:p="http://schemas.openxmlformats.org/presentationml/2006/main">
  <p:tag name="TIMING" val="|1.1|11.7|21.3"/>
</p:tagLst>
</file>

<file path=ppt/tags/tag6.xml><?xml version="1.0" encoding="utf-8"?>
<p:tagLst xmlns:p="http://schemas.openxmlformats.org/presentationml/2006/main">
  <p:tag name="KSO_WM_UNIT_PLACING_PICTURE_USER_VIEWPORT" val="{&quot;height&quot;:3080,&quot;width&quot;:5710}"/>
</p:tagLst>
</file>

<file path=ppt/tags/tag7.xml><?xml version="1.0" encoding="utf-8"?>
<p:tagLst xmlns:p="http://schemas.openxmlformats.org/presentationml/2006/main">
  <p:tag name="TIMING" val="|1.3|12.5|4.7|16.6"/>
</p:tagLst>
</file>

<file path=ppt/tags/tag8.xml><?xml version="1.0" encoding="utf-8"?>
<p:tagLst xmlns:p="http://schemas.openxmlformats.org/presentationml/2006/main">
  <p:tag name="TIMING" val="|4.2|19.4|4.9"/>
</p:tagLst>
</file>

<file path=ppt/tags/tag9.xml><?xml version="1.0" encoding="utf-8"?>
<p:tagLst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3840</Words>
  <Application>WPS 演示</Application>
  <PresentationFormat>全屏显示(4:3)</PresentationFormat>
  <Paragraphs>96</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Arial</vt:lpstr>
      <vt:lpstr>Calibri</vt:lpstr>
      <vt:lpstr>微软雅黑</vt:lpstr>
      <vt:lpstr>Arial Unicode MS</vt:lpstr>
      <vt:lpstr>Office Theme</vt:lpstr>
      <vt:lpstr>Lesson 3  Soft anatomy</vt:lpstr>
      <vt:lpstr>Alimentary canal（消化道）</vt:lpstr>
      <vt:lpstr>Alimentary canal</vt:lpstr>
      <vt:lpstr>Alimentary canal</vt:lpstr>
      <vt:lpstr>Mouth</vt:lpstr>
      <vt:lpstr>The esophagus </vt:lpstr>
      <vt:lpstr>Stomach</vt:lpstr>
      <vt:lpstr>Stomach modification</vt:lpstr>
      <vt:lpstr>Stomach modification</vt:lpstr>
      <vt:lpstr>PowerPoint 演示文稿</vt:lpstr>
      <vt:lpstr>The intestine </vt:lpstr>
      <vt:lpstr>Pyloric caeca</vt:lpstr>
      <vt:lpstr>PowerPoint 演示文稿</vt:lpstr>
      <vt:lpstr>PowerPoint 演示文稿</vt:lpstr>
      <vt:lpstr>PowerPoint 演示文稿</vt:lpstr>
      <vt:lpstr>PowerPoint 演示文稿</vt:lpstr>
      <vt:lpstr>PowerPoint 演示文稿</vt:lpstr>
      <vt:lpstr>Presentation for next meeting (Oct 20)</vt:lpstr>
      <vt:lpstr>Presentation for next week</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181</cp:revision>
  <dcterms:created xsi:type="dcterms:W3CDTF">2020-03-11T01:11:00Z</dcterms:created>
  <dcterms:modified xsi:type="dcterms:W3CDTF">2025-10-17T00:01:30Z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5947FBD8C65F4E87A085384BE85A0455</vt:lpwstr>
  </property>
  <property fmtid="{D5CDD505-2E9C-101B-9397-08002B2CF9AE}" pid="3" name="KSOProductBuildVer">
    <vt:lpwstr>2052-12.1.0.23125</vt:lpwstr>
  </property>
</Properties>
</file>