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3"/>
    <p:sldId id="481" r:id="rId4"/>
    <p:sldId id="496" r:id="rId5"/>
    <p:sldId id="482" r:id="rId6"/>
    <p:sldId id="495" r:id="rId7"/>
    <p:sldId id="483" r:id="rId8"/>
    <p:sldId id="484" r:id="rId9"/>
    <p:sldId id="498" r:id="rId10"/>
    <p:sldId id="485" r:id="rId11"/>
    <p:sldId id="486" r:id="rId12"/>
    <p:sldId id="487" r:id="rId13"/>
    <p:sldId id="488" r:id="rId14"/>
    <p:sldId id="499" r:id="rId15"/>
    <p:sldId id="500" r:id="rId16"/>
    <p:sldId id="513" r:id="rId17"/>
    <p:sldId id="514" r:id="rId18"/>
    <p:sldId id="515" r:id="rId19"/>
    <p:sldId id="503" r:id="rId20"/>
    <p:sldId id="504" r:id="rId21"/>
    <p:sldId id="505" r:id="rId22"/>
    <p:sldId id="506" r:id="rId23"/>
    <p:sldId id="507" r:id="rId24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64" d="100"/>
          <a:sy n="64" d="100"/>
        </p:scale>
        <p:origin x="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4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3 </a:t>
            </a:r>
            <a:br>
              <a:rPr lang="en-US" sz="3600" dirty="0" smtClean="0"/>
            </a:br>
            <a:r>
              <a:rPr lang="en-US" sz="3600" dirty="0" smtClean="0"/>
              <a:t>Soft anatomy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metencephalon</a:t>
            </a:r>
            <a:r>
              <a:rPr lang="en-US" dirty="0" smtClean="0"/>
              <a:t>, or hindbrain, functions in maintaining muscular tone and equilibrium in swimming. The cerebellum, a large single lobe, is the largest component of the fish brain.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Cranial nerve IV (</a:t>
            </a:r>
            <a:r>
              <a:rPr lang="en-US" dirty="0" err="1" smtClean="0"/>
              <a:t>trochlear</a:t>
            </a:r>
            <a:r>
              <a:rPr lang="en-US" dirty="0" smtClean="0"/>
              <a:t>) runs from the </a:t>
            </a:r>
            <a:r>
              <a:rPr lang="en-US" dirty="0" err="1" smtClean="0"/>
              <a:t>metencephalon</a:t>
            </a:r>
            <a:r>
              <a:rPr lang="en-US" dirty="0" smtClean="0"/>
              <a:t> to the eye muscles. The </a:t>
            </a:r>
            <a:r>
              <a:rPr lang="en-US" dirty="0" err="1" smtClean="0"/>
              <a:t>metencephalon</a:t>
            </a:r>
            <a:r>
              <a:rPr lang="en-US" dirty="0" smtClean="0"/>
              <a:t> is small in lampreys (</a:t>
            </a:r>
            <a:r>
              <a:rPr lang="en-US" dirty="0" err="1" smtClean="0"/>
              <a:t>Petromyzontidae</a:t>
            </a:r>
            <a:r>
              <a:rPr lang="en-US" dirty="0" smtClean="0"/>
              <a:t>) and almost absent in hagfishes (</a:t>
            </a:r>
            <a:r>
              <a:rPr lang="en-US" dirty="0" err="1" smtClean="0"/>
              <a:t>Myxinidae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In </a:t>
            </a:r>
            <a:r>
              <a:rPr lang="en-US" dirty="0" err="1" smtClean="0"/>
              <a:t>elephantfishes</a:t>
            </a:r>
            <a:r>
              <a:rPr lang="en-US" dirty="0" smtClean="0"/>
              <a:t> (</a:t>
            </a:r>
            <a:r>
              <a:rPr lang="en-US" dirty="0" err="1" smtClean="0"/>
              <a:t>Mormyridae</a:t>
            </a:r>
            <a:r>
              <a:rPr lang="en-US" dirty="0" smtClean="0"/>
              <a:t>), the cerebellum is hypertrophied to form the </a:t>
            </a:r>
            <a:r>
              <a:rPr lang="en-US" dirty="0" err="1" smtClean="0"/>
              <a:t>valvula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 (Fig. 4.11F), which extend over the dorsal surface of the </a:t>
            </a:r>
            <a:r>
              <a:rPr lang="en-US" dirty="0" err="1" smtClean="0"/>
              <a:t>telencephalon</a:t>
            </a:r>
            <a:r>
              <a:rPr lang="en-US" dirty="0" smtClean="0"/>
              <a:t>. This large cerebellum is related to reception of electrical impulses.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myelencephalon</a:t>
            </a:r>
            <a:r>
              <a:rPr lang="en-US" dirty="0" smtClean="0"/>
              <a:t>, brainstem, or medulla oblongata is the posterior portion of the brain and the enlarged anterior part of the spinal cord. Cranial nerves V through X arise here.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myelencephalon</a:t>
            </a:r>
            <a:r>
              <a:rPr lang="en-US" dirty="0" smtClean="0"/>
              <a:t> serves as the relay station for all the sensory systems except smell (cranial nerve I) and sight (cranial nerve II). It contains centers that control certain somatic and visceral functions.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In bony fishes, it also contains respiratory and </a:t>
            </a:r>
            <a:r>
              <a:rPr lang="en-US" dirty="0" err="1" smtClean="0"/>
              <a:t>osmoregulatory</a:t>
            </a:r>
            <a:r>
              <a:rPr lang="en-US" dirty="0" smtClean="0"/>
              <a:t> centers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Cranial </a:t>
            </a:r>
            <a:r>
              <a:rPr lang="en-US" smtClean="0"/>
              <a:t>nerveI</a:t>
            </a:r>
            <a:r>
              <a:rPr lang="en-US" dirty="0" smtClean="0"/>
              <a:t>, the olfactory nerve, is a sensory nerve that runs from the olfactory bulb to the olfactory lobes.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optic nerve (cranial nerve II) runs from the retina to the optic lobes.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As in other vertebrates, cranial nerves III (</a:t>
            </a:r>
            <a:r>
              <a:rPr lang="en-US" dirty="0" err="1" smtClean="0"/>
              <a:t>oculomotor</a:t>
            </a:r>
            <a:r>
              <a:rPr lang="en-US" dirty="0" smtClean="0"/>
              <a:t>), IV (</a:t>
            </a:r>
            <a:r>
              <a:rPr lang="en-US" dirty="0" err="1" smtClean="0"/>
              <a:t>trochlear</a:t>
            </a:r>
            <a:r>
              <a:rPr lang="en-US" dirty="0" smtClean="0"/>
              <a:t>), and VI (</a:t>
            </a:r>
            <a:r>
              <a:rPr lang="en-US" dirty="0" err="1" smtClean="0"/>
              <a:t>abducens</a:t>
            </a:r>
            <a:r>
              <a:rPr lang="en-US" dirty="0" smtClean="0"/>
              <a:t>) are somatic motor nerves that innervate the six striated muscles of the eye: IV, the superior oblique; VI, the external rectus; and III, the other four eye muscles.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5400"/>
              </a:spcAft>
            </a:pPr>
            <a:r>
              <a:rPr lang="en-US" dirty="0" smtClean="0"/>
              <a:t>Unlike in most other vertebrates, four cranial nerves (VII through X) innervate parts of the lateral line system. The trigeminal, V, is a mixed somatic sensory and motor nerve serving the anterior portion of the head. </a:t>
            </a:r>
            <a:endParaRPr lang="en-US" dirty="0" smtClean="0"/>
          </a:p>
          <a:p>
            <a:pPr>
              <a:spcAft>
                <a:spcPts val="5400"/>
              </a:spcAft>
            </a:pPr>
            <a:r>
              <a:rPr lang="en-US" dirty="0" smtClean="0"/>
              <a:t>Cranial nerve VII, the facial, and VIII, the acoustic, usually join to form the </a:t>
            </a:r>
            <a:r>
              <a:rPr lang="en-US" dirty="0" err="1" smtClean="0"/>
              <a:t>acousticofacialis</a:t>
            </a:r>
            <a:r>
              <a:rPr lang="en-US" dirty="0" smtClean="0"/>
              <a:t> nerve, which then subdivides into four groups of mixed nerves serving the temporal and </a:t>
            </a:r>
            <a:r>
              <a:rPr lang="en-US" dirty="0" err="1" smtClean="0"/>
              <a:t>branchial</a:t>
            </a:r>
            <a:r>
              <a:rPr lang="en-US" dirty="0" smtClean="0"/>
              <a:t> regions of the head.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5400"/>
              </a:spcAft>
            </a:pPr>
            <a:r>
              <a:rPr lang="en-US" dirty="0" smtClean="0"/>
              <a:t>Patterns of nerves, such as that of the </a:t>
            </a:r>
            <a:r>
              <a:rPr lang="en-US" dirty="0" err="1" smtClean="0"/>
              <a:t>ramus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</a:t>
            </a:r>
            <a:r>
              <a:rPr lang="en-US" dirty="0" err="1" smtClean="0"/>
              <a:t>accessorius</a:t>
            </a:r>
            <a:r>
              <a:rPr lang="en-US" dirty="0" smtClean="0"/>
              <a:t> of the facial nerve (which innervates taste buds on the posterior head and body), have proved to be useful in assessing relationships of teleosts (</a:t>
            </a:r>
            <a:r>
              <a:rPr lang="en-US" dirty="0" err="1" smtClean="0"/>
              <a:t>Freihofer</a:t>
            </a:r>
            <a:r>
              <a:rPr lang="en-US" dirty="0" smtClean="0"/>
              <a:t> 1963). </a:t>
            </a:r>
            <a:endParaRPr lang="en-US" dirty="0" smtClean="0"/>
          </a:p>
          <a:p>
            <a:pPr>
              <a:spcAft>
                <a:spcPts val="54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glossopharyngeal</a:t>
            </a:r>
            <a:r>
              <a:rPr lang="en-US" dirty="0" smtClean="0"/>
              <a:t>, IX, is a mixed nerve that supplies the gill region. It often fuses with cranial nerve X, the anterior </a:t>
            </a:r>
            <a:r>
              <a:rPr lang="en-US" dirty="0" err="1" smtClean="0"/>
              <a:t>ramus</a:t>
            </a:r>
            <a:r>
              <a:rPr lang="en-US" dirty="0" smtClean="0"/>
              <a:t> of the </a:t>
            </a:r>
            <a:r>
              <a:rPr lang="en-US" dirty="0" err="1" smtClean="0"/>
              <a:t>vagus</a:t>
            </a:r>
            <a:r>
              <a:rPr lang="en-US" dirty="0" smtClean="0"/>
              <a:t>. The </a:t>
            </a:r>
            <a:r>
              <a:rPr lang="en-US" dirty="0" err="1" smtClean="0"/>
              <a:t>vagus</a:t>
            </a:r>
            <a:r>
              <a:rPr lang="en-US" dirty="0" smtClean="0"/>
              <a:t> is a mixed nerve connected to the body lateral line and viscera.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1 Fishes have three kinds of muscles (skeletal, smooth, and cardiac, or heart, muscle) and have relatively more skeletal muscle than do other vertebrates.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2 In the </a:t>
            </a:r>
            <a:r>
              <a:rPr lang="en-US" dirty="0" err="1" smtClean="0"/>
              <a:t>locomotory</a:t>
            </a:r>
            <a:r>
              <a:rPr lang="en-US" dirty="0" smtClean="0"/>
              <a:t> system, white muscle forms most of the postcranial body and is used </a:t>
            </a:r>
            <a:r>
              <a:rPr lang="en-US" dirty="0" err="1" smtClean="0"/>
              <a:t>anaerobically</a:t>
            </a:r>
            <a:r>
              <a:rPr lang="en-US" dirty="0" smtClean="0"/>
              <a:t> for burst swimming but fatigues quickly. Red muscle usually forms thin, lateral, superficial sheets under the skin; it is used in sustained swimming and fatigues slowly.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3 The basic pattern of the cardiovascular system is a single-pump, single-circuit system that goes from the heart to gills to body and back to the heart. Many fishes have a </a:t>
            </a:r>
            <a:r>
              <a:rPr lang="en-US" dirty="0" err="1" smtClean="0"/>
              <a:t>pseudobranch</a:t>
            </a:r>
            <a:r>
              <a:rPr lang="en-US" dirty="0" smtClean="0"/>
              <a:t>, a small structure under the operculum composed of gill-like filaments that may provide oxygenated blood to the visual system.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0"/>
              </a:spcAft>
            </a:pPr>
            <a:r>
              <a:rPr lang="en-US" dirty="0" smtClean="0"/>
              <a:t>4 The anterior region of the alimentary tract consists of the </a:t>
            </a:r>
            <a:r>
              <a:rPr lang="en-US" dirty="0" err="1" smtClean="0"/>
              <a:t>buccal</a:t>
            </a:r>
            <a:r>
              <a:rPr lang="en-US" dirty="0" smtClean="0"/>
              <a:t> cavity (mouth) and the pharynx. The posterior region consists of the foregut (esophagus and stomach), </a:t>
            </a:r>
            <a:r>
              <a:rPr lang="en-US" dirty="0" err="1" smtClean="0"/>
              <a:t>midgut</a:t>
            </a:r>
            <a:r>
              <a:rPr lang="en-US" dirty="0" smtClean="0"/>
              <a:t> or intestine, and hindgut (rectum). Alimentary tract length and structure differ as a function of feeding habits.</a:t>
            </a:r>
            <a:endParaRPr lang="en-US" dirty="0" smtClean="0"/>
          </a:p>
          <a:p>
            <a:pPr>
              <a:spcAft>
                <a:spcPts val="6000"/>
              </a:spcAft>
            </a:pPr>
            <a:r>
              <a:rPr lang="en-US" dirty="0" smtClean="0"/>
              <a:t>5 The gas or swim bladder is a gas-filled sac located between the alimentary canal and the kidneys. It develops from the roof of the foregut. A pneumatic duct connects the gas bladder and the gut in primitive teleosts (</a:t>
            </a:r>
            <a:r>
              <a:rPr lang="en-US" dirty="0" err="1" smtClean="0"/>
              <a:t>physostomous</a:t>
            </a:r>
            <a:r>
              <a:rPr lang="en-US" dirty="0" smtClean="0"/>
              <a:t> condition). </a:t>
            </a:r>
            <a:r>
              <a:rPr lang="en-US" dirty="0" err="1" smtClean="0"/>
              <a:t>Physostomous</a:t>
            </a:r>
            <a:r>
              <a:rPr lang="en-US" dirty="0" smtClean="0"/>
              <a:t> fishes can take gas in and emit it through the mouth and pneumatic duct. Advanced teleosts are </a:t>
            </a:r>
            <a:r>
              <a:rPr lang="en-US" dirty="0" err="1" smtClean="0"/>
              <a:t>physoclistous</a:t>
            </a:r>
            <a:r>
              <a:rPr lang="en-US" dirty="0" smtClean="0"/>
              <a:t>, losing the connection in adults. </a:t>
            </a:r>
            <a:r>
              <a:rPr lang="en-US" dirty="0" err="1" smtClean="0"/>
              <a:t>Physoclistous</a:t>
            </a:r>
            <a:r>
              <a:rPr lang="en-US" dirty="0" smtClean="0"/>
              <a:t> fishes have a </a:t>
            </a:r>
            <a:r>
              <a:rPr lang="en-US" dirty="0" err="1" smtClean="0"/>
              <a:t>secretory</a:t>
            </a:r>
            <a:r>
              <a:rPr lang="en-US" dirty="0" smtClean="0"/>
              <a:t> region containing a gas gland and a </a:t>
            </a:r>
            <a:r>
              <a:rPr lang="en-US" dirty="0" err="1" smtClean="0"/>
              <a:t>rete</a:t>
            </a:r>
            <a:r>
              <a:rPr lang="en-US" dirty="0" smtClean="0"/>
              <a:t> </a:t>
            </a:r>
            <a:r>
              <a:rPr lang="en-US" dirty="0" err="1" smtClean="0"/>
              <a:t>mirabile</a:t>
            </a:r>
            <a:r>
              <a:rPr lang="en-US" dirty="0" smtClean="0"/>
              <a:t> to produce gas, and an oval where gas is </a:t>
            </a:r>
            <a:r>
              <a:rPr lang="en-US" dirty="0" err="1" smtClean="0"/>
              <a:t>resorbed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7200"/>
              </a:spcAft>
            </a:pPr>
            <a:r>
              <a:rPr lang="en-US" dirty="0" smtClean="0"/>
              <a:t>6 Kidneys, paired longitudinal structures ventral to the vertebral column, are one of the primary organs involved in excretion and </a:t>
            </a:r>
            <a:r>
              <a:rPr lang="en-US" dirty="0" err="1" smtClean="0"/>
              <a:t>osmoregulation</a:t>
            </a:r>
            <a:r>
              <a:rPr lang="en-US" dirty="0" smtClean="0"/>
              <a:t>. A </a:t>
            </a:r>
            <a:r>
              <a:rPr lang="en-US" dirty="0" err="1" smtClean="0"/>
              <a:t>pronephros</a:t>
            </a:r>
            <a:r>
              <a:rPr lang="en-US" dirty="0" smtClean="0"/>
              <a:t> is present in hagfishes and larval fishes, whereas a </a:t>
            </a:r>
            <a:r>
              <a:rPr lang="en-US" dirty="0" err="1" smtClean="0"/>
              <a:t>mesonephros</a:t>
            </a:r>
            <a:r>
              <a:rPr lang="en-US" dirty="0" smtClean="0"/>
              <a:t> is the functional kidney in Actinopterygii.</a:t>
            </a:r>
            <a:endParaRPr lang="en-US" dirty="0" smtClean="0"/>
          </a:p>
          <a:p>
            <a:pPr>
              <a:spcAft>
                <a:spcPts val="7200"/>
              </a:spcAft>
            </a:pPr>
            <a:r>
              <a:rPr lang="en-US" dirty="0" smtClean="0"/>
              <a:t>7 The sexes in fishes are usually separate, and the gonads are usually paired. Males have testes that produce sperm, and females have ovaries that produce eggs. In Chondrichthyes and primitive </a:t>
            </a:r>
            <a:r>
              <a:rPr lang="en-US" dirty="0" err="1" smtClean="0"/>
              <a:t>osteichthyans</a:t>
            </a:r>
            <a:r>
              <a:rPr lang="en-US" dirty="0" smtClean="0"/>
              <a:t>, eggs are shed into the body cavity – the </a:t>
            </a:r>
            <a:r>
              <a:rPr lang="en-US" dirty="0" err="1" smtClean="0"/>
              <a:t>gymnovarian</a:t>
            </a:r>
            <a:r>
              <a:rPr lang="en-US" dirty="0" smtClean="0"/>
              <a:t> condition. In gars and most teleosts, the lumen of the hollow ovary is continuous with the oviduct – the </a:t>
            </a:r>
            <a:r>
              <a:rPr lang="en-US" dirty="0" err="1" smtClean="0"/>
              <a:t>cystovarian</a:t>
            </a:r>
            <a:r>
              <a:rPr lang="en-US" dirty="0" smtClean="0"/>
              <a:t> condition.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8 The fish brain can be divided into five parts, from anterior to posterior: (</a:t>
            </a:r>
            <a:r>
              <a:rPr lang="en-US" dirty="0" err="1" smtClean="0"/>
              <a:t>i</a:t>
            </a:r>
            <a:r>
              <a:rPr lang="en-US" dirty="0" smtClean="0"/>
              <a:t>) the </a:t>
            </a:r>
            <a:r>
              <a:rPr lang="en-US" dirty="0" err="1" smtClean="0"/>
              <a:t>telencephalon</a:t>
            </a:r>
            <a:r>
              <a:rPr lang="en-US" dirty="0" smtClean="0"/>
              <a:t>, or forebrain, primarily associated with smell; (ii) the diencephalon, a correlation center for messages regarding homeostasis and the endocrine system; (iii) the </a:t>
            </a:r>
            <a:r>
              <a:rPr lang="en-US" dirty="0" err="1" smtClean="0"/>
              <a:t>mesencephalon</a:t>
            </a:r>
            <a:r>
              <a:rPr lang="en-US" dirty="0" smtClean="0"/>
              <a:t>, or midbrain, important in vision; (iv) the </a:t>
            </a:r>
            <a:r>
              <a:rPr lang="en-US" dirty="0" err="1" smtClean="0"/>
              <a:t>metencephalon</a:t>
            </a:r>
            <a:r>
              <a:rPr lang="en-US" dirty="0" smtClean="0"/>
              <a:t>, or hindbrain, which maintains muscle tone and equilibrium in swimming and has a large median lobe (cerebellum), which is the largest component of the fish brain; and (</a:t>
            </a:r>
            <a:r>
              <a:rPr lang="en-US" dirty="0" err="1" smtClean="0"/>
              <a:t>v</a:t>
            </a:r>
            <a:r>
              <a:rPr lang="en-US" dirty="0" smtClean="0"/>
              <a:t>) the </a:t>
            </a:r>
            <a:r>
              <a:rPr lang="en-US" dirty="0" err="1" smtClean="0"/>
              <a:t>myelencephalon</a:t>
            </a:r>
            <a:r>
              <a:rPr lang="en-US" dirty="0" smtClean="0"/>
              <a:t>, brainstem, or medulla oblongata, the posterior portion of the brain and enlarged anterior portion of the spinal cord that relays input for all sensory systems except smell and sight.</a:t>
            </a:r>
            <a:endParaRPr lang="en-US" smtClean="0"/>
          </a:p>
          <a:p>
            <a:pPr>
              <a:spcAft>
                <a:spcPts val="6600"/>
              </a:spcAft>
            </a:pPr>
            <a:r>
              <a:rPr lang="en-US" smtClean="0"/>
              <a:t>9 Fishes </a:t>
            </a:r>
            <a:r>
              <a:rPr lang="en-US" dirty="0" smtClean="0"/>
              <a:t>have small brains but sharks have larger brains than teleosts. The largest brains occur in elephant fishes (</a:t>
            </a:r>
            <a:r>
              <a:rPr lang="en-US" dirty="0" err="1" smtClean="0"/>
              <a:t>Mormyridae</a:t>
            </a:r>
            <a:r>
              <a:rPr lang="en-US" dirty="0" smtClean="0"/>
              <a:t>), which have a large proportion of their brain devoted to electroreception.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 3.docx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dirty="0" smtClean="0">
                <a:solidFill>
                  <a:srgbClr val="FF0000"/>
                </a:solidFill>
              </a:rPr>
              <a:t>Oct 20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6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The nervous system can be divided into the cerebrospinal and autonomic systems.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cerebrospinal system is composed of the central nervous system and the peripheral nervous system.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central nervous system is further subdivided into the brain and the spinal cord (Healey 1957; Bernstein 1970; Northcutt &amp; Davis 1983).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meeting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</a:t>
            </a:r>
            <a:r>
              <a:rPr lang="en-US" sz="3555" dirty="0">
                <a:solidFill>
                  <a:srgbClr val="FF0000"/>
                </a:solidFill>
              </a:rPr>
              <a:t>O</a:t>
            </a:r>
            <a:r>
              <a:rPr lang="en-US" sz="3555" dirty="0" smtClean="0">
                <a:solidFill>
                  <a:srgbClr val="FF0000"/>
                </a:solidFill>
              </a:rPr>
              <a:t>ct 20)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zh-CN" altLang="en-US" sz="1800" dirty="0"/>
              <a:t> 叶心语</a:t>
            </a:r>
            <a:endParaRPr lang="zh-CN" altLang="en-US" sz="1800" dirty="0"/>
          </a:p>
          <a:p>
            <a:pPr lvl="1">
              <a:spcAft>
                <a:spcPts val="1800"/>
              </a:spcAft>
            </a:pPr>
            <a:r>
              <a:rPr lang="en-US" sz="1800" dirty="0" smtClean="0">
                <a:ea typeface="宋体" panose="02010600030101010101" pitchFamily="2" charset="-122"/>
                <a:cs typeface="宋体" panose="02010600030101010101" pitchFamily="2" charset="-122"/>
              </a:rPr>
              <a:t>Explain what are tuberous receptors, and how do they work</a:t>
            </a:r>
            <a:endParaRPr lang="en-US" sz="1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1800" dirty="0"/>
              <a:t> </a:t>
            </a:r>
            <a:r>
              <a:rPr lang="zh-CN" altLang="en-US" sz="1800" dirty="0">
                <a:sym typeface="+mn-ea"/>
              </a:rPr>
              <a:t>张天泽</a:t>
            </a:r>
            <a:endParaRPr lang="zh-CN" altLang="en-US" sz="1800" dirty="0"/>
          </a:p>
          <a:p>
            <a:pPr lvl="1">
              <a:spcAft>
                <a:spcPts val="1800"/>
              </a:spcAft>
            </a:pPr>
            <a:r>
              <a:rPr lang="en-US" sz="1800" dirty="0" smtClean="0">
                <a:ea typeface="宋体" panose="02010600030101010101" pitchFamily="2" charset="-122"/>
                <a:cs typeface="宋体" panose="02010600030101010101" pitchFamily="2" charset="-122"/>
              </a:rPr>
              <a:t>Describe the three types of photoreceptive glycoprotein (</a:t>
            </a:r>
            <a:r>
              <a:rPr lang="en-US" sz="1800" dirty="0" err="1" smtClean="0">
                <a:ea typeface="宋体" panose="02010600030101010101" pitchFamily="2" charset="-122"/>
                <a:cs typeface="宋体" panose="02010600030101010101" pitchFamily="2" charset="-122"/>
              </a:rPr>
              <a:t>opsin</a:t>
            </a:r>
            <a:r>
              <a:rPr lang="en-US" sz="1800" dirty="0" smtClean="0">
                <a:ea typeface="宋体" panose="02010600030101010101" pitchFamily="2" charset="-122"/>
                <a:cs typeface="宋体" panose="02010600030101010101" pitchFamily="2" charset="-122"/>
              </a:rPr>
              <a:t>) and their difference</a:t>
            </a:r>
            <a:endParaRPr lang="en-US" sz="1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1800" dirty="0">
                <a:sym typeface="+mn-ea"/>
              </a:rPr>
              <a:t>张宇琳</a:t>
            </a:r>
            <a:endParaRPr lang="zh-CN" altLang="en-US" sz="1800" dirty="0"/>
          </a:p>
          <a:p>
            <a:pPr lvl="1">
              <a:spcAft>
                <a:spcPts val="1800"/>
              </a:spcAft>
            </a:pPr>
            <a:r>
              <a:rPr lang="en-US" sz="18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Name two types of vision related structural adaptation</a:t>
            </a:r>
            <a:endParaRPr lang="en-US" sz="18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1800" dirty="0">
                <a:sym typeface="+mn-ea"/>
              </a:rPr>
              <a:t>王澔天</a:t>
            </a:r>
            <a:endParaRPr lang="zh-CN" altLang="en-US" sz="1800" dirty="0"/>
          </a:p>
          <a:p>
            <a:pPr lvl="1">
              <a:spcAft>
                <a:spcPts val="1800"/>
              </a:spcAft>
            </a:pPr>
            <a:r>
              <a:rPr lang="en-US" sz="18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how the countercurrent flow mechanism works in fish respiration.</a:t>
            </a:r>
            <a:endParaRPr lang="en-US" sz="1800" dirty="0" smtClean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for next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</a:t>
            </a:r>
            <a:r>
              <a:rPr lang="en-US" altLang="zh-CN" smtClean="0"/>
              <a:t>on Sunday </a:t>
            </a:r>
            <a:r>
              <a:rPr lang="en-US" altLang="zh-CN" smtClean="0">
                <a:solidFill>
                  <a:srgbClr val="FF0000"/>
                </a:solidFill>
              </a:rPr>
              <a:t>(Oct 20</a:t>
            </a:r>
            <a:r>
              <a:rPr lang="en-US" altLang="zh-CN" dirty="0" smtClean="0">
                <a:solidFill>
                  <a:srgbClr val="FF0000"/>
                </a:solidFill>
              </a:rPr>
              <a:t>).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Talk for 7 -10min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1317" y="6292334"/>
            <a:ext cx="460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萧氏吻虾虎鱼（</a:t>
            </a:r>
            <a:r>
              <a:rPr lang="en-US" altLang="zh-CN" i="1" dirty="0" smtClean="0"/>
              <a:t>Rhinogobius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xiaoi</a:t>
            </a:r>
            <a:r>
              <a:rPr lang="zh-CN" altLang="en-US" dirty="0" smtClean="0"/>
              <a:t>）广东揭东</a:t>
            </a:r>
            <a:endParaRPr lang="en-US" dirty="0"/>
          </a:p>
        </p:txBody>
      </p:sp>
      <p:pic>
        <p:nvPicPr>
          <p:cNvPr id="5" name="Picture 4" descr="IMG_75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24025"/>
            <a:ext cx="9144001" cy="437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4200"/>
              </a:spcAft>
            </a:pPr>
            <a:r>
              <a:rPr lang="en-US" dirty="0" smtClean="0"/>
              <a:t>The peripheral system is composed of the cranial and spinal nerves and the associated sense organs (vision, smell, hearing, </a:t>
            </a:r>
            <a:r>
              <a:rPr lang="en-US" dirty="0" err="1" smtClean="0"/>
              <a:t>lateralis</a:t>
            </a:r>
            <a:r>
              <a:rPr lang="en-US" dirty="0" smtClean="0"/>
              <a:t> system, touch, taste, and electrical and temperature detection; see Chapter 6). </a:t>
            </a:r>
            <a:endParaRPr lang="en-US" dirty="0" smtClean="0"/>
          </a:p>
          <a:p>
            <a:pPr>
              <a:spcAft>
                <a:spcPts val="4200"/>
              </a:spcAft>
            </a:pPr>
            <a:r>
              <a:rPr lang="en-US" dirty="0" smtClean="0"/>
              <a:t>The autonomic nervous system is composed of sympathetic and parasympathetic ganglia and fibers.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Fish brains are on average only 1/15 the size of the brain of a bird or mammal of equal body size.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Sharks have much larger brains relative to body size than teleosts and pelagic sharks have larger brains than pelagic teleosts (</a:t>
            </a:r>
            <a:r>
              <a:rPr lang="en-US" dirty="0" err="1" smtClean="0"/>
              <a:t>Linsey</a:t>
            </a:r>
            <a:r>
              <a:rPr lang="en-US" dirty="0" smtClean="0"/>
              <a:t> &amp; Collins 2006).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In pickerels (</a:t>
            </a:r>
            <a:r>
              <a:rPr lang="en-US" dirty="0" err="1" smtClean="0"/>
              <a:t>Esox</a:t>
            </a:r>
            <a:r>
              <a:rPr lang="en-US" dirty="0" smtClean="0"/>
              <a:t>), the brain is only 1/1305 of body weight. </a:t>
            </a:r>
            <a:r>
              <a:rPr lang="en-US" dirty="0" err="1" smtClean="0"/>
              <a:t>Elephantfishes</a:t>
            </a:r>
            <a:r>
              <a:rPr lang="en-US" dirty="0" smtClean="0"/>
              <a:t> (</a:t>
            </a:r>
            <a:r>
              <a:rPr lang="en-US" dirty="0" err="1" smtClean="0"/>
              <a:t>Mormyridae</a:t>
            </a:r>
            <a:r>
              <a:rPr lang="en-US" dirty="0" smtClean="0"/>
              <a:t>) have the largest brains among fishes, 1/52 to 1/82 of body weight.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黄乐菲</a:t>
            </a:r>
            <a:endParaRPr lang="zh-CN" altLang="en-US" dirty="0" smtClean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The brain can be divided into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parts from anterior to posterior (Fig. 4.11).</a:t>
            </a:r>
            <a:endParaRPr lang="en-US" dirty="0"/>
          </a:p>
        </p:txBody>
      </p:sp>
      <p:pic>
        <p:nvPicPr>
          <p:cNvPr id="4" name="Picture 3" descr="brai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8" y="0"/>
            <a:ext cx="83153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most anterior part is the </a:t>
            </a:r>
            <a:r>
              <a:rPr lang="en-US" u="sng" dirty="0" err="1" smtClean="0"/>
              <a:t>telencephalon</a:t>
            </a:r>
            <a:r>
              <a:rPr lang="en-US" dirty="0" smtClean="0"/>
              <a:t>, or forebrain, which becomes the cerebrum of tetrapods. Its function in fishes is primarily associated with reception and passage of olfactory stimuli.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u="sng" dirty="0" smtClean="0"/>
              <a:t>diencephalon</a:t>
            </a:r>
            <a:r>
              <a:rPr lang="en-US" dirty="0" smtClean="0"/>
              <a:t>, or ‘</a:t>
            </a:r>
            <a:r>
              <a:rPr lang="en-US" dirty="0" err="1" smtClean="0"/>
              <a:t>tween</a:t>
            </a:r>
            <a:r>
              <a:rPr lang="en-US" dirty="0" smtClean="0"/>
              <a:t> brain, lies between the forebrain and the midbrain and is also known as the </a:t>
            </a:r>
            <a:r>
              <a:rPr lang="en-US" dirty="0" err="1" smtClean="0"/>
              <a:t>saccus</a:t>
            </a:r>
            <a:r>
              <a:rPr lang="en-US" dirty="0" smtClean="0"/>
              <a:t> </a:t>
            </a:r>
            <a:r>
              <a:rPr lang="en-US" dirty="0" err="1" smtClean="0"/>
              <a:t>dorsalis</a:t>
            </a:r>
            <a:r>
              <a:rPr lang="en-US" dirty="0" smtClean="0"/>
              <a:t>. It functions as a correlation center for incoming and outgoing messages regarding homeostasis and the endocrine system.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78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mesencephalon</a:t>
            </a:r>
            <a:r>
              <a:rPr lang="en-US" dirty="0" smtClean="0"/>
              <a:t>, or midbrain, is important in vision. The optic nerve (cranial nerve II) brings impulses from the eyes and enters the brain here. </a:t>
            </a:r>
            <a:endParaRPr lang="en-US" dirty="0" smtClean="0"/>
          </a:p>
          <a:p>
            <a:pPr>
              <a:spcAft>
                <a:spcPts val="7800"/>
              </a:spcAft>
            </a:pPr>
            <a:r>
              <a:rPr lang="en-US" dirty="0" smtClean="0"/>
              <a:t>The midbrain is also a correlation center for messages coming from other sensory receptors. Fishes have two optic lobes, which are relatively large in sight-feeding species such as </a:t>
            </a:r>
            <a:r>
              <a:rPr lang="en-US" dirty="0" err="1" smtClean="0"/>
              <a:t>trouts</a:t>
            </a:r>
            <a:r>
              <a:rPr lang="en-US" dirty="0" smtClean="0"/>
              <a:t> and minnows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TIMING" val="|3|14.3|13.3"/>
</p:tagLst>
</file>

<file path=ppt/tags/tag10.xml><?xml version="1.0" encoding="utf-8"?>
<p:tagLst xmlns:p="http://schemas.openxmlformats.org/presentationml/2006/main">
  <p:tag name="TIMING" val="|7.2|14.3|25.4"/>
</p:tagLst>
</file>

<file path=ppt/tags/tag11.xml><?xml version="1.0" encoding="utf-8"?>
<p:tagLst xmlns:p="http://schemas.openxmlformats.org/presentationml/2006/main">
  <p:tag name="TIMING" val="|1.8|26.7"/>
</p:tagLst>
</file>

<file path=ppt/tags/tag12.xml><?xml version="1.0" encoding="utf-8"?>
<p:tagLst xmlns:p="http://schemas.openxmlformats.org/presentationml/2006/main">
  <p:tag name="TIMING" val="|3.4|28.5"/>
</p:tagLst>
</file>

<file path=ppt/tags/tag13.xml><?xml version="1.0" encoding="utf-8"?>
<p:tagLst xmlns:p="http://schemas.openxmlformats.org/presentationml/2006/main">
  <p:tag name="TIMING" val="|2.5|74.3"/>
</p:tagLst>
</file>

<file path=ppt/tags/tag14.xml><?xml version="1.0" encoding="utf-8"?>
<p:tagLst xmlns:p="http://schemas.openxmlformats.org/presentationml/2006/main">
  <p:tag name="KSO_WPP_MARK_KEY" val="258198aa-110a-4c05-864b-ca8c00b67304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1|29"/>
</p:tagLst>
</file>

<file path=ppt/tags/tag3.xml><?xml version="1.0" encoding="utf-8"?>
<p:tagLst xmlns:p="http://schemas.openxmlformats.org/presentationml/2006/main">
  <p:tag name="TIMING" val="|0.8|13.5|19.9"/>
</p:tagLst>
</file>

<file path=ppt/tags/tag4.xml><?xml version="1.0" encoding="utf-8"?>
<p:tagLst xmlns:p="http://schemas.openxmlformats.org/presentationml/2006/main">
  <p:tag name="TIMING" val="|0.:"/>
</p:tagLst>
</file>

<file path=ppt/tags/tag5.xml><?xml version="1.0" encoding="utf-8"?>
<p:tagLst xmlns:p="http://schemas.openxmlformats.org/presentationml/2006/main">
  <p:tag name="TIMING" val="|0.7"/>
</p:tagLst>
</file>

<file path=ppt/tags/tag6.xml><?xml version="1.0" encoding="utf-8"?>
<p:tagLst xmlns:p="http://schemas.openxmlformats.org/presentationml/2006/main">
  <p:tag name="TIMING" val="|1.2|14.5"/>
</p:tagLst>
</file>

<file path=ppt/tags/tag7.xml><?xml version="1.0" encoding="utf-8"?>
<p:tagLst xmlns:p="http://schemas.openxmlformats.org/presentationml/2006/main">
  <p:tag name="TIMING" val="|1.7|14.2|5.7"/>
</p:tagLst>
</file>

<file path=ppt/tags/tag8.xml><?xml version="1.0" encoding="utf-8"?>
<p:tagLst xmlns:p="http://schemas.openxmlformats.org/presentationml/2006/main">
  <p:tag name="TIMING" val="|0.9|40.6"/>
</p:tagLst>
</file>

<file path=ppt/tags/tag9.xml><?xml version="1.0" encoding="utf-8"?>
<p:tagLst xmlns:p="http://schemas.openxmlformats.org/presentationml/2006/main">
  <p:tag name="TIMING" val="|1.3|2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8292</Words>
  <Application>WPS 演示</Application>
  <PresentationFormat>全屏显示(4:3)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3  Soft anatomy</vt:lpstr>
      <vt:lpstr>Nervous system</vt:lpstr>
      <vt:lpstr>Nervous system</vt:lpstr>
      <vt:lpstr>Fish brain</vt:lpstr>
      <vt:lpstr>Five parts of fish brain</vt:lpstr>
      <vt:lpstr>PowerPoint 演示文稿</vt:lpstr>
      <vt:lpstr>Five parts of fish brain</vt:lpstr>
      <vt:lpstr>Five parts of fish brain</vt:lpstr>
      <vt:lpstr>Five parts of fish brain</vt:lpstr>
      <vt:lpstr>Five parts of fish brain</vt:lpstr>
      <vt:lpstr>Five parts of fish brain</vt:lpstr>
      <vt:lpstr>Peripheral nervous system</vt:lpstr>
      <vt:lpstr>Peripheral nervous system</vt:lpstr>
      <vt:lpstr>Peripheral nervous system</vt:lpstr>
      <vt:lpstr>Summary</vt:lpstr>
      <vt:lpstr>Summary</vt:lpstr>
      <vt:lpstr>Summary</vt:lpstr>
      <vt:lpstr>Summary</vt:lpstr>
      <vt:lpstr>HWK</vt:lpstr>
      <vt:lpstr>Presentation for next meeting (Oct 17)</vt:lpstr>
      <vt:lpstr>Presentation for next week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197</cp:revision>
  <dcterms:created xsi:type="dcterms:W3CDTF">2020-03-12T07:46:00Z</dcterms:created>
  <dcterms:modified xsi:type="dcterms:W3CDTF">2025-10-16T23:59:17Z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DB70F1473DE843BCB62EE640409B8AB4</vt:lpwstr>
  </property>
  <property fmtid="{D5CDD505-2E9C-101B-9397-08002B2CF9AE}" pid="3" name="KSOProductBuildVer">
    <vt:lpwstr>2052-12.1.0.23125</vt:lpwstr>
  </property>
</Properties>
</file>