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8"/>
  </p:notesMasterIdLst>
  <p:sldIdLst>
    <p:sldId id="256" r:id="rId3"/>
    <p:sldId id="629" r:id="rId4"/>
    <p:sldId id="659" r:id="rId5"/>
    <p:sldId id="630" r:id="rId6"/>
    <p:sldId id="606" r:id="rId7"/>
    <p:sldId id="607" r:id="rId9"/>
    <p:sldId id="608" r:id="rId10"/>
    <p:sldId id="620" r:id="rId11"/>
    <p:sldId id="638" r:id="rId12"/>
    <p:sldId id="639" r:id="rId13"/>
    <p:sldId id="654" r:id="rId14"/>
    <p:sldId id="640" r:id="rId15"/>
    <p:sldId id="641" r:id="rId16"/>
    <p:sldId id="642" r:id="rId17"/>
    <p:sldId id="621" r:id="rId18"/>
    <p:sldId id="625" r:id="rId19"/>
    <p:sldId id="609" r:id="rId20"/>
    <p:sldId id="612" r:id="rId21"/>
    <p:sldId id="613" r:id="rId22"/>
    <p:sldId id="614" r:id="rId23"/>
  </p:sldIdLst>
  <p:sldSz cx="9144000" cy="6858000" type="screen4x3"/>
  <p:notesSz cx="6858000" cy="9144000"/>
  <p:custDataLst>
    <p:tags r:id="rId2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68955" autoAdjust="0"/>
  </p:normalViewPr>
  <p:slideViewPr>
    <p:cSldViewPr snapToObjects="1" showGuides="1">
      <p:cViewPr varScale="1">
        <p:scale>
          <a:sx n="64" d="100"/>
          <a:sy n="64" d="100"/>
        </p:scale>
        <p:origin x="460" y="44"/>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notesMaster" Target="notesMasters/notesMaster1.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7" Type="http://schemas.openxmlformats.org/officeDocument/2006/relationships/tags" Target="tags/tag19.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11D14A-54E2-AB4D-B2A1-21D271AB9454}" type="datetimeFigureOut">
              <a:rPr lang="en-US" smtClean="0"/>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15070E-A507-0F46-852B-26386A157439}"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ln>
        </p:spPr>
      </p:sp>
      <p:sp>
        <p:nvSpPr>
          <p:cNvPr id="36867" name="Notes Placeholder 2"/>
          <p:cNvSpPr>
            <a:spLocks noGrp="1"/>
          </p:cNvSpPr>
          <p:nvPr>
            <p:ph type="body" idx="1"/>
          </p:nvPr>
        </p:nvSpPr>
        <p:spPr bwMode="auto">
          <a:noFill/>
        </p:spPr>
        <p:txBody>
          <a:bodyPr/>
          <a:lstStyle/>
          <a:p>
            <a:endParaRPr lang="en-US"/>
          </a:p>
        </p:txBody>
      </p:sp>
      <p:sp>
        <p:nvSpPr>
          <p:cNvPr id="4" name="Slide Number Placeholder 3"/>
          <p:cNvSpPr>
            <a:spLocks noGrp="1"/>
          </p:cNvSpPr>
          <p:nvPr>
            <p:ph type="sldNum" sz="quarter" idx="5"/>
          </p:nvPr>
        </p:nvSpPr>
        <p:spPr/>
        <p:txBody>
          <a:bodyPr/>
          <a:lstStyle/>
          <a:p>
            <a:fld id="{E690FC33-CB47-F145-8F79-F10CDBD8A723}" type="slidenum">
              <a:rPr lang="en-US"/>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ln>
        </p:spPr>
      </p:sp>
      <p:sp>
        <p:nvSpPr>
          <p:cNvPr id="37891" name="Notes Placeholder 2"/>
          <p:cNvSpPr>
            <a:spLocks noGrp="1"/>
          </p:cNvSpPr>
          <p:nvPr>
            <p:ph type="body" idx="1"/>
          </p:nvPr>
        </p:nvSpPr>
        <p:spPr bwMode="auto">
          <a:noFill/>
        </p:spPr>
        <p:txBody>
          <a:bodyPr/>
          <a:lstStyle/>
          <a:p>
            <a:endParaRPr lang="en-US"/>
          </a:p>
        </p:txBody>
      </p:sp>
      <p:sp>
        <p:nvSpPr>
          <p:cNvPr id="4" name="Slide Number Placeholder 3"/>
          <p:cNvSpPr>
            <a:spLocks noGrp="1"/>
          </p:cNvSpPr>
          <p:nvPr>
            <p:ph type="sldNum" sz="quarter" idx="5"/>
          </p:nvPr>
        </p:nvSpPr>
        <p:spPr/>
        <p:txBody>
          <a:bodyPr/>
          <a:lstStyle/>
          <a:p>
            <a:fld id="{536DFEDC-340F-D549-9DA3-01D1D2FC9F26}" type="slidenum">
              <a:rPr lang="en-US"/>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ln>
        </p:spPr>
      </p:sp>
      <p:sp>
        <p:nvSpPr>
          <p:cNvPr id="38915" name="Notes Placeholder 2"/>
          <p:cNvSpPr>
            <a:spLocks noGrp="1"/>
          </p:cNvSpPr>
          <p:nvPr>
            <p:ph type="body" idx="1"/>
          </p:nvPr>
        </p:nvSpPr>
        <p:spPr bwMode="auto">
          <a:noFill/>
        </p:spPr>
        <p:txBody>
          <a:bodyPr>
            <a:normAutofit fontScale="92500"/>
          </a:bodyPr>
          <a:lstStyle/>
          <a:p>
            <a:r>
              <a:rPr lang="en-US"/>
              <a:t>Osmosis is the movement of water across a selectively permeable membrane from an area of high concentration of free water to an area of free water to an area of lower concentration of free water.  It is affected by solute concentrations.  For instance, think of the various salts and trace elements in seawater as being the green and yellow substances on the right side of the image here.  Simply put, more free water molecules are free to strike the pores on the left side, and when they do, many will diffuse through.  Free water molecules will continue to move across the membrane in both directions, indefinitely.  At some point, an equilibrium will be reached, such that an equal concentration of free water will occur on both sides and the moevement between the sides will be equal.</a:t>
            </a:r>
            <a:endParaRPr lang="en-US"/>
          </a:p>
          <a:p>
            <a:endParaRPr lang="en-US"/>
          </a:p>
          <a:p>
            <a:r>
              <a:rPr lang="en-US"/>
              <a:t>Think of animal cells, though.  They have structural limitations.  If the internal concentration of water in a cell is less than that of the surrounding water, water will continue to move in and could burst the cells if an equilibrium isn’t reached.  This would be like throwing a marine organism into fresh water.  Conversely, if an organism has a higher internal concentration of water than the surrounding medium, then water will flow out of the cells and they will essentially shrivel up (i.e., dehydrate).  At the extreme, this is called crenation and will destroy the cells.  Imagine putting a strictly freshwater fish into highly concentrated saltwater.  It probably wouldn’t last very long.</a:t>
            </a:r>
            <a:endParaRPr lang="en-US"/>
          </a:p>
          <a:p>
            <a:endParaRPr lang="en-US"/>
          </a:p>
          <a:p>
            <a:r>
              <a:rPr lang="en-US"/>
              <a:t>If the fluids in a cell become too concentrated or too dilute, important biochemical functions may be severely disrupted, leading to death of the organism.</a:t>
            </a:r>
            <a:endParaRPr lang="en-US"/>
          </a:p>
          <a:p>
            <a:endParaRPr lang="en-US"/>
          </a:p>
          <a:p>
            <a:r>
              <a:rPr lang="en-US"/>
              <a:t>How do fishes deal with these challenges???</a:t>
            </a:r>
            <a:endParaRPr lang="en-US"/>
          </a:p>
        </p:txBody>
      </p:sp>
      <p:sp>
        <p:nvSpPr>
          <p:cNvPr id="4" name="Slide Number Placeholder 3"/>
          <p:cNvSpPr>
            <a:spLocks noGrp="1"/>
          </p:cNvSpPr>
          <p:nvPr>
            <p:ph type="sldNum" sz="quarter" idx="5"/>
          </p:nvPr>
        </p:nvSpPr>
        <p:spPr/>
        <p:txBody>
          <a:bodyPr/>
          <a:lstStyle/>
          <a:p>
            <a:fld id="{E1E99C6C-5F0F-6F4E-80AA-89AD47C6CA23}" type="slidenum">
              <a:rPr lang="en-US"/>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ln>
        </p:spPr>
      </p:sp>
      <p:sp>
        <p:nvSpPr>
          <p:cNvPr id="41987" name="Notes Placeholder 2"/>
          <p:cNvSpPr>
            <a:spLocks noGrp="1"/>
          </p:cNvSpPr>
          <p:nvPr>
            <p:ph type="body" idx="1"/>
          </p:nvPr>
        </p:nvSpPr>
        <p:spPr bwMode="auto">
          <a:noFill/>
        </p:spPr>
        <p:txBody>
          <a:bodyPr/>
          <a:lstStyle/>
          <a:p>
            <a:r>
              <a:rPr lang="en-US"/>
              <a:t>Hagfishes are the only vertebrates that have a ‘natural’ internal salt (ion) concentration similar to that of seawater; therefore, they are osmoconformers – they don’t have to “do” anything to osmoregulate, at least not nearly to the degree that other fishes do.</a:t>
            </a:r>
            <a:endParaRPr lang="en-US"/>
          </a:p>
          <a:p>
            <a:endParaRPr lang="en-US"/>
          </a:p>
          <a:p>
            <a:r>
              <a:rPr lang="en-US"/>
              <a:t>Elasmobranchs are the first type of osmoregulators.  They maintain an internal salt concentration equal to that of seawater, but in order to do so, they have to hold onto organic salts:  urea and trimethylamine oxide (TMAO).  You don’t need to remember that name… just that sharks internal salt concentration is maintained by holding onto urea and TMAO, wastes that they would normally excrete in much greater quantities.  Now… I just mentioned on the previous slide that the bull shark can tolerate fresh water.  In order to do so, it ramps up its excretion of urea to 20x its excretion rate in marine water.</a:t>
            </a:r>
            <a:endParaRPr lang="en-US"/>
          </a:p>
        </p:txBody>
      </p:sp>
      <p:sp>
        <p:nvSpPr>
          <p:cNvPr id="4" name="Slide Number Placeholder 3"/>
          <p:cNvSpPr>
            <a:spLocks noGrp="1"/>
          </p:cNvSpPr>
          <p:nvPr>
            <p:ph type="sldNum" sz="quarter" idx="5"/>
          </p:nvPr>
        </p:nvSpPr>
        <p:spPr/>
        <p:txBody>
          <a:bodyPr/>
          <a:lstStyle/>
          <a:p>
            <a:fld id="{9863F745-9B65-CC48-9091-6F4D86A33A21}" type="slidenum">
              <a:rPr lang="en-US"/>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ln>
        </p:spPr>
      </p:sp>
      <p:sp>
        <p:nvSpPr>
          <p:cNvPr id="43011" name="Notes Placeholder 2"/>
          <p:cNvSpPr>
            <a:spLocks noGrp="1"/>
          </p:cNvSpPr>
          <p:nvPr>
            <p:ph type="body" idx="1"/>
          </p:nvPr>
        </p:nvSpPr>
        <p:spPr bwMode="auto">
          <a:noFill/>
        </p:spPr>
        <p:txBody>
          <a:bodyPr/>
          <a:lstStyle/>
          <a:p>
            <a:endParaRPr lang="en-US"/>
          </a:p>
        </p:txBody>
      </p:sp>
      <p:sp>
        <p:nvSpPr>
          <p:cNvPr id="4" name="Slide Number Placeholder 3"/>
          <p:cNvSpPr>
            <a:spLocks noGrp="1"/>
          </p:cNvSpPr>
          <p:nvPr>
            <p:ph type="sldNum" sz="quarter" idx="5"/>
          </p:nvPr>
        </p:nvSpPr>
        <p:spPr/>
        <p:txBody>
          <a:bodyPr/>
          <a:lstStyle/>
          <a:p>
            <a:fld id="{CF296661-4286-1840-ABB8-F7D7211FCB63}" type="slidenum">
              <a:rPr lang="en-US"/>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ln>
        </p:spPr>
      </p:sp>
      <p:sp>
        <p:nvSpPr>
          <p:cNvPr id="44035" name="Notes Placeholder 2"/>
          <p:cNvSpPr>
            <a:spLocks noGrp="1"/>
          </p:cNvSpPr>
          <p:nvPr>
            <p:ph type="body" idx="1"/>
          </p:nvPr>
        </p:nvSpPr>
        <p:spPr bwMode="auto">
          <a:noFill/>
        </p:spPr>
        <p:txBody>
          <a:bodyPr/>
          <a:lstStyle/>
          <a:p>
            <a:endParaRPr lang="en-US"/>
          </a:p>
        </p:txBody>
      </p:sp>
      <p:sp>
        <p:nvSpPr>
          <p:cNvPr id="4" name="Slide Number Placeholder 3"/>
          <p:cNvSpPr>
            <a:spLocks noGrp="1"/>
          </p:cNvSpPr>
          <p:nvPr>
            <p:ph type="sldNum" sz="quarter" idx="5"/>
          </p:nvPr>
        </p:nvSpPr>
        <p:spPr/>
        <p:txBody>
          <a:bodyPr/>
          <a:lstStyle/>
          <a:p>
            <a:fld id="{1C17CB52-82DC-FF41-92CC-37AC247FAFAD}" type="slidenum">
              <a:rPr lang="en-US"/>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D4115C-B0B4-8946-B147-A9EE8D8D3B7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34B354-BFF0-1D4E-A96D-087AA75E3288}"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30D4115C-B0B4-8946-B147-A9EE8D8D3B7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34B354-BFF0-1D4E-A96D-087AA75E3288}"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30D4115C-B0B4-8946-B147-A9EE8D8D3B7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34B354-BFF0-1D4E-A96D-087AA75E3288}"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30D4115C-B0B4-8946-B147-A9EE8D8D3B7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34B354-BFF0-1D4E-A96D-087AA75E3288}"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30D4115C-B0B4-8946-B147-A9EE8D8D3B7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34B354-BFF0-1D4E-A96D-087AA75E3288}"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30D4115C-B0B4-8946-B147-A9EE8D8D3B7D}"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34B354-BFF0-1D4E-A96D-087AA75E3288}"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30D4115C-B0B4-8946-B147-A9EE8D8D3B7D}"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34B354-BFF0-1D4E-A96D-087AA75E3288}"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D4115C-B0B4-8946-B147-A9EE8D8D3B7D}"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34B354-BFF0-1D4E-A96D-087AA75E3288}"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D4115C-B0B4-8946-B147-A9EE8D8D3B7D}"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34B354-BFF0-1D4E-A96D-087AA75E3288}"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30D4115C-B0B4-8946-B147-A9EE8D8D3B7D}"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34B354-BFF0-1D4E-A96D-087AA75E3288}"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30D4115C-B0B4-8946-B147-A9EE8D8D3B7D}"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34B354-BFF0-1D4E-A96D-087AA75E3288}"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D4115C-B0B4-8946-B147-A9EE8D8D3B7D}"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34B354-BFF0-1D4E-A96D-087AA75E3288}"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image" Target="../media/image13.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7.xml"/><Relationship Id="rId3" Type="http://schemas.openxmlformats.org/officeDocument/2006/relationships/tags" Target="../tags/tag15.xml"/><Relationship Id="rId2" Type="http://schemas.openxmlformats.org/officeDocument/2006/relationships/image" Target="../media/image14.png"/><Relationship Id="rId1" Type="http://schemas.openxmlformats.org/officeDocument/2006/relationships/video" Target="NULL" TargetMode="External"/></Relationships>
</file>

<file path=ppt/slides/_rels/slide18.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7.xml"/><Relationship Id="rId5" Type="http://schemas.openxmlformats.org/officeDocument/2006/relationships/tags" Target="../tags/tag16.xml"/><Relationship Id="rId4" Type="http://schemas.openxmlformats.org/officeDocument/2006/relationships/image" Target="../media/image18.png"/><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slides/_rels/slide19.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7.xml"/><Relationship Id="rId5" Type="http://schemas.openxmlformats.org/officeDocument/2006/relationships/tags" Target="../tags/tag17.xml"/><Relationship Id="rId4" Type="http://schemas.openxmlformats.org/officeDocument/2006/relationships/image" Target="../media/image22.png"/><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7.xml"/><Relationship Id="rId2" Type="http://schemas.openxmlformats.org/officeDocument/2006/relationships/tags" Target="../tags/tag18.xml"/><Relationship Id="rId1"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7.xml"/><Relationship Id="rId4" Type="http://schemas.openxmlformats.org/officeDocument/2006/relationships/tags" Target="../tags/tag5.xml"/><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xml"/><Relationship Id="rId2" Type="http://schemas.openxmlformats.org/officeDocument/2006/relationships/image" Target="../media/image8.jpeg"/><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435350"/>
            <a:ext cx="7772400" cy="1085850"/>
          </a:xfrm>
        </p:spPr>
        <p:txBody>
          <a:bodyPr>
            <a:normAutofit fontScale="90000"/>
          </a:bodyPr>
          <a:lstStyle/>
          <a:p>
            <a:pPr>
              <a:spcAft>
                <a:spcPts val="600"/>
              </a:spcAft>
            </a:pPr>
            <a:r>
              <a:rPr lang="en-US" sz="3600" dirty="0" smtClean="0"/>
              <a:t>Lesson 6</a:t>
            </a:r>
            <a:br>
              <a:rPr lang="en-US" sz="3600" dirty="0" smtClean="0"/>
            </a:br>
            <a:r>
              <a:rPr lang="en-US" sz="3600" dirty="0" smtClean="0"/>
              <a:t>Homeostasis</a:t>
            </a:r>
            <a:endParaRPr lang="en-US" sz="3600" dirty="0"/>
          </a:p>
        </p:txBody>
      </p:sp>
      <p:sp>
        <p:nvSpPr>
          <p:cNvPr id="3" name="Subtitle 2"/>
          <p:cNvSpPr>
            <a:spLocks noGrp="1"/>
          </p:cNvSpPr>
          <p:nvPr>
            <p:ph type="subTitle" idx="1"/>
          </p:nvPr>
        </p:nvSpPr>
        <p:spPr>
          <a:xfrm>
            <a:off x="1371600" y="1930400"/>
            <a:ext cx="6400800" cy="762000"/>
          </a:xfrm>
        </p:spPr>
        <p:txBody>
          <a:bodyPr>
            <a:normAutofit lnSpcReduction="10000"/>
          </a:bodyPr>
          <a:lstStyle/>
          <a:p>
            <a:r>
              <a:rPr lang="en-US" sz="2000" dirty="0" smtClean="0"/>
              <a:t>Shanghai Ocean University</a:t>
            </a:r>
            <a:endParaRPr lang="en-US" sz="2000" dirty="0" smtClean="0"/>
          </a:p>
          <a:p>
            <a:r>
              <a:rPr lang="en-US" altLang="zh-CN" sz="2000" dirty="0" smtClean="0"/>
              <a:t>Fall, </a:t>
            </a:r>
            <a:r>
              <a:rPr lang="en-US" altLang="zh-CN" sz="2000" dirty="0" smtClean="0"/>
              <a:t>2025</a:t>
            </a:r>
            <a:endParaRPr lang="en-US" sz="2000" dirty="0"/>
          </a:p>
        </p:txBody>
      </p:sp>
      <p:sp>
        <p:nvSpPr>
          <p:cNvPr id="4" name="Title 1"/>
          <p:cNvSpPr txBox="1"/>
          <p:nvPr/>
        </p:nvSpPr>
        <p:spPr>
          <a:xfrm>
            <a:off x="685800" y="838201"/>
            <a:ext cx="7772400" cy="990599"/>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600"/>
              </a:spcAft>
              <a:buClrTx/>
              <a:buSzTx/>
              <a:buFontTx/>
              <a:buNone/>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Ichthyology</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pic>
        <p:nvPicPr>
          <p:cNvPr id="7" name="Picture 6"/>
          <p:cNvPicPr>
            <a:picLocks noChangeAspect="1"/>
          </p:cNvPicPr>
          <p:nvPr/>
        </p:nvPicPr>
        <p:blipFill>
          <a:blip r:embed="rId1"/>
          <a:stretch>
            <a:fillRect/>
          </a:stretch>
        </p:blipFill>
        <p:spPr>
          <a:xfrm>
            <a:off x="685800" y="5207000"/>
            <a:ext cx="1816100" cy="736600"/>
          </a:xfrm>
          <a:prstGeom prst="rect">
            <a:avLst/>
          </a:prstGeom>
        </p:spPr>
      </p:pic>
      <p:pic>
        <p:nvPicPr>
          <p:cNvPr id="8" name="Picture 7"/>
          <p:cNvPicPr>
            <a:picLocks noChangeAspect="1"/>
          </p:cNvPicPr>
          <p:nvPr/>
        </p:nvPicPr>
        <p:blipFill>
          <a:blip r:embed="rId2"/>
          <a:stretch>
            <a:fillRect/>
          </a:stretch>
        </p:blipFill>
        <p:spPr>
          <a:xfrm>
            <a:off x="3657600" y="5207000"/>
            <a:ext cx="1828800" cy="736600"/>
          </a:xfrm>
          <a:prstGeom prst="rect">
            <a:avLst/>
          </a:prstGeom>
        </p:spPr>
      </p:pic>
      <p:pic>
        <p:nvPicPr>
          <p:cNvPr id="10" name="Picture 9"/>
          <p:cNvPicPr>
            <a:picLocks noChangeAspect="1"/>
          </p:cNvPicPr>
          <p:nvPr/>
        </p:nvPicPr>
        <p:blipFill>
          <a:blip r:embed="rId3"/>
          <a:stretch>
            <a:fillRect/>
          </a:stretch>
        </p:blipFill>
        <p:spPr>
          <a:xfrm>
            <a:off x="6642100" y="5207000"/>
            <a:ext cx="1816100" cy="736600"/>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Temperature adaptation</a:t>
            </a:r>
            <a:endParaRPr lang="en-US" dirty="0"/>
          </a:p>
        </p:txBody>
      </p:sp>
      <p:sp>
        <p:nvSpPr>
          <p:cNvPr id="3" name="Content Placeholder 2"/>
          <p:cNvSpPr>
            <a:spLocks noGrp="1"/>
          </p:cNvSpPr>
          <p:nvPr>
            <p:ph idx="1"/>
          </p:nvPr>
        </p:nvSpPr>
        <p:spPr/>
        <p:txBody>
          <a:bodyPr>
            <a:noAutofit/>
          </a:bodyPr>
          <a:lstStyle/>
          <a:p>
            <a:pPr>
              <a:spcAft>
                <a:spcPts val="1200"/>
              </a:spcAft>
            </a:pPr>
            <a:r>
              <a:rPr lang="en-US" sz="2200" dirty="0" smtClean="0"/>
              <a:t>To compensate for the decreased rate of biochemical reactions at low temperatures, fishes may increase the concentration of intracellular enzymes by altering the rate of enzyme synthesis, degradation, or both. Increased cytochrome </a:t>
            </a:r>
            <a:r>
              <a:rPr lang="en-US" sz="2200" dirty="0" err="1" smtClean="0"/>
              <a:t>c</a:t>
            </a:r>
            <a:r>
              <a:rPr lang="en-US" sz="2200" dirty="0" smtClean="0"/>
              <a:t> concentration in Green Sunfish (Centrarchidae) that were moved from 25 to 5°C is due to a greater reduction in the degradation rate than in the rate of synthesis</a:t>
            </a:r>
            <a:endParaRPr lang="en-US" sz="2200" dirty="0" smtClean="0"/>
          </a:p>
        </p:txBody>
      </p:sp>
      <p:pic>
        <p:nvPicPr>
          <p:cNvPr id="4" name="Picture 3" descr="green sunfish.jpg"/>
          <p:cNvPicPr>
            <a:picLocks noChangeAspect="1"/>
          </p:cNvPicPr>
          <p:nvPr/>
        </p:nvPicPr>
        <p:blipFill>
          <a:blip r:embed="rId1"/>
          <a:stretch>
            <a:fillRect/>
          </a:stretch>
        </p:blipFill>
        <p:spPr>
          <a:xfrm>
            <a:off x="2527300" y="4421188"/>
            <a:ext cx="4089400" cy="1993900"/>
          </a:xfrm>
          <a:prstGeom prst="rect">
            <a:avLst/>
          </a:prstGeom>
        </p:spPr>
      </p:pic>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Temperature adaptation</a:t>
            </a:r>
            <a:endParaRPr lang="en-US" dirty="0"/>
          </a:p>
        </p:txBody>
      </p:sp>
      <p:sp>
        <p:nvSpPr>
          <p:cNvPr id="3" name="Content Placeholder 2"/>
          <p:cNvSpPr>
            <a:spLocks noGrp="1"/>
          </p:cNvSpPr>
          <p:nvPr>
            <p:ph idx="1"/>
          </p:nvPr>
        </p:nvSpPr>
        <p:spPr/>
        <p:txBody>
          <a:bodyPr>
            <a:noAutofit/>
          </a:bodyPr>
          <a:lstStyle/>
          <a:p>
            <a:pPr>
              <a:spcAft>
                <a:spcPts val="1200"/>
              </a:spcAft>
            </a:pPr>
            <a:r>
              <a:rPr lang="en-US" sz="2200" dirty="0" smtClean="0"/>
              <a:t>In some fishes alternative enzymes (termed </a:t>
            </a:r>
            <a:r>
              <a:rPr lang="en-US" sz="2200" dirty="0" err="1" smtClean="0"/>
              <a:t>isozymes</a:t>
            </a:r>
            <a:r>
              <a:rPr lang="en-US" sz="2200" dirty="0" smtClean="0"/>
              <a:t>) may be produced to catalyze the same reaction more efficiently at different temperatures. </a:t>
            </a:r>
            <a:r>
              <a:rPr lang="en-US" sz="2200" dirty="0" err="1" smtClean="0"/>
              <a:t>Isozymes</a:t>
            </a:r>
            <a:r>
              <a:rPr lang="en-US" sz="2200" dirty="0" smtClean="0"/>
              <a:t> are regulated by switching on or off the different genes that control their production. Rainbow Trout (</a:t>
            </a:r>
            <a:r>
              <a:rPr lang="en-US" sz="2200" dirty="0" err="1" smtClean="0"/>
              <a:t>Salmonidae</a:t>
            </a:r>
            <a:r>
              <a:rPr lang="en-US" sz="2200" dirty="0" smtClean="0"/>
              <a:t>) acclimated to 2 versus 18°C exhibit different forms of </a:t>
            </a:r>
            <a:r>
              <a:rPr lang="en-US" sz="2200" dirty="0" err="1" smtClean="0"/>
              <a:t>acetylcholinesterase</a:t>
            </a:r>
            <a:r>
              <a:rPr lang="en-US" sz="2200" dirty="0" smtClean="0"/>
              <a:t>, an enzyme important to proper nerve function because it breaks down the neurotransmitter acetylcholine</a:t>
            </a:r>
            <a:endParaRPr lang="en-US" sz="2200" dirty="0" smtClean="0"/>
          </a:p>
        </p:txBody>
      </p:sp>
      <p:pic>
        <p:nvPicPr>
          <p:cNvPr id="4" name="Picture 3" descr="rainbow-trout-292mm-mackayhatcherypond3-23-20106-300x123@2x.jpg"/>
          <p:cNvPicPr>
            <a:picLocks noChangeAspect="1"/>
          </p:cNvPicPr>
          <p:nvPr/>
        </p:nvPicPr>
        <p:blipFill>
          <a:blip r:embed="rId1"/>
          <a:stretch>
            <a:fillRect/>
          </a:stretch>
        </p:blipFill>
        <p:spPr>
          <a:xfrm>
            <a:off x="1485900" y="4098798"/>
            <a:ext cx="6172200" cy="2530602"/>
          </a:xfrm>
          <a:prstGeom prst="rect">
            <a:avLst/>
          </a:prstGeom>
        </p:spPr>
      </p:pic>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Temperature relationships</a:t>
            </a:r>
            <a:endParaRPr lang="en-US" dirty="0"/>
          </a:p>
        </p:txBody>
      </p:sp>
      <p:sp>
        <p:nvSpPr>
          <p:cNvPr id="3" name="Content Placeholder 2"/>
          <p:cNvSpPr>
            <a:spLocks noGrp="1"/>
          </p:cNvSpPr>
          <p:nvPr>
            <p:ph idx="1"/>
          </p:nvPr>
        </p:nvSpPr>
        <p:spPr/>
        <p:txBody>
          <a:bodyPr>
            <a:noAutofit/>
          </a:bodyPr>
          <a:lstStyle/>
          <a:p>
            <a:pPr>
              <a:spcAft>
                <a:spcPts val="1800"/>
              </a:spcAft>
            </a:pPr>
            <a:r>
              <a:rPr lang="en-US" sz="2200" dirty="0" err="1" smtClean="0"/>
              <a:t>Mummichog</a:t>
            </a:r>
            <a:r>
              <a:rPr lang="en-US" sz="2200" dirty="0" smtClean="0"/>
              <a:t> (</a:t>
            </a:r>
            <a:r>
              <a:rPr lang="en-US" sz="2200" dirty="0" err="1" smtClean="0"/>
              <a:t>Cyprinodontidae</a:t>
            </a:r>
            <a:r>
              <a:rPr lang="en-US" sz="2200" dirty="0" smtClean="0"/>
              <a:t>) along the east coast of the United States exhibit two </a:t>
            </a:r>
            <a:r>
              <a:rPr lang="en-US" sz="2200" dirty="0" err="1" smtClean="0"/>
              <a:t>allozymes</a:t>
            </a:r>
            <a:r>
              <a:rPr lang="en-US" sz="2200" dirty="0" smtClean="0"/>
              <a:t> of lactate </a:t>
            </a:r>
            <a:r>
              <a:rPr lang="en-US" sz="2200" dirty="0" err="1" smtClean="0"/>
              <a:t>dehydrogenase</a:t>
            </a:r>
            <a:r>
              <a:rPr lang="en-US" sz="2200" dirty="0" smtClean="0"/>
              <a:t>, an important enzyme in carbohydrate metabolism. In Maine, the frequency of the allele for the form more effective at colder temperatures is nearly 100%, and the frequency decreases progressively in populations further to the south (Place &amp; Powers 1979). In Florida, the alternative allele, which codes for the form more effective at higher temperatures, has a frequency approaching 100%.</a:t>
            </a:r>
            <a:endParaRPr lang="en-US" sz="2200" dirty="0" smtClean="0"/>
          </a:p>
        </p:txBody>
      </p:sp>
      <p:pic>
        <p:nvPicPr>
          <p:cNvPr id="5" name="Picture 4" descr="Mummichog _f2__ Currituck Sound_ 7-1-0.jpg"/>
          <p:cNvPicPr>
            <a:picLocks noChangeAspect="1"/>
          </p:cNvPicPr>
          <p:nvPr/>
        </p:nvPicPr>
        <p:blipFill>
          <a:blip r:embed="rId1"/>
          <a:stretch>
            <a:fillRect/>
          </a:stretch>
        </p:blipFill>
        <p:spPr>
          <a:xfrm>
            <a:off x="2867487" y="4876800"/>
            <a:ext cx="3409026" cy="1828800"/>
          </a:xfrm>
          <a:prstGeom prst="rect">
            <a:avLst/>
          </a:prstGeom>
        </p:spPr>
      </p:pic>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High temperature</a:t>
            </a:r>
            <a:endParaRPr lang="en-US" dirty="0"/>
          </a:p>
        </p:txBody>
      </p:sp>
      <p:sp>
        <p:nvSpPr>
          <p:cNvPr id="3" name="Content Placeholder 2"/>
          <p:cNvSpPr>
            <a:spLocks noGrp="1"/>
          </p:cNvSpPr>
          <p:nvPr>
            <p:ph idx="1"/>
          </p:nvPr>
        </p:nvSpPr>
        <p:spPr/>
        <p:txBody>
          <a:bodyPr>
            <a:normAutofit/>
          </a:bodyPr>
          <a:lstStyle/>
          <a:p>
            <a:pPr>
              <a:spcAft>
                <a:spcPts val="1200"/>
              </a:spcAft>
            </a:pPr>
            <a:r>
              <a:rPr lang="en-US" sz="2200" dirty="0" smtClean="0"/>
              <a:t>may cause structural degradation (denaturation), resulting in partial or complete loss of function. </a:t>
            </a:r>
            <a:endParaRPr lang="en-US" sz="2200" dirty="0" smtClean="0"/>
          </a:p>
          <a:p>
            <a:pPr>
              <a:spcAft>
                <a:spcPts val="1200"/>
              </a:spcAft>
            </a:pPr>
            <a:r>
              <a:rPr lang="en-US" sz="2200" dirty="0" smtClean="0"/>
              <a:t>Decreased oxygen availability due to limited gas solubility.</a:t>
            </a:r>
            <a:endParaRPr lang="en-US" sz="2200" dirty="0" smtClean="0"/>
          </a:p>
          <a:p>
            <a:pPr>
              <a:spcAft>
                <a:spcPts val="1200"/>
              </a:spcAft>
            </a:pPr>
            <a:r>
              <a:rPr lang="en-US" sz="2200" dirty="0" smtClean="0"/>
              <a:t>When combined with elevated oxygen demand due to increased metabolic rate and a temperature-induced Bohr effect that interferes with hemoglobin function</a:t>
            </a:r>
            <a:endParaRPr lang="en-US" sz="2200" dirty="0" smtClean="0"/>
          </a:p>
          <a:p>
            <a:pPr>
              <a:spcAft>
                <a:spcPts val="1200"/>
              </a:spcAft>
            </a:pPr>
            <a:endParaRPr lang="en-US" sz="2200"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low temperature </a:t>
            </a:r>
            <a:endParaRPr lang="en-US" dirty="0"/>
          </a:p>
        </p:txBody>
      </p:sp>
      <p:sp>
        <p:nvSpPr>
          <p:cNvPr id="3" name="Content Placeholder 2"/>
          <p:cNvSpPr>
            <a:spLocks noGrp="1"/>
          </p:cNvSpPr>
          <p:nvPr>
            <p:ph idx="1"/>
          </p:nvPr>
        </p:nvSpPr>
        <p:spPr/>
        <p:txBody>
          <a:bodyPr>
            <a:noAutofit/>
          </a:bodyPr>
          <a:lstStyle/>
          <a:p>
            <a:r>
              <a:rPr lang="en-US" sz="2200" dirty="0" smtClean="0"/>
              <a:t>Probably the greatest potential danger at very low temperatures is intracellular formation of ice crystals which can puncture cell membranes and organelles, leading to cell death. </a:t>
            </a:r>
            <a:endParaRPr lang="en-US" sz="2200" dirty="0" smtClean="0"/>
          </a:p>
          <a:p>
            <a:r>
              <a:rPr lang="en-US" sz="2200" dirty="0" err="1" smtClean="0"/>
              <a:t>Glycoproteins</a:t>
            </a:r>
            <a:r>
              <a:rPr lang="en-US" sz="2200" dirty="0" smtClean="0"/>
              <a:t>, can bring the freezing point of some Antarctic fishes, well below the freezing point, function by adhering to small ice crystals as they begin to form preventing growth of the seed crystal.</a:t>
            </a:r>
            <a:endParaRPr lang="en-US" sz="2200" dirty="0" smtClean="0"/>
          </a:p>
          <a:p>
            <a:r>
              <a:rPr lang="en-US" sz="2200" dirty="0" smtClean="0"/>
              <a:t>Rainbow Smelt produce glycerol to increase the osmotic concentration of the blood and intracellular fluids, thereby further decreasing the freezing point</a:t>
            </a:r>
            <a:endParaRPr lang="en-US" sz="2200" dirty="0"/>
          </a:p>
        </p:txBody>
      </p:sp>
      <p:pic>
        <p:nvPicPr>
          <p:cNvPr id="4" name="Picture 3" descr="rainbow smelt school.jpg"/>
          <p:cNvPicPr>
            <a:picLocks noChangeAspect="1"/>
          </p:cNvPicPr>
          <p:nvPr/>
        </p:nvPicPr>
        <p:blipFill>
          <a:blip r:embed="rId1"/>
          <a:stretch>
            <a:fillRect/>
          </a:stretch>
        </p:blipFill>
        <p:spPr>
          <a:xfrm>
            <a:off x="2382416" y="4902200"/>
            <a:ext cx="4379167" cy="1828800"/>
          </a:xfrm>
          <a:prstGeom prst="rect">
            <a:avLst/>
          </a:prstGeom>
        </p:spPr>
      </p:pic>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Osmoregulation</a:t>
            </a:r>
            <a:endParaRPr lang="en-US" dirty="0"/>
          </a:p>
        </p:txBody>
      </p:sp>
      <p:sp>
        <p:nvSpPr>
          <p:cNvPr id="3" name="Content Placeholder 2"/>
          <p:cNvSpPr>
            <a:spLocks noGrp="1"/>
          </p:cNvSpPr>
          <p:nvPr>
            <p:ph idx="1"/>
          </p:nvPr>
        </p:nvSpPr>
        <p:spPr/>
        <p:txBody>
          <a:bodyPr>
            <a:normAutofit/>
          </a:bodyPr>
          <a:lstStyle/>
          <a:p>
            <a:pPr>
              <a:spcAft>
                <a:spcPts val="1800"/>
              </a:spcAft>
            </a:pPr>
            <a:r>
              <a:rPr lang="en-US" sz="2200" dirty="0" smtClean="0"/>
              <a:t>One of the most important homeostatic functions of living organisms is proper regulation of the internal osmotic environment. Deviation from the normal range can jeopardize proper physiological function through water loss or gain</a:t>
            </a:r>
            <a:endParaRPr lang="en-US" sz="2200" dirty="0" smtClean="0"/>
          </a:p>
          <a:p>
            <a:pPr>
              <a:spcAft>
                <a:spcPts val="1800"/>
              </a:spcAft>
            </a:pPr>
            <a:r>
              <a:rPr lang="en-US" sz="2200" dirty="0" smtClean="0"/>
              <a:t>Fishes that can tolerate only small changes in the solute concentration of their external environment are referred to as </a:t>
            </a:r>
            <a:r>
              <a:rPr lang="en-US" sz="2200" dirty="0" err="1" smtClean="0">
                <a:solidFill>
                  <a:srgbClr val="FF0000"/>
                </a:solidFill>
              </a:rPr>
              <a:t>stenohaline</a:t>
            </a:r>
            <a:r>
              <a:rPr lang="en-US" sz="2200" dirty="0" smtClean="0"/>
              <a:t>, whereas those with the ability to </a:t>
            </a:r>
            <a:r>
              <a:rPr lang="en-US" sz="2200" dirty="0" err="1" smtClean="0"/>
              <a:t>osmoregulate</a:t>
            </a:r>
            <a:r>
              <a:rPr lang="en-US" sz="2200" dirty="0" smtClean="0"/>
              <a:t> over a wide range of environmental salinities are </a:t>
            </a:r>
            <a:r>
              <a:rPr lang="en-US" sz="2200" dirty="0" err="1" smtClean="0">
                <a:solidFill>
                  <a:srgbClr val="FF0000"/>
                </a:solidFill>
              </a:rPr>
              <a:t>euryhaline</a:t>
            </a:r>
            <a:r>
              <a:rPr lang="en-US" sz="2200" dirty="0" smtClean="0"/>
              <a:t>.</a:t>
            </a:r>
            <a:endParaRPr lang="en-US" sz="2200"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a:bodyPr>
          <a:lstStyle/>
          <a:p>
            <a:pPr>
              <a:spcAft>
                <a:spcPts val="1800"/>
              </a:spcAft>
            </a:pPr>
            <a:r>
              <a:rPr lang="zh-CN" altLang="en-US" dirty="0">
                <a:ea typeface="宋体" panose="02010600030101010101" pitchFamily="2" charset="-122"/>
                <a:cs typeface="宋体" panose="02010600030101010101" pitchFamily="2" charset="-122"/>
              </a:rPr>
              <a:t>周丰屹</a:t>
            </a:r>
            <a:endParaRPr lang="zh-CN" altLang="en-US" dirty="0">
              <a:ea typeface="宋体" panose="02010600030101010101" pitchFamily="2" charset="-122"/>
              <a:cs typeface="宋体" panose="02010600030101010101" pitchFamily="2" charset="-122"/>
            </a:endParaRPr>
          </a:p>
          <a:p>
            <a:pPr lvl="1">
              <a:spcAft>
                <a:spcPts val="1800"/>
              </a:spcAft>
            </a:pPr>
            <a:r>
              <a:rPr lang="en-US" dirty="0" smtClean="0">
                <a:ea typeface="宋体" panose="02010600030101010101" pitchFamily="2" charset="-122"/>
                <a:cs typeface="宋体" panose="02010600030101010101" pitchFamily="2" charset="-122"/>
              </a:rPr>
              <a:t>Explain </a:t>
            </a:r>
            <a:r>
              <a:rPr lang="en-US" dirty="0" err="1" smtClean="0">
                <a:ea typeface="宋体" panose="02010600030101010101" pitchFamily="2" charset="-122"/>
                <a:cs typeface="宋体" panose="02010600030101010101" pitchFamily="2" charset="-122"/>
              </a:rPr>
              <a:t>osmoregulation</a:t>
            </a:r>
            <a:r>
              <a:rPr lang="en-US" dirty="0" smtClean="0">
                <a:ea typeface="宋体" panose="02010600030101010101" pitchFamily="2" charset="-122"/>
                <a:cs typeface="宋体" panose="02010600030101010101" pitchFamily="2" charset="-122"/>
              </a:rPr>
              <a:t> in elasmobranchs, freshwater and marine teleosts.</a:t>
            </a:r>
            <a:endParaRPr lang="en-US" dirty="0" smtClean="0">
              <a:ea typeface="宋体" panose="02010600030101010101" pitchFamily="2" charset="-122"/>
              <a:cs typeface="宋体" panose="02010600030101010101" pitchFamily="2" charset="-122"/>
            </a:endParaRPr>
          </a:p>
        </p:txBody>
      </p:sp>
      <p:sp>
        <p:nvSpPr>
          <p:cNvPr id="4" name="Title 3"/>
          <p:cNvSpPr>
            <a:spLocks noGrp="1"/>
          </p:cNvSpPr>
          <p:nvPr>
            <p:ph type="title"/>
          </p:nvPr>
        </p:nvSpPr>
        <p:spPr/>
        <p:txBody>
          <a:bodyPr>
            <a:noAutofit/>
          </a:bodyPr>
          <a:lstStyle/>
          <a:p>
            <a:r>
              <a:rPr lang="en-US" sz="3600" dirty="0" smtClean="0"/>
              <a:t>Osmoregulation in different types of fishes</a:t>
            </a:r>
            <a:endParaRPr lang="en-US" sz="3600"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p:cNvSpPr txBox="1">
            <a:spLocks noChangeArrowheads="1"/>
          </p:cNvSpPr>
          <p:nvPr/>
        </p:nvSpPr>
        <p:spPr bwMode="auto">
          <a:xfrm>
            <a:off x="457200" y="381000"/>
            <a:ext cx="8458200" cy="1323975"/>
          </a:xfrm>
          <a:prstGeom prst="rect">
            <a:avLst/>
          </a:prstGeom>
          <a:noFill/>
          <a:ln w="9525">
            <a:noFill/>
            <a:miter lim="800000"/>
          </a:ln>
        </p:spPr>
        <p:txBody>
          <a:bodyPr>
            <a:spAutoFit/>
          </a:bodyPr>
          <a:lstStyle/>
          <a:p>
            <a:r>
              <a:rPr lang="en-US" sz="4000" b="1">
                <a:latin typeface="Comic Sans MS" panose="030F0702030302020204" pitchFamily="-109" charset="0"/>
              </a:rPr>
              <a:t>Osmoregulation – maintaining internal salt/water balance</a:t>
            </a:r>
            <a:endParaRPr lang="en-US" sz="4000" b="1">
              <a:latin typeface="Comic Sans MS" panose="030F0702030302020204" pitchFamily="-109" charset="0"/>
            </a:endParaRPr>
          </a:p>
        </p:txBody>
      </p:sp>
      <p:sp>
        <p:nvSpPr>
          <p:cNvPr id="17411" name="TextBox 1"/>
          <p:cNvSpPr txBox="1">
            <a:spLocks noChangeArrowheads="1"/>
          </p:cNvSpPr>
          <p:nvPr/>
        </p:nvSpPr>
        <p:spPr bwMode="auto">
          <a:xfrm>
            <a:off x="838200" y="1828800"/>
            <a:ext cx="7162800" cy="646113"/>
          </a:xfrm>
          <a:prstGeom prst="rect">
            <a:avLst/>
          </a:prstGeom>
          <a:noFill/>
          <a:ln w="9525">
            <a:noFill/>
            <a:miter lim="800000"/>
          </a:ln>
        </p:spPr>
        <p:txBody>
          <a:bodyPr>
            <a:spAutoFit/>
          </a:bodyPr>
          <a:lstStyle/>
          <a:p>
            <a:r>
              <a:rPr lang="en-US" sz="3600" b="1">
                <a:latin typeface="Comic Sans MS" panose="030F0702030302020204" pitchFamily="-109" charset="0"/>
              </a:rPr>
              <a:t>Again, optimum functionality!</a:t>
            </a:r>
            <a:endParaRPr lang="en-US" sz="3600" b="1">
              <a:latin typeface="Comic Sans MS" panose="030F0702030302020204" pitchFamily="-109" charset="0"/>
            </a:endParaRPr>
          </a:p>
        </p:txBody>
      </p:sp>
      <p:sp>
        <p:nvSpPr>
          <p:cNvPr id="17412" name="TextBox 1"/>
          <p:cNvSpPr txBox="1">
            <a:spLocks noChangeArrowheads="1"/>
          </p:cNvSpPr>
          <p:nvPr/>
        </p:nvSpPr>
        <p:spPr bwMode="auto">
          <a:xfrm>
            <a:off x="838200" y="2554288"/>
            <a:ext cx="7162800" cy="646112"/>
          </a:xfrm>
          <a:prstGeom prst="rect">
            <a:avLst/>
          </a:prstGeom>
          <a:noFill/>
          <a:ln w="9525">
            <a:noFill/>
            <a:miter lim="800000"/>
          </a:ln>
        </p:spPr>
        <p:txBody>
          <a:bodyPr>
            <a:spAutoFit/>
          </a:bodyPr>
          <a:lstStyle/>
          <a:p>
            <a:r>
              <a:rPr lang="en-US" sz="3600" b="1">
                <a:latin typeface="Comic Sans MS" panose="030F0702030302020204" pitchFamily="-109" charset="0"/>
              </a:rPr>
              <a:t>Why is it such a challenge?</a:t>
            </a:r>
            <a:endParaRPr lang="en-US" sz="3600" b="1">
              <a:latin typeface="Comic Sans MS" panose="030F0702030302020204" pitchFamily="-109" charset="0"/>
            </a:endParaRPr>
          </a:p>
        </p:txBody>
      </p:sp>
      <p:sp>
        <p:nvSpPr>
          <p:cNvPr id="7" name="TextBox 1"/>
          <p:cNvSpPr txBox="1">
            <a:spLocks noChangeArrowheads="1"/>
          </p:cNvSpPr>
          <p:nvPr/>
        </p:nvSpPr>
        <p:spPr bwMode="auto">
          <a:xfrm>
            <a:off x="838200" y="3581400"/>
            <a:ext cx="4648200" cy="2308225"/>
          </a:xfrm>
          <a:prstGeom prst="rect">
            <a:avLst/>
          </a:prstGeom>
          <a:noFill/>
          <a:ln w="9525">
            <a:noFill/>
            <a:miter lim="800000"/>
          </a:ln>
        </p:spPr>
        <p:txBody>
          <a:bodyPr>
            <a:spAutoFit/>
          </a:bodyPr>
          <a:lstStyle/>
          <a:p>
            <a:r>
              <a:rPr lang="en-US" sz="3600" b="1">
                <a:latin typeface="Comic Sans MS" panose="030F0702030302020204" pitchFamily="-109" charset="0"/>
              </a:rPr>
              <a:t>Osmosis – free movement of water from high to low concentrations.</a:t>
            </a:r>
            <a:endParaRPr lang="en-US" sz="3600" b="1">
              <a:latin typeface="Comic Sans MS" panose="030F0702030302020204" pitchFamily="-109" charset="0"/>
            </a:endParaRPr>
          </a:p>
        </p:txBody>
      </p:sp>
      <p:pic>
        <p:nvPicPr>
          <p:cNvPr id="8" name="osmosis.wmv">
            <a:hlinkClick r:id="" action="ppaction://media"/>
          </p:cNvPr>
          <p:cNvPicPr/>
          <p:nvPr>
            <a:videoFile r:link="rId1"/>
          </p:nvPr>
        </p:nvPicPr>
        <p:blipFill>
          <a:blip r:embed="rId2"/>
          <a:srcRect/>
          <a:stretch>
            <a:fillRect/>
          </a:stretch>
        </p:blipFill>
        <p:spPr bwMode="auto">
          <a:xfrm>
            <a:off x="5295900" y="3602038"/>
            <a:ext cx="3657600" cy="2743200"/>
          </a:xfrm>
          <a:prstGeom prst="rect">
            <a:avLst/>
          </a:prstGeom>
          <a:noFill/>
          <a:ln w="9525">
            <a:noFill/>
            <a:miter lim="800000"/>
            <a:headEnd/>
            <a:tailEnd/>
          </a:ln>
        </p:spPr>
      </p:pic>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8"/>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8"/>
                                        </p:tgtEl>
                                      </p:cBhvr>
                                    </p:cmd>
                                  </p:childTnLst>
                                </p:cTn>
                              </p:par>
                            </p:childTnLst>
                          </p:cTn>
                        </p:par>
                      </p:childTnLst>
                    </p:cTn>
                  </p:par>
                </p:childTnLst>
              </p:cTn>
              <p:nextCondLst>
                <p:cond evt="onClick" delay="0">
                  <p:tgtEl>
                    <p:spTgt spid="8"/>
                  </p:tgtEl>
                </p:cond>
              </p:nextCondLst>
            </p:seq>
            <p:video>
              <p:cMediaNode>
                <p:cTn id="16" fill="hold" display="0">
                  <p:stCondLst>
                    <p:cond delay="indefinite"/>
                  </p:stCondLst>
                  <p:endCondLst>
                    <p:cond evt="onNext" delay="0">
                      <p:tgtEl>
                        <p:sldTgt/>
                      </p:tgtEl>
                    </p:cond>
                    <p:cond evt="onPrev" delay="0">
                      <p:tgtEl>
                        <p:sldTgt/>
                      </p:tgtEl>
                    </p:cond>
                  </p:endCondLst>
                </p:cTn>
                <p:tgtEl>
                  <p:spTgt spid="8"/>
                </p:tgtEl>
              </p:cMediaNode>
            </p:video>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1"/>
          <p:cNvSpPr txBox="1">
            <a:spLocks noChangeArrowheads="1"/>
          </p:cNvSpPr>
          <p:nvPr/>
        </p:nvSpPr>
        <p:spPr bwMode="auto">
          <a:xfrm>
            <a:off x="457200" y="152400"/>
            <a:ext cx="8458200" cy="708025"/>
          </a:xfrm>
          <a:prstGeom prst="rect">
            <a:avLst/>
          </a:prstGeom>
          <a:noFill/>
          <a:ln w="9525">
            <a:noFill/>
            <a:miter lim="800000"/>
          </a:ln>
        </p:spPr>
        <p:txBody>
          <a:bodyPr>
            <a:spAutoFit/>
          </a:bodyPr>
          <a:lstStyle/>
          <a:p>
            <a:r>
              <a:rPr lang="en-US" sz="4000" b="1">
                <a:latin typeface="Comic Sans MS" panose="030F0702030302020204" pitchFamily="-109" charset="0"/>
              </a:rPr>
              <a:t>Strategies for ionic regulation</a:t>
            </a:r>
            <a:endParaRPr lang="en-US" sz="4000" b="1">
              <a:latin typeface="Comic Sans MS" panose="030F0702030302020204" pitchFamily="-109" charset="0"/>
            </a:endParaRPr>
          </a:p>
        </p:txBody>
      </p:sp>
      <p:sp>
        <p:nvSpPr>
          <p:cNvPr id="3" name="TextBox 1"/>
          <p:cNvSpPr txBox="1">
            <a:spLocks noChangeArrowheads="1"/>
          </p:cNvSpPr>
          <p:nvPr/>
        </p:nvSpPr>
        <p:spPr bwMode="auto">
          <a:xfrm>
            <a:off x="304800" y="990600"/>
            <a:ext cx="8915400" cy="3970338"/>
          </a:xfrm>
          <a:prstGeom prst="rect">
            <a:avLst/>
          </a:prstGeom>
          <a:noFill/>
          <a:ln w="9525">
            <a:noFill/>
            <a:miter lim="800000"/>
          </a:ln>
        </p:spPr>
        <p:txBody>
          <a:bodyPr>
            <a:spAutoFit/>
          </a:bodyPr>
          <a:lstStyle/>
          <a:p>
            <a:pPr marL="742950" indent="-742950">
              <a:buFont typeface="Century Gothic" panose="020B0502020202020204" pitchFamily="-109" charset="0"/>
              <a:buAutoNum type="arabicPeriod"/>
            </a:pPr>
            <a:r>
              <a:rPr lang="en-US" sz="3200" b="1">
                <a:latin typeface="Comic Sans MS" panose="030F0702030302020204" pitchFamily="-109" charset="0"/>
              </a:rPr>
              <a:t>Osmoconformers – same               natural internal salt                     concentration as seawater</a:t>
            </a:r>
            <a:endParaRPr lang="en-US" sz="3200" b="1">
              <a:latin typeface="Comic Sans MS" panose="030F0702030302020204" pitchFamily="-109" charset="0"/>
            </a:endParaRPr>
          </a:p>
          <a:p>
            <a:pPr marL="742950" indent="-742950">
              <a:buFont typeface="Century Gothic" panose="020B0502020202020204" pitchFamily="-109" charset="0"/>
              <a:buAutoNum type="arabicPeriod"/>
            </a:pPr>
            <a:endParaRPr lang="en-US" sz="2800" b="1">
              <a:latin typeface="Comic Sans MS" panose="030F0702030302020204" pitchFamily="-109" charset="0"/>
            </a:endParaRPr>
          </a:p>
          <a:p>
            <a:pPr marL="742950" indent="-742950">
              <a:buFont typeface="Century Gothic" panose="020B0502020202020204" pitchFamily="-109" charset="0"/>
              <a:buAutoNum type="arabicPeriod"/>
            </a:pPr>
            <a:r>
              <a:rPr lang="en-US" sz="3200" b="1">
                <a:latin typeface="Comic Sans MS" panose="030F0702030302020204" pitchFamily="-109" charset="0"/>
              </a:rPr>
              <a:t>Osmoregulators – regulate internal salt concentration</a:t>
            </a:r>
            <a:endParaRPr lang="en-US" sz="3200" b="1">
              <a:latin typeface="Comic Sans MS" panose="030F0702030302020204" pitchFamily="-109" charset="0"/>
            </a:endParaRPr>
          </a:p>
          <a:p>
            <a:pPr marL="1200150" lvl="1" indent="-509905">
              <a:buFont typeface="Century Gothic" panose="020B0502020202020204" pitchFamily="-109" charset="0"/>
              <a:buAutoNum type="alphaLcPeriod"/>
            </a:pPr>
            <a:r>
              <a:rPr lang="en-US" sz="3200" b="1">
                <a:latin typeface="Comic Sans MS" panose="030F0702030302020204" pitchFamily="-109" charset="0"/>
              </a:rPr>
              <a:t>Isosmotic – actively maintain same concentration as seawater</a:t>
            </a:r>
            <a:endParaRPr lang="en-US" sz="3200" b="1">
              <a:latin typeface="Comic Sans MS" panose="030F0702030302020204" pitchFamily="-109" charset="0"/>
            </a:endParaRPr>
          </a:p>
        </p:txBody>
      </p:sp>
      <p:pic>
        <p:nvPicPr>
          <p:cNvPr id="46082" name="Picture 2"/>
          <p:cNvPicPr>
            <a:picLocks noChangeAspect="1" noChangeArrowheads="1"/>
          </p:cNvPicPr>
          <p:nvPr/>
        </p:nvPicPr>
        <p:blipFill>
          <a:blip r:embed="rId1"/>
          <a:srcRect/>
          <a:stretch>
            <a:fillRect/>
          </a:stretch>
        </p:blipFill>
        <p:spPr bwMode="auto">
          <a:xfrm>
            <a:off x="6400800" y="1219200"/>
            <a:ext cx="2324100" cy="1550988"/>
          </a:xfrm>
          <a:prstGeom prst="rect">
            <a:avLst/>
          </a:prstGeom>
          <a:noFill/>
          <a:ln w="9525">
            <a:noFill/>
            <a:miter lim="800000"/>
            <a:headEnd/>
            <a:tailEnd/>
          </a:ln>
        </p:spPr>
      </p:pic>
      <p:sp>
        <p:nvSpPr>
          <p:cNvPr id="10" name="TextBox 1"/>
          <p:cNvSpPr txBox="1">
            <a:spLocks noChangeArrowheads="1"/>
          </p:cNvSpPr>
          <p:nvPr/>
        </p:nvSpPr>
        <p:spPr bwMode="auto">
          <a:xfrm>
            <a:off x="533400" y="5105400"/>
            <a:ext cx="4572000" cy="954088"/>
          </a:xfrm>
          <a:prstGeom prst="rect">
            <a:avLst/>
          </a:prstGeom>
          <a:noFill/>
          <a:ln w="9525">
            <a:noFill/>
            <a:miter lim="800000"/>
          </a:ln>
        </p:spPr>
        <p:txBody>
          <a:bodyPr>
            <a:spAutoFit/>
          </a:bodyPr>
          <a:lstStyle/>
          <a:p>
            <a:r>
              <a:rPr lang="en-US" sz="2800" b="1">
                <a:latin typeface="Comic Sans MS" panose="030F0702030302020204" pitchFamily="-109" charset="0"/>
              </a:rPr>
              <a:t>Elasmobranchs – sharks, skates, and rays</a:t>
            </a:r>
            <a:endParaRPr lang="en-US" sz="2800" b="1">
              <a:latin typeface="Comic Sans MS" panose="030F0702030302020204" pitchFamily="-109" charset="0"/>
            </a:endParaRPr>
          </a:p>
        </p:txBody>
      </p:sp>
      <p:pic>
        <p:nvPicPr>
          <p:cNvPr id="46083" name="Picture 3"/>
          <p:cNvPicPr>
            <a:picLocks noChangeAspect="1" noChangeArrowheads="1"/>
          </p:cNvPicPr>
          <p:nvPr/>
        </p:nvPicPr>
        <p:blipFill>
          <a:blip r:embed="rId2"/>
          <a:srcRect/>
          <a:stretch>
            <a:fillRect/>
          </a:stretch>
        </p:blipFill>
        <p:spPr bwMode="auto">
          <a:xfrm>
            <a:off x="5715000" y="5334000"/>
            <a:ext cx="1698625" cy="1066800"/>
          </a:xfrm>
          <a:prstGeom prst="rect">
            <a:avLst/>
          </a:prstGeom>
          <a:noFill/>
          <a:ln w="9525">
            <a:noFill/>
            <a:miter lim="800000"/>
            <a:headEnd/>
            <a:tailEnd/>
          </a:ln>
        </p:spPr>
      </p:pic>
      <p:pic>
        <p:nvPicPr>
          <p:cNvPr id="46084" name="Picture 4"/>
          <p:cNvPicPr>
            <a:picLocks noChangeAspect="1" noChangeArrowheads="1"/>
          </p:cNvPicPr>
          <p:nvPr/>
        </p:nvPicPr>
        <p:blipFill>
          <a:blip r:embed="rId3"/>
          <a:srcRect/>
          <a:stretch>
            <a:fillRect/>
          </a:stretch>
        </p:blipFill>
        <p:spPr bwMode="auto">
          <a:xfrm>
            <a:off x="7543800" y="5170488"/>
            <a:ext cx="1292225" cy="1336675"/>
          </a:xfrm>
          <a:prstGeom prst="rect">
            <a:avLst/>
          </a:prstGeom>
          <a:noFill/>
          <a:ln w="9525">
            <a:noFill/>
            <a:miter lim="800000"/>
            <a:headEnd/>
            <a:tailEnd/>
          </a:ln>
        </p:spPr>
      </p:pic>
      <p:pic>
        <p:nvPicPr>
          <p:cNvPr id="46085" name="Picture 5"/>
          <p:cNvPicPr>
            <a:picLocks noChangeAspect="1" noChangeArrowheads="1"/>
          </p:cNvPicPr>
          <p:nvPr/>
        </p:nvPicPr>
        <p:blipFill>
          <a:blip r:embed="rId4"/>
          <a:srcRect/>
          <a:stretch>
            <a:fillRect/>
          </a:stretch>
        </p:blipFill>
        <p:spPr bwMode="auto">
          <a:xfrm>
            <a:off x="3886200" y="5638800"/>
            <a:ext cx="1676400" cy="885825"/>
          </a:xfrm>
          <a:prstGeom prst="rect">
            <a:avLst/>
          </a:prstGeom>
          <a:noFill/>
          <a:ln w="9525">
            <a:noFill/>
            <a:miter lim="800000"/>
            <a:headEnd/>
            <a:tailEnd/>
          </a:ln>
        </p:spPr>
      </p:pic>
    </p:spTree>
    <p:custDataLst>
      <p:tags r:id="rId5"/>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08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608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608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60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1"/>
          <p:cNvSpPr txBox="1">
            <a:spLocks noChangeArrowheads="1"/>
          </p:cNvSpPr>
          <p:nvPr/>
        </p:nvSpPr>
        <p:spPr bwMode="auto">
          <a:xfrm>
            <a:off x="457200" y="152400"/>
            <a:ext cx="8458200" cy="708025"/>
          </a:xfrm>
          <a:prstGeom prst="rect">
            <a:avLst/>
          </a:prstGeom>
          <a:noFill/>
          <a:ln w="9525">
            <a:noFill/>
            <a:miter lim="800000"/>
          </a:ln>
        </p:spPr>
        <p:txBody>
          <a:bodyPr>
            <a:spAutoFit/>
          </a:bodyPr>
          <a:lstStyle/>
          <a:p>
            <a:r>
              <a:rPr lang="en-US" sz="4000" b="1">
                <a:latin typeface="Comic Sans MS" panose="030F0702030302020204" pitchFamily="-109" charset="0"/>
              </a:rPr>
              <a:t>Strategies for ionic regulation</a:t>
            </a:r>
            <a:endParaRPr lang="en-US" sz="4000" b="1">
              <a:latin typeface="Comic Sans MS" panose="030F0702030302020204" pitchFamily="-109" charset="0"/>
            </a:endParaRPr>
          </a:p>
        </p:txBody>
      </p:sp>
      <p:sp>
        <p:nvSpPr>
          <p:cNvPr id="3" name="TextBox 1"/>
          <p:cNvSpPr txBox="1">
            <a:spLocks noChangeArrowheads="1"/>
          </p:cNvSpPr>
          <p:nvPr/>
        </p:nvSpPr>
        <p:spPr bwMode="auto">
          <a:xfrm>
            <a:off x="304800" y="990600"/>
            <a:ext cx="8915400" cy="2554288"/>
          </a:xfrm>
          <a:prstGeom prst="rect">
            <a:avLst/>
          </a:prstGeom>
          <a:noFill/>
          <a:ln w="9525">
            <a:noFill/>
            <a:miter lim="800000"/>
          </a:ln>
        </p:spPr>
        <p:txBody>
          <a:bodyPr>
            <a:spAutoFit/>
          </a:bodyPr>
          <a:lstStyle/>
          <a:p>
            <a:pPr marL="742950" indent="-742950"/>
            <a:r>
              <a:rPr lang="en-US" sz="2800" b="1">
                <a:latin typeface="Comic Sans MS" panose="030F0702030302020204" pitchFamily="-109" charset="0"/>
              </a:rPr>
              <a:t>2.  </a:t>
            </a:r>
            <a:r>
              <a:rPr lang="en-US" sz="3200" b="1">
                <a:latin typeface="Comic Sans MS" panose="030F0702030302020204" pitchFamily="-109" charset="0"/>
              </a:rPr>
              <a:t>Osmoregulators – regulate internal salt concentration</a:t>
            </a:r>
            <a:endParaRPr lang="en-US" sz="3200" b="1">
              <a:latin typeface="Comic Sans MS" panose="030F0702030302020204" pitchFamily="-109" charset="0"/>
            </a:endParaRPr>
          </a:p>
          <a:p>
            <a:pPr marL="1203325" lvl="1" indent="-514350">
              <a:buFont typeface="Century Gothic" panose="020B0502020202020204" pitchFamily="-109" charset="0"/>
              <a:buAutoNum type="alphaLcPeriod" startAt="2"/>
            </a:pPr>
            <a:r>
              <a:rPr lang="en-US" sz="3200" b="1">
                <a:latin typeface="Comic Sans MS" panose="030F0702030302020204" pitchFamily="-109" charset="0"/>
              </a:rPr>
              <a:t>Hyposmotic – actively maintain lower salt concentration than surrounding water</a:t>
            </a:r>
            <a:endParaRPr lang="en-US" sz="3200" b="1">
              <a:latin typeface="Comic Sans MS" panose="030F0702030302020204" pitchFamily="-109" charset="0"/>
            </a:endParaRPr>
          </a:p>
        </p:txBody>
      </p:sp>
      <p:sp>
        <p:nvSpPr>
          <p:cNvPr id="10" name="TextBox 1"/>
          <p:cNvSpPr txBox="1">
            <a:spLocks noChangeArrowheads="1"/>
          </p:cNvSpPr>
          <p:nvPr/>
        </p:nvSpPr>
        <p:spPr bwMode="auto">
          <a:xfrm>
            <a:off x="533400" y="3657600"/>
            <a:ext cx="8229600" cy="954088"/>
          </a:xfrm>
          <a:prstGeom prst="rect">
            <a:avLst/>
          </a:prstGeom>
          <a:noFill/>
          <a:ln w="9525">
            <a:noFill/>
            <a:miter lim="800000"/>
          </a:ln>
        </p:spPr>
        <p:txBody>
          <a:bodyPr>
            <a:spAutoFit/>
          </a:bodyPr>
          <a:lstStyle/>
          <a:p>
            <a:r>
              <a:rPr lang="en-US" sz="2800" b="1">
                <a:latin typeface="Comic Sans MS" panose="030F0702030302020204" pitchFamily="-109" charset="0"/>
              </a:rPr>
              <a:t>Most marine bony fishes – maintain approximate 1/3 concentration of seawater </a:t>
            </a:r>
            <a:endParaRPr lang="en-US" sz="2800" b="1">
              <a:latin typeface="Comic Sans MS" panose="030F0702030302020204" pitchFamily="-109" charset="0"/>
            </a:endParaRPr>
          </a:p>
        </p:txBody>
      </p:sp>
      <p:sp>
        <p:nvSpPr>
          <p:cNvPr id="9" name="TextBox 1"/>
          <p:cNvSpPr txBox="1">
            <a:spLocks noChangeArrowheads="1"/>
          </p:cNvSpPr>
          <p:nvPr/>
        </p:nvSpPr>
        <p:spPr bwMode="auto">
          <a:xfrm>
            <a:off x="381000" y="4572000"/>
            <a:ext cx="8534400" cy="1816100"/>
          </a:xfrm>
          <a:prstGeom prst="rect">
            <a:avLst/>
          </a:prstGeom>
          <a:noFill/>
          <a:ln w="9525">
            <a:noFill/>
            <a:miter lim="800000"/>
          </a:ln>
        </p:spPr>
        <p:txBody>
          <a:bodyPr>
            <a:spAutoFit/>
          </a:bodyPr>
          <a:lstStyle/>
          <a:p>
            <a:r>
              <a:rPr lang="en-US" sz="2800" b="1">
                <a:latin typeface="Comic Sans MS" panose="030F0702030302020204" pitchFamily="-109" charset="0"/>
              </a:rPr>
              <a:t>How?</a:t>
            </a:r>
            <a:endParaRPr lang="en-US" sz="2800" b="1">
              <a:latin typeface="Comic Sans MS" panose="030F0702030302020204" pitchFamily="-109" charset="0"/>
            </a:endParaRPr>
          </a:p>
          <a:p>
            <a:pPr>
              <a:buFontTx/>
              <a:buChar char="-"/>
            </a:pPr>
            <a:r>
              <a:rPr lang="en-US" sz="2800" b="1">
                <a:latin typeface="Comic Sans MS" panose="030F0702030302020204" pitchFamily="-109" charset="0"/>
              </a:rPr>
              <a:t>Drink large amounts</a:t>
            </a:r>
            <a:endParaRPr lang="en-US" sz="2800" b="1">
              <a:latin typeface="Comic Sans MS" panose="030F0702030302020204" pitchFamily="-109" charset="0"/>
            </a:endParaRPr>
          </a:p>
          <a:p>
            <a:pPr>
              <a:buFontTx/>
              <a:buChar char="-"/>
            </a:pPr>
            <a:r>
              <a:rPr lang="en-US" sz="2800" b="1">
                <a:latin typeface="Comic Sans MS" panose="030F0702030302020204" pitchFamily="-109" charset="0"/>
              </a:rPr>
              <a:t>Pump sodium and chloride ions out via gills and magnesium and sulfate ions out via kidneys</a:t>
            </a:r>
            <a:endParaRPr lang="en-US" sz="2800" b="1">
              <a:latin typeface="Comic Sans MS" panose="030F0702030302020204" pitchFamily="-109" charset="0"/>
            </a:endParaRPr>
          </a:p>
        </p:txBody>
      </p:sp>
      <p:pic>
        <p:nvPicPr>
          <p:cNvPr id="47106" name="Picture 2"/>
          <p:cNvPicPr>
            <a:picLocks noChangeAspect="1" noChangeArrowheads="1"/>
          </p:cNvPicPr>
          <p:nvPr/>
        </p:nvPicPr>
        <p:blipFill>
          <a:blip r:embed="rId1"/>
          <a:srcRect/>
          <a:stretch>
            <a:fillRect/>
          </a:stretch>
        </p:blipFill>
        <p:spPr bwMode="auto">
          <a:xfrm>
            <a:off x="685800" y="1676400"/>
            <a:ext cx="2438400" cy="1898650"/>
          </a:xfrm>
          <a:prstGeom prst="rect">
            <a:avLst/>
          </a:prstGeom>
          <a:noFill/>
          <a:ln w="9525">
            <a:noFill/>
            <a:miter lim="800000"/>
            <a:headEnd/>
            <a:tailEnd/>
          </a:ln>
        </p:spPr>
      </p:pic>
      <p:pic>
        <p:nvPicPr>
          <p:cNvPr id="47107" name="Picture 3"/>
          <p:cNvPicPr>
            <a:picLocks noChangeAspect="1" noChangeArrowheads="1"/>
          </p:cNvPicPr>
          <p:nvPr/>
        </p:nvPicPr>
        <p:blipFill>
          <a:blip r:embed="rId2"/>
          <a:srcRect/>
          <a:stretch>
            <a:fillRect/>
          </a:stretch>
        </p:blipFill>
        <p:spPr bwMode="auto">
          <a:xfrm>
            <a:off x="3276600" y="1676400"/>
            <a:ext cx="2209800" cy="1865313"/>
          </a:xfrm>
          <a:prstGeom prst="rect">
            <a:avLst/>
          </a:prstGeom>
          <a:noFill/>
          <a:ln w="9525">
            <a:noFill/>
            <a:miter lim="800000"/>
            <a:headEnd/>
            <a:tailEnd/>
          </a:ln>
        </p:spPr>
      </p:pic>
      <p:pic>
        <p:nvPicPr>
          <p:cNvPr id="47108" name="Picture 4"/>
          <p:cNvPicPr>
            <a:picLocks noChangeAspect="1" noChangeArrowheads="1"/>
          </p:cNvPicPr>
          <p:nvPr/>
        </p:nvPicPr>
        <p:blipFill>
          <a:blip r:embed="rId3"/>
          <a:srcRect/>
          <a:stretch>
            <a:fillRect/>
          </a:stretch>
        </p:blipFill>
        <p:spPr bwMode="auto">
          <a:xfrm>
            <a:off x="5638800" y="233363"/>
            <a:ext cx="2733675" cy="1457325"/>
          </a:xfrm>
          <a:prstGeom prst="rect">
            <a:avLst/>
          </a:prstGeom>
          <a:noFill/>
          <a:ln w="9525">
            <a:noFill/>
            <a:miter lim="800000"/>
            <a:headEnd/>
            <a:tailEnd/>
          </a:ln>
        </p:spPr>
      </p:pic>
      <p:pic>
        <p:nvPicPr>
          <p:cNvPr id="47109" name="Picture 5"/>
          <p:cNvPicPr>
            <a:picLocks noChangeAspect="1" noChangeArrowheads="1"/>
          </p:cNvPicPr>
          <p:nvPr/>
        </p:nvPicPr>
        <p:blipFill>
          <a:blip r:embed="rId4"/>
          <a:srcRect/>
          <a:stretch>
            <a:fillRect/>
          </a:stretch>
        </p:blipFill>
        <p:spPr bwMode="auto">
          <a:xfrm>
            <a:off x="5638800" y="1828800"/>
            <a:ext cx="2743200" cy="1620838"/>
          </a:xfrm>
          <a:prstGeom prst="rect">
            <a:avLst/>
          </a:prstGeom>
          <a:noFill/>
          <a:ln w="9525">
            <a:noFill/>
            <a:miter lim="800000"/>
            <a:headEnd/>
            <a:tailEnd/>
          </a:ln>
        </p:spPr>
      </p:pic>
    </p:spTree>
    <p:custDataLst>
      <p:tags r:id="rId5"/>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710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710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710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710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autonomic nervous system</a:t>
            </a:r>
            <a:endParaRPr lang="en-US" dirty="0"/>
          </a:p>
        </p:txBody>
      </p:sp>
      <p:sp>
        <p:nvSpPr>
          <p:cNvPr id="3" name="Content Placeholder 2"/>
          <p:cNvSpPr>
            <a:spLocks noGrp="1"/>
          </p:cNvSpPr>
          <p:nvPr>
            <p:ph idx="1"/>
          </p:nvPr>
        </p:nvSpPr>
        <p:spPr/>
        <p:txBody>
          <a:bodyPr>
            <a:normAutofit fontScale="77500" lnSpcReduction="20000"/>
          </a:bodyPr>
          <a:lstStyle/>
          <a:p>
            <a:pPr>
              <a:spcAft>
                <a:spcPts val="1200"/>
              </a:spcAft>
            </a:pPr>
            <a:r>
              <a:rPr lang="en-US" altLang="zh-CN" dirty="0" smtClean="0"/>
              <a:t>Involuntary physiological functions, such as control of internal organ function, are at least in part controlled by the autonomic nervous system or </a:t>
            </a:r>
            <a:r>
              <a:rPr lang="en-US" altLang="zh-CN" sz="3275" dirty="0" smtClean="0">
                <a:solidFill>
                  <a:srgbClr val="FF0000"/>
                </a:solidFill>
              </a:rPr>
              <a:t>ANS</a:t>
            </a:r>
            <a:endParaRPr lang="en-US" altLang="zh-CN" sz="3275" dirty="0" smtClean="0">
              <a:solidFill>
                <a:srgbClr val="FF0000"/>
              </a:solidFill>
            </a:endParaRPr>
          </a:p>
          <a:p>
            <a:pPr>
              <a:spcAft>
                <a:spcPts val="1200"/>
              </a:spcAft>
            </a:pPr>
            <a:r>
              <a:rPr lang="en-US" dirty="0" smtClean="0"/>
              <a:t>Neural signals from the central nervous system (brain and spinal cord) travel to ganglia of the ANS that are located either along the spinal cord or near or within the target organs. Signals then travel from these ganglia to the target tissues.</a:t>
            </a:r>
            <a:endParaRPr lang="en-US" dirty="0" smtClean="0"/>
          </a:p>
          <a:p>
            <a:pPr>
              <a:spcAft>
                <a:spcPts val="1200"/>
              </a:spcAft>
            </a:pPr>
            <a:r>
              <a:rPr lang="en-US" dirty="0" smtClean="0"/>
              <a:t>The </a:t>
            </a:r>
            <a:r>
              <a:rPr lang="en-US" sz="3275" dirty="0" smtClean="0"/>
              <a:t>ANS o</a:t>
            </a:r>
            <a:r>
              <a:rPr lang="en-US" dirty="0" smtClean="0"/>
              <a:t>ften works together with the endocrine system to control involuntary physiological functions such as heart rate, blood pressure, blood flow through the gills, and many functions of the gastrointestinal system that are important to digestion and nutrition.</a:t>
            </a:r>
            <a:endParaRPr lang="en-US" dirty="0" smtClean="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1"/>
          <p:cNvSpPr txBox="1">
            <a:spLocks noChangeArrowheads="1"/>
          </p:cNvSpPr>
          <p:nvPr/>
        </p:nvSpPr>
        <p:spPr bwMode="auto">
          <a:xfrm>
            <a:off x="457200" y="152400"/>
            <a:ext cx="8458200" cy="708025"/>
          </a:xfrm>
          <a:prstGeom prst="rect">
            <a:avLst/>
          </a:prstGeom>
          <a:noFill/>
          <a:ln w="9525">
            <a:noFill/>
            <a:miter lim="800000"/>
          </a:ln>
        </p:spPr>
        <p:txBody>
          <a:bodyPr>
            <a:spAutoFit/>
          </a:bodyPr>
          <a:lstStyle/>
          <a:p>
            <a:r>
              <a:rPr lang="en-US" sz="4000" b="1">
                <a:latin typeface="Comic Sans MS" panose="030F0702030302020204" pitchFamily="-109" charset="0"/>
              </a:rPr>
              <a:t>Strategies for ionic regulation</a:t>
            </a:r>
            <a:endParaRPr lang="en-US" sz="4000" b="1">
              <a:latin typeface="Comic Sans MS" panose="030F0702030302020204" pitchFamily="-109" charset="0"/>
            </a:endParaRPr>
          </a:p>
        </p:txBody>
      </p:sp>
      <p:sp>
        <p:nvSpPr>
          <p:cNvPr id="3" name="TextBox 1"/>
          <p:cNvSpPr txBox="1">
            <a:spLocks noChangeArrowheads="1"/>
          </p:cNvSpPr>
          <p:nvPr/>
        </p:nvSpPr>
        <p:spPr bwMode="auto">
          <a:xfrm>
            <a:off x="304800" y="990600"/>
            <a:ext cx="8915400" cy="2554288"/>
          </a:xfrm>
          <a:prstGeom prst="rect">
            <a:avLst/>
          </a:prstGeom>
          <a:noFill/>
          <a:ln w="9525">
            <a:noFill/>
            <a:miter lim="800000"/>
          </a:ln>
        </p:spPr>
        <p:txBody>
          <a:bodyPr>
            <a:spAutoFit/>
          </a:bodyPr>
          <a:lstStyle/>
          <a:p>
            <a:pPr marL="742950" indent="-742950"/>
            <a:r>
              <a:rPr lang="en-US" sz="2800" b="1">
                <a:latin typeface="Comic Sans MS" panose="030F0702030302020204" pitchFamily="-109" charset="0"/>
              </a:rPr>
              <a:t>2.  </a:t>
            </a:r>
            <a:r>
              <a:rPr lang="en-US" sz="3200" b="1">
                <a:latin typeface="Comic Sans MS" panose="030F0702030302020204" pitchFamily="-109" charset="0"/>
              </a:rPr>
              <a:t>Osmoregulators – regulate internal salt concentration</a:t>
            </a:r>
            <a:endParaRPr lang="en-US" sz="3200" b="1">
              <a:latin typeface="Comic Sans MS" panose="030F0702030302020204" pitchFamily="-109" charset="0"/>
            </a:endParaRPr>
          </a:p>
          <a:p>
            <a:pPr marL="1203325" lvl="1" indent="-514350">
              <a:buFont typeface="Century Gothic" panose="020B0502020202020204" pitchFamily="-109" charset="0"/>
              <a:buAutoNum type="alphaLcPeriod" startAt="2"/>
            </a:pPr>
            <a:r>
              <a:rPr lang="en-US" sz="3200" b="1">
                <a:latin typeface="Comic Sans MS" panose="030F0702030302020204" pitchFamily="-109" charset="0"/>
              </a:rPr>
              <a:t>Hyperosmotic – actively maintain </a:t>
            </a:r>
            <a:r>
              <a:rPr lang="en-US" sz="3200" b="1" u="sng">
                <a:latin typeface="Comic Sans MS" panose="030F0702030302020204" pitchFamily="-109" charset="0"/>
              </a:rPr>
              <a:t>higher</a:t>
            </a:r>
            <a:r>
              <a:rPr lang="en-US" sz="3200" b="1">
                <a:latin typeface="Comic Sans MS" panose="030F0702030302020204" pitchFamily="-109" charset="0"/>
              </a:rPr>
              <a:t> salt concentration than surrounding water</a:t>
            </a:r>
            <a:endParaRPr lang="en-US" sz="3200" b="1">
              <a:latin typeface="Comic Sans MS" panose="030F0702030302020204" pitchFamily="-109" charset="0"/>
            </a:endParaRPr>
          </a:p>
        </p:txBody>
      </p:sp>
      <p:sp>
        <p:nvSpPr>
          <p:cNvPr id="10" name="TextBox 1"/>
          <p:cNvSpPr txBox="1">
            <a:spLocks noChangeArrowheads="1"/>
          </p:cNvSpPr>
          <p:nvPr/>
        </p:nvSpPr>
        <p:spPr bwMode="auto">
          <a:xfrm>
            <a:off x="304800" y="3617913"/>
            <a:ext cx="8763000" cy="954087"/>
          </a:xfrm>
          <a:prstGeom prst="rect">
            <a:avLst/>
          </a:prstGeom>
          <a:noFill/>
          <a:ln w="9525">
            <a:noFill/>
            <a:miter lim="800000"/>
          </a:ln>
        </p:spPr>
        <p:txBody>
          <a:bodyPr>
            <a:spAutoFit/>
          </a:bodyPr>
          <a:lstStyle/>
          <a:p>
            <a:r>
              <a:rPr lang="en-US" sz="2800" b="1">
                <a:latin typeface="Comic Sans MS" panose="030F0702030302020204" pitchFamily="-109" charset="0"/>
              </a:rPr>
              <a:t>Freshwater teleosts (basically all ray-finned, bony fishes except sturgeons, bowfins, and gars) </a:t>
            </a:r>
            <a:endParaRPr lang="en-US" sz="2800" b="1">
              <a:latin typeface="Comic Sans MS" panose="030F0702030302020204" pitchFamily="-109" charset="0"/>
            </a:endParaRPr>
          </a:p>
        </p:txBody>
      </p:sp>
      <p:sp>
        <p:nvSpPr>
          <p:cNvPr id="9" name="TextBox 1"/>
          <p:cNvSpPr txBox="1">
            <a:spLocks noChangeArrowheads="1"/>
          </p:cNvSpPr>
          <p:nvPr/>
        </p:nvSpPr>
        <p:spPr bwMode="auto">
          <a:xfrm>
            <a:off x="304800" y="4648200"/>
            <a:ext cx="9753600" cy="1816100"/>
          </a:xfrm>
          <a:prstGeom prst="rect">
            <a:avLst/>
          </a:prstGeom>
          <a:noFill/>
          <a:ln w="9525">
            <a:noFill/>
            <a:miter lim="800000"/>
          </a:ln>
        </p:spPr>
        <p:txBody>
          <a:bodyPr>
            <a:spAutoFit/>
          </a:bodyPr>
          <a:lstStyle/>
          <a:p>
            <a:r>
              <a:rPr lang="en-US" sz="2800" b="1">
                <a:latin typeface="Comic Sans MS" panose="030F0702030302020204" pitchFamily="-109" charset="0"/>
              </a:rPr>
              <a:t>How?</a:t>
            </a:r>
            <a:endParaRPr lang="en-US" sz="2800" b="1">
              <a:latin typeface="Comic Sans MS" panose="030F0702030302020204" pitchFamily="-109" charset="0"/>
            </a:endParaRPr>
          </a:p>
          <a:p>
            <a:pPr>
              <a:buFontTx/>
              <a:buChar char="-"/>
            </a:pPr>
            <a:r>
              <a:rPr lang="en-US" sz="2800" b="1">
                <a:latin typeface="Comic Sans MS" panose="030F0702030302020204" pitchFamily="-109" charset="0"/>
              </a:rPr>
              <a:t>Constantly take on water produce a lot of urine</a:t>
            </a:r>
            <a:endParaRPr lang="en-US" sz="2800" b="1">
              <a:latin typeface="Comic Sans MS" panose="030F0702030302020204" pitchFamily="-109" charset="0"/>
            </a:endParaRPr>
          </a:p>
          <a:p>
            <a:pPr>
              <a:buFontTx/>
              <a:buChar char="-"/>
            </a:pPr>
            <a:r>
              <a:rPr lang="en-US" sz="2800" b="1">
                <a:latin typeface="Comic Sans MS" panose="030F0702030302020204" pitchFamily="-109" charset="0"/>
              </a:rPr>
              <a:t>Do lose salts via urine, but are able to maintain higher concentration than surrounding water</a:t>
            </a:r>
            <a:endParaRPr lang="en-US" sz="2800" b="1">
              <a:latin typeface="Comic Sans MS" panose="030F0702030302020204" pitchFamily="-109" charset="0"/>
            </a:endParaRPr>
          </a:p>
        </p:txBody>
      </p:sp>
      <p:pic>
        <p:nvPicPr>
          <p:cNvPr id="48131" name="Picture 3"/>
          <p:cNvPicPr>
            <a:picLocks noChangeAspect="1" noChangeArrowheads="1"/>
          </p:cNvPicPr>
          <p:nvPr/>
        </p:nvPicPr>
        <p:blipFill>
          <a:blip r:embed="rId1"/>
          <a:srcRect/>
          <a:stretch>
            <a:fillRect/>
          </a:stretch>
        </p:blipFill>
        <p:spPr bwMode="auto">
          <a:xfrm>
            <a:off x="1371600" y="762000"/>
            <a:ext cx="5943600" cy="2857500"/>
          </a:xfrm>
          <a:prstGeom prst="rect">
            <a:avLst/>
          </a:prstGeom>
          <a:noFill/>
          <a:ln w="9525">
            <a:noFill/>
            <a:miter lim="800000"/>
            <a:headEnd/>
            <a:tailEnd/>
          </a:ln>
        </p:spPr>
      </p:pic>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1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autonomic nervous system</a:t>
            </a:r>
            <a:endParaRPr lang="en-US" dirty="0"/>
          </a:p>
        </p:txBody>
      </p:sp>
      <p:sp>
        <p:nvSpPr>
          <p:cNvPr id="3" name="Content Placeholder 2"/>
          <p:cNvSpPr>
            <a:spLocks noGrp="1"/>
          </p:cNvSpPr>
          <p:nvPr>
            <p:ph idx="1"/>
          </p:nvPr>
        </p:nvSpPr>
        <p:spPr/>
        <p:txBody>
          <a:bodyPr>
            <a:normAutofit/>
          </a:bodyPr>
          <a:lstStyle/>
          <a:p>
            <a:pPr>
              <a:spcAft>
                <a:spcPts val="1200"/>
              </a:spcAft>
            </a:pPr>
            <a:r>
              <a:rPr lang="en-US" dirty="0" smtClean="0"/>
              <a:t>The ANS also controls gas bladder volume, and therefore fish buoyancy, by regulating the absorption and secretion of gases and blood flow to various parts of the gas bladder</a:t>
            </a:r>
            <a:endParaRPr lang="en-US" dirty="0" smtClean="0"/>
          </a:p>
          <a:p>
            <a:pPr>
              <a:spcAft>
                <a:spcPts val="1200"/>
              </a:spcAft>
            </a:pPr>
            <a:r>
              <a:rPr lang="en-US" dirty="0" smtClean="0"/>
              <a:t>The dispersion and aggregation of pigment in </a:t>
            </a:r>
            <a:r>
              <a:rPr lang="en-US" dirty="0" err="1" smtClean="0"/>
              <a:t>melanophores</a:t>
            </a:r>
            <a:r>
              <a:rPr lang="en-US" dirty="0" smtClean="0"/>
              <a:t> is also partly controlled by the ANS, along with </a:t>
            </a:r>
            <a:r>
              <a:rPr lang="en-US" dirty="0" err="1" smtClean="0"/>
              <a:t>melanophore</a:t>
            </a:r>
            <a:r>
              <a:rPr lang="en-US" dirty="0" smtClean="0"/>
              <a:t>-stimulating hormone from the anterior pituitary</a:t>
            </a:r>
            <a:endParaRPr lang="en-US" dirty="0" smtClean="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Temperature relationships</a:t>
            </a:r>
            <a:endParaRPr lang="en-US" dirty="0"/>
          </a:p>
        </p:txBody>
      </p:sp>
      <p:sp>
        <p:nvSpPr>
          <p:cNvPr id="3" name="Content Placeholder 2"/>
          <p:cNvSpPr>
            <a:spLocks noGrp="1"/>
          </p:cNvSpPr>
          <p:nvPr>
            <p:ph idx="1"/>
          </p:nvPr>
        </p:nvSpPr>
        <p:spPr/>
        <p:txBody>
          <a:bodyPr>
            <a:normAutofit/>
          </a:bodyPr>
          <a:lstStyle/>
          <a:p>
            <a:pPr>
              <a:spcAft>
                <a:spcPts val="1200"/>
              </a:spcAft>
            </a:pPr>
            <a:r>
              <a:rPr lang="en-US" sz="2200" dirty="0" smtClean="0"/>
              <a:t>Most fishes are </a:t>
            </a:r>
            <a:r>
              <a:rPr lang="en-US" sz="2200" dirty="0" err="1" smtClean="0">
                <a:solidFill>
                  <a:srgbClr val="FF0000"/>
                </a:solidFill>
              </a:rPr>
              <a:t>ectothermic</a:t>
            </a:r>
            <a:r>
              <a:rPr lang="en-US" sz="2200" dirty="0" smtClean="0"/>
              <a:t> because they lack any mechanism for heat production and retention. In addition, when blood flows through the gills it becomes the same temperature as the surrounding water due to the thin gill membranes</a:t>
            </a:r>
            <a:endParaRPr lang="en-US" sz="2200" dirty="0" smtClean="0"/>
          </a:p>
          <a:p>
            <a:pPr>
              <a:spcAft>
                <a:spcPts val="1200"/>
              </a:spcAft>
            </a:pPr>
            <a:r>
              <a:rPr lang="en-US" sz="2200" dirty="0" smtClean="0"/>
              <a:t>interesting exceptions of heat production or conservation in some fishes, a condition often referred to as either </a:t>
            </a:r>
            <a:r>
              <a:rPr lang="en-US" sz="2200" dirty="0" err="1" smtClean="0"/>
              <a:t>heterothermy</a:t>
            </a:r>
            <a:r>
              <a:rPr lang="en-US" sz="2200" dirty="0" smtClean="0"/>
              <a:t> or regional </a:t>
            </a:r>
            <a:r>
              <a:rPr lang="en-US" sz="2200" dirty="0" err="1" smtClean="0"/>
              <a:t>endothermy</a:t>
            </a:r>
            <a:endParaRPr lang="en-US" sz="2200" dirty="0" smtClean="0"/>
          </a:p>
          <a:p>
            <a:pPr>
              <a:spcAft>
                <a:spcPts val="1200"/>
              </a:spcAft>
            </a:pPr>
            <a:endParaRPr lang="en-US" sz="2200" dirty="0" smtClean="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
          <p:cNvSpPr txBox="1">
            <a:spLocks noChangeArrowheads="1"/>
          </p:cNvSpPr>
          <p:nvPr/>
        </p:nvSpPr>
        <p:spPr bwMode="auto">
          <a:xfrm>
            <a:off x="457200" y="381000"/>
            <a:ext cx="8229600" cy="708025"/>
          </a:xfrm>
          <a:prstGeom prst="rect">
            <a:avLst/>
          </a:prstGeom>
          <a:noFill/>
          <a:ln w="9525">
            <a:noFill/>
            <a:miter lim="800000"/>
          </a:ln>
        </p:spPr>
        <p:txBody>
          <a:bodyPr>
            <a:spAutoFit/>
          </a:bodyPr>
          <a:lstStyle/>
          <a:p>
            <a:r>
              <a:rPr lang="en-US" sz="4000" b="1">
                <a:latin typeface="Comic Sans MS" panose="030F0702030302020204" pitchFamily="-109" charset="0"/>
              </a:rPr>
              <a:t>Thermal Regulation</a:t>
            </a:r>
            <a:endParaRPr lang="en-US" sz="4000" b="1">
              <a:latin typeface="Comic Sans MS" panose="030F0702030302020204" pitchFamily="-109" charset="0"/>
            </a:endParaRPr>
          </a:p>
        </p:txBody>
      </p:sp>
      <p:sp>
        <p:nvSpPr>
          <p:cNvPr id="14339" name="TextBox 9"/>
          <p:cNvSpPr txBox="1">
            <a:spLocks noChangeArrowheads="1"/>
          </p:cNvSpPr>
          <p:nvPr/>
        </p:nvSpPr>
        <p:spPr bwMode="auto">
          <a:xfrm>
            <a:off x="533400" y="1219200"/>
            <a:ext cx="7772400" cy="584200"/>
          </a:xfrm>
          <a:prstGeom prst="rect">
            <a:avLst/>
          </a:prstGeom>
          <a:noFill/>
          <a:ln w="9525">
            <a:noFill/>
            <a:miter lim="800000"/>
          </a:ln>
        </p:spPr>
        <p:txBody>
          <a:bodyPr>
            <a:spAutoFit/>
          </a:bodyPr>
          <a:lstStyle/>
          <a:p>
            <a:pPr marL="514350" indent="-514350"/>
            <a:r>
              <a:rPr lang="en-US" sz="3200" b="1">
                <a:latin typeface="Comic Sans MS" panose="030F0702030302020204" pitchFamily="-109" charset="0"/>
              </a:rPr>
              <a:t>Can fish maintain body temperature?</a:t>
            </a:r>
            <a:endParaRPr lang="en-US" sz="3200" b="1">
              <a:latin typeface="Comic Sans MS" panose="030F0702030302020204" pitchFamily="-109" charset="0"/>
            </a:endParaRPr>
          </a:p>
        </p:txBody>
      </p:sp>
      <p:sp>
        <p:nvSpPr>
          <p:cNvPr id="14340" name="TextBox 9"/>
          <p:cNvSpPr txBox="1">
            <a:spLocks noChangeArrowheads="1"/>
          </p:cNvSpPr>
          <p:nvPr/>
        </p:nvSpPr>
        <p:spPr bwMode="auto">
          <a:xfrm>
            <a:off x="609600" y="4368800"/>
            <a:ext cx="7772400" cy="584200"/>
          </a:xfrm>
          <a:prstGeom prst="rect">
            <a:avLst/>
          </a:prstGeom>
          <a:noFill/>
          <a:ln w="9525">
            <a:noFill/>
            <a:miter lim="800000"/>
          </a:ln>
        </p:spPr>
        <p:txBody>
          <a:bodyPr>
            <a:spAutoFit/>
          </a:bodyPr>
          <a:lstStyle/>
          <a:p>
            <a:pPr marL="514350" indent="-514350"/>
            <a:r>
              <a:rPr lang="en-US" sz="3200" b="1">
                <a:latin typeface="Comic Sans MS" panose="030F0702030302020204" pitchFamily="-109" charset="0"/>
              </a:rPr>
              <a:t>Why regulate body temperature?</a:t>
            </a:r>
            <a:endParaRPr lang="en-US" sz="3200" b="1">
              <a:latin typeface="Comic Sans MS" panose="030F0702030302020204" pitchFamily="-109" charset="0"/>
            </a:endParaRPr>
          </a:p>
        </p:txBody>
      </p:sp>
      <p:sp>
        <p:nvSpPr>
          <p:cNvPr id="14341" name="TextBox 9"/>
          <p:cNvSpPr txBox="1">
            <a:spLocks noChangeArrowheads="1"/>
          </p:cNvSpPr>
          <p:nvPr/>
        </p:nvSpPr>
        <p:spPr bwMode="auto">
          <a:xfrm>
            <a:off x="914400" y="1981200"/>
            <a:ext cx="5562600" cy="584200"/>
          </a:xfrm>
          <a:prstGeom prst="rect">
            <a:avLst/>
          </a:prstGeom>
          <a:noFill/>
          <a:ln w="9525">
            <a:noFill/>
            <a:miter lim="800000"/>
          </a:ln>
        </p:spPr>
        <p:txBody>
          <a:bodyPr>
            <a:spAutoFit/>
          </a:bodyPr>
          <a:lstStyle/>
          <a:p>
            <a:pPr marL="514350" indent="-514350"/>
            <a:r>
              <a:rPr lang="en-US" sz="3200" b="1">
                <a:latin typeface="Comic Sans MS" panose="030F0702030302020204" pitchFamily="-109" charset="0"/>
              </a:rPr>
              <a:t>Yes, </a:t>
            </a:r>
            <a:r>
              <a:rPr lang="en-US" sz="3200" b="1" u="sng">
                <a:latin typeface="Comic Sans MS" panose="030F0702030302020204" pitchFamily="-109" charset="0"/>
              </a:rPr>
              <a:t>to a certain degree</a:t>
            </a:r>
            <a:r>
              <a:rPr lang="en-US" sz="3200" b="1">
                <a:latin typeface="Comic Sans MS" panose="030F0702030302020204" pitchFamily="-109" charset="0"/>
              </a:rPr>
              <a:t>.</a:t>
            </a:r>
            <a:endParaRPr lang="en-US" sz="3200" b="1">
              <a:latin typeface="Comic Sans MS" panose="030F0702030302020204" pitchFamily="-109" charset="0"/>
            </a:endParaRPr>
          </a:p>
        </p:txBody>
      </p:sp>
      <p:sp>
        <p:nvSpPr>
          <p:cNvPr id="14342" name="TextBox 9"/>
          <p:cNvSpPr txBox="1">
            <a:spLocks noChangeArrowheads="1"/>
          </p:cNvSpPr>
          <p:nvPr/>
        </p:nvSpPr>
        <p:spPr bwMode="auto">
          <a:xfrm>
            <a:off x="914400" y="2971800"/>
            <a:ext cx="7696200" cy="1077913"/>
          </a:xfrm>
          <a:prstGeom prst="rect">
            <a:avLst/>
          </a:prstGeom>
          <a:noFill/>
          <a:ln w="9525">
            <a:noFill/>
            <a:miter lim="800000"/>
          </a:ln>
        </p:spPr>
        <p:txBody>
          <a:bodyPr>
            <a:spAutoFit/>
          </a:bodyPr>
          <a:lstStyle/>
          <a:p>
            <a:pPr marL="514350" indent="-514350"/>
            <a:r>
              <a:rPr lang="en-US" sz="3200" b="1">
                <a:latin typeface="Comic Sans MS" panose="030F0702030302020204" pitchFamily="-109" charset="0"/>
              </a:rPr>
              <a:t>Both physiological and behavioral mechanisms exist.</a:t>
            </a:r>
            <a:endParaRPr lang="en-US" sz="3200" b="1">
              <a:latin typeface="Comic Sans MS" panose="030F0702030302020204" pitchFamily="-109"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p:bldP spid="14340" grpId="0"/>
      <p:bldP spid="14341" grpId="0"/>
      <p:bldP spid="1434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1"/>
          <p:cNvSpPr txBox="1">
            <a:spLocks noChangeArrowheads="1"/>
          </p:cNvSpPr>
          <p:nvPr/>
        </p:nvSpPr>
        <p:spPr bwMode="auto">
          <a:xfrm>
            <a:off x="457200" y="381000"/>
            <a:ext cx="8229600" cy="708025"/>
          </a:xfrm>
          <a:prstGeom prst="rect">
            <a:avLst/>
          </a:prstGeom>
          <a:noFill/>
          <a:ln w="9525">
            <a:noFill/>
            <a:miter lim="800000"/>
          </a:ln>
        </p:spPr>
        <p:txBody>
          <a:bodyPr>
            <a:spAutoFit/>
          </a:bodyPr>
          <a:lstStyle/>
          <a:p>
            <a:r>
              <a:rPr lang="en-US" sz="4000" b="1">
                <a:latin typeface="Comic Sans MS" panose="030F0702030302020204" pitchFamily="-109" charset="0"/>
              </a:rPr>
              <a:t>Thermal Regulation</a:t>
            </a:r>
            <a:endParaRPr lang="en-US" sz="4000" b="1">
              <a:latin typeface="Comic Sans MS" panose="030F0702030302020204" pitchFamily="-109" charset="0"/>
            </a:endParaRPr>
          </a:p>
        </p:txBody>
      </p:sp>
      <p:sp>
        <p:nvSpPr>
          <p:cNvPr id="15363" name="TextBox 9"/>
          <p:cNvSpPr txBox="1">
            <a:spLocks noChangeArrowheads="1"/>
          </p:cNvSpPr>
          <p:nvPr/>
        </p:nvSpPr>
        <p:spPr bwMode="auto">
          <a:xfrm>
            <a:off x="533400" y="1219200"/>
            <a:ext cx="7772400" cy="584200"/>
          </a:xfrm>
          <a:prstGeom prst="rect">
            <a:avLst/>
          </a:prstGeom>
          <a:noFill/>
          <a:ln w="9525">
            <a:noFill/>
            <a:miter lim="800000"/>
          </a:ln>
        </p:spPr>
        <p:txBody>
          <a:bodyPr>
            <a:spAutoFit/>
          </a:bodyPr>
          <a:lstStyle/>
          <a:p>
            <a:pPr marL="514350" indent="-514350"/>
            <a:r>
              <a:rPr lang="en-US" sz="3200" b="1">
                <a:latin typeface="Comic Sans MS" panose="030F0702030302020204" pitchFamily="-109" charset="0"/>
              </a:rPr>
              <a:t>Why regulate body temperature?</a:t>
            </a:r>
            <a:endParaRPr lang="en-US" sz="3200" b="1">
              <a:latin typeface="Comic Sans MS" panose="030F0702030302020204" pitchFamily="-109" charset="0"/>
            </a:endParaRPr>
          </a:p>
        </p:txBody>
      </p:sp>
      <p:sp>
        <p:nvSpPr>
          <p:cNvPr id="14342" name="TextBox 9"/>
          <p:cNvSpPr txBox="1">
            <a:spLocks noChangeArrowheads="1"/>
          </p:cNvSpPr>
          <p:nvPr/>
        </p:nvSpPr>
        <p:spPr bwMode="auto">
          <a:xfrm>
            <a:off x="381000" y="2209800"/>
            <a:ext cx="8763000" cy="1077913"/>
          </a:xfrm>
          <a:prstGeom prst="rect">
            <a:avLst/>
          </a:prstGeom>
          <a:noFill/>
          <a:ln w="9525">
            <a:noFill/>
            <a:miter lim="800000"/>
          </a:ln>
        </p:spPr>
        <p:txBody>
          <a:bodyPr>
            <a:spAutoFit/>
          </a:bodyPr>
          <a:lstStyle/>
          <a:p>
            <a:pPr marL="1997075" indent="-1997075"/>
            <a:r>
              <a:rPr lang="en-US" sz="3200" b="1">
                <a:latin typeface="Comic Sans MS" panose="030F0702030302020204" pitchFamily="-109" charset="0"/>
              </a:rPr>
              <a:t>Answer = optimum growth, feeding, physiological function, </a:t>
            </a:r>
            <a:r>
              <a:rPr lang="en-US" sz="3200" b="1" i="1">
                <a:latin typeface="Comic Sans MS" panose="030F0702030302020204" pitchFamily="-109" charset="0"/>
              </a:rPr>
              <a:t>etc.</a:t>
            </a:r>
            <a:endParaRPr lang="en-US" sz="3200" b="1" i="1">
              <a:latin typeface="Comic Sans MS" panose="030F0702030302020204" pitchFamily="-109" charset="0"/>
            </a:endParaRPr>
          </a:p>
        </p:txBody>
      </p:sp>
      <p:pic>
        <p:nvPicPr>
          <p:cNvPr id="7" name="Picture 3" descr="04_01"/>
          <p:cNvPicPr>
            <a:picLocks noChangeAspect="1" noChangeArrowheads="1"/>
          </p:cNvPicPr>
          <p:nvPr/>
        </p:nvPicPr>
        <p:blipFill>
          <a:blip r:embed="rId1"/>
          <a:srcRect/>
          <a:stretch>
            <a:fillRect/>
          </a:stretch>
        </p:blipFill>
        <p:spPr bwMode="auto">
          <a:xfrm>
            <a:off x="0" y="3838575"/>
            <a:ext cx="9144000" cy="3019425"/>
          </a:xfrm>
          <a:prstGeom prst="rect">
            <a:avLst/>
          </a:prstGeom>
          <a:noFill/>
          <a:ln w="9525">
            <a:noFill/>
            <a:miter lim="800000"/>
            <a:headEnd/>
            <a:tailEnd/>
          </a:ln>
        </p:spPr>
      </p:pic>
      <p:pic>
        <p:nvPicPr>
          <p:cNvPr id="44035" name="Picture 3"/>
          <p:cNvPicPr>
            <a:picLocks noChangeAspect="1" noChangeArrowheads="1"/>
          </p:cNvPicPr>
          <p:nvPr/>
        </p:nvPicPr>
        <p:blipFill>
          <a:blip r:embed="rId2"/>
          <a:srcRect/>
          <a:stretch>
            <a:fillRect/>
          </a:stretch>
        </p:blipFill>
        <p:spPr bwMode="auto">
          <a:xfrm>
            <a:off x="3581400" y="4848225"/>
            <a:ext cx="1970088" cy="1219200"/>
          </a:xfrm>
          <a:prstGeom prst="rect">
            <a:avLst/>
          </a:prstGeom>
          <a:noFill/>
          <a:ln w="9525">
            <a:noFill/>
            <a:miter lim="800000"/>
            <a:headEnd/>
            <a:tailEnd/>
          </a:ln>
        </p:spPr>
      </p:pic>
      <p:pic>
        <p:nvPicPr>
          <p:cNvPr id="10" name="Picture 3"/>
          <p:cNvPicPr>
            <a:picLocks noChangeAspect="1" noChangeArrowheads="1"/>
          </p:cNvPicPr>
          <p:nvPr/>
        </p:nvPicPr>
        <p:blipFill>
          <a:blip r:embed="rId2"/>
          <a:srcRect/>
          <a:stretch>
            <a:fillRect/>
          </a:stretch>
        </p:blipFill>
        <p:spPr bwMode="auto">
          <a:xfrm>
            <a:off x="5257800" y="5313363"/>
            <a:ext cx="1219200" cy="754062"/>
          </a:xfrm>
          <a:prstGeom prst="rect">
            <a:avLst/>
          </a:prstGeom>
          <a:noFill/>
          <a:ln w="9525">
            <a:noFill/>
            <a:miter lim="800000"/>
            <a:headEnd/>
            <a:tailEnd/>
          </a:ln>
        </p:spPr>
      </p:pic>
      <p:pic>
        <p:nvPicPr>
          <p:cNvPr id="11" name="Picture 3"/>
          <p:cNvPicPr>
            <a:picLocks noChangeAspect="1" noChangeArrowheads="1"/>
          </p:cNvPicPr>
          <p:nvPr/>
        </p:nvPicPr>
        <p:blipFill>
          <a:blip r:embed="rId2"/>
          <a:srcRect/>
          <a:stretch>
            <a:fillRect/>
          </a:stretch>
        </p:blipFill>
        <p:spPr bwMode="auto">
          <a:xfrm>
            <a:off x="2438400" y="5446713"/>
            <a:ext cx="1219200" cy="612775"/>
          </a:xfrm>
          <a:prstGeom prst="rect">
            <a:avLst/>
          </a:prstGeom>
          <a:noFill/>
          <a:ln w="9525">
            <a:noFill/>
            <a:miter lim="800000"/>
            <a:headEnd/>
            <a:tailEnd/>
          </a:ln>
        </p:spPr>
      </p:pic>
      <p:pic>
        <p:nvPicPr>
          <p:cNvPr id="12" name="Picture 3"/>
          <p:cNvPicPr>
            <a:picLocks noChangeAspect="1" noChangeArrowheads="1"/>
          </p:cNvPicPr>
          <p:nvPr/>
        </p:nvPicPr>
        <p:blipFill>
          <a:blip r:embed="rId2"/>
          <a:srcRect/>
          <a:stretch>
            <a:fillRect/>
          </a:stretch>
        </p:blipFill>
        <p:spPr bwMode="auto">
          <a:xfrm rot="-1894241">
            <a:off x="2609850" y="5080000"/>
            <a:ext cx="1219200" cy="614363"/>
          </a:xfrm>
          <a:prstGeom prst="rect">
            <a:avLst/>
          </a:prstGeom>
          <a:noFill/>
          <a:ln w="9525">
            <a:noFill/>
            <a:miter lim="800000"/>
            <a:headEnd/>
            <a:tailEnd/>
          </a:ln>
        </p:spPr>
      </p:pic>
      <p:pic>
        <p:nvPicPr>
          <p:cNvPr id="13" name="Picture 3"/>
          <p:cNvPicPr>
            <a:picLocks noChangeAspect="1" noChangeArrowheads="1"/>
          </p:cNvPicPr>
          <p:nvPr/>
        </p:nvPicPr>
        <p:blipFill>
          <a:blip r:embed="rId2"/>
          <a:srcRect/>
          <a:stretch>
            <a:fillRect/>
          </a:stretch>
        </p:blipFill>
        <p:spPr bwMode="auto">
          <a:xfrm>
            <a:off x="4114800" y="4616450"/>
            <a:ext cx="838200" cy="612775"/>
          </a:xfrm>
          <a:prstGeom prst="rect">
            <a:avLst/>
          </a:prstGeom>
          <a:noFill/>
          <a:ln w="9525">
            <a:noFill/>
            <a:miter lim="800000"/>
            <a:headEnd/>
            <a:tailEnd/>
          </a:ln>
        </p:spPr>
      </p:pic>
      <p:pic>
        <p:nvPicPr>
          <p:cNvPr id="14" name="Picture 3"/>
          <p:cNvPicPr>
            <a:picLocks noChangeAspect="1" noChangeArrowheads="1"/>
          </p:cNvPicPr>
          <p:nvPr/>
        </p:nvPicPr>
        <p:blipFill>
          <a:blip r:embed="rId2"/>
          <a:srcRect/>
          <a:stretch>
            <a:fillRect/>
          </a:stretch>
        </p:blipFill>
        <p:spPr bwMode="auto">
          <a:xfrm rot="20794010" flipV="1">
            <a:off x="3532188" y="4733925"/>
            <a:ext cx="615950" cy="257175"/>
          </a:xfrm>
          <a:prstGeom prst="rect">
            <a:avLst/>
          </a:prstGeom>
          <a:noFill/>
          <a:ln w="9525">
            <a:noFill/>
            <a:miter lim="800000"/>
            <a:headEnd/>
            <a:tailEnd/>
          </a:ln>
        </p:spPr>
      </p:pic>
      <p:pic>
        <p:nvPicPr>
          <p:cNvPr id="15" name="Picture 3"/>
          <p:cNvPicPr>
            <a:picLocks noChangeAspect="1" noChangeArrowheads="1"/>
          </p:cNvPicPr>
          <p:nvPr/>
        </p:nvPicPr>
        <p:blipFill>
          <a:blip r:embed="rId2"/>
          <a:srcRect/>
          <a:stretch>
            <a:fillRect/>
          </a:stretch>
        </p:blipFill>
        <p:spPr bwMode="auto">
          <a:xfrm rot="1509557" flipV="1">
            <a:off x="4786313" y="4895850"/>
            <a:ext cx="1417637" cy="522288"/>
          </a:xfrm>
          <a:prstGeom prst="rect">
            <a:avLst/>
          </a:prstGeom>
          <a:noFill/>
          <a:ln w="9525">
            <a:noFill/>
            <a:miter lim="800000"/>
            <a:headEnd/>
            <a:tailEnd/>
          </a:ln>
        </p:spPr>
      </p:pic>
      <p:pic>
        <p:nvPicPr>
          <p:cNvPr id="44034" name="Picture 2"/>
          <p:cNvPicPr>
            <a:picLocks noChangeAspect="1" noChangeArrowheads="1"/>
          </p:cNvPicPr>
          <p:nvPr/>
        </p:nvPicPr>
        <p:blipFill>
          <a:blip r:embed="rId3"/>
          <a:srcRect/>
          <a:stretch>
            <a:fillRect/>
          </a:stretch>
        </p:blipFill>
        <p:spPr bwMode="auto">
          <a:xfrm rot="-1003685">
            <a:off x="3425825" y="4716463"/>
            <a:ext cx="984250" cy="536575"/>
          </a:xfrm>
          <a:prstGeom prst="rect">
            <a:avLst/>
          </a:prstGeom>
          <a:noFill/>
          <a:ln w="9525">
            <a:noFill/>
            <a:miter lim="800000"/>
            <a:headEnd/>
            <a:tailEnd/>
          </a:ln>
        </p:spPr>
      </p:pic>
      <p:pic>
        <p:nvPicPr>
          <p:cNvPr id="16" name="Picture 2"/>
          <p:cNvPicPr>
            <a:picLocks noChangeAspect="1" noChangeArrowheads="1"/>
          </p:cNvPicPr>
          <p:nvPr/>
        </p:nvPicPr>
        <p:blipFill>
          <a:blip r:embed="rId3"/>
          <a:srcRect/>
          <a:stretch>
            <a:fillRect/>
          </a:stretch>
        </p:blipFill>
        <p:spPr bwMode="auto">
          <a:xfrm rot="20596315" flipH="1">
            <a:off x="1446213" y="5591175"/>
            <a:ext cx="974725" cy="536575"/>
          </a:xfrm>
          <a:prstGeom prst="rect">
            <a:avLst/>
          </a:prstGeom>
          <a:noFill/>
          <a:ln w="9525">
            <a:noFill/>
            <a:miter lim="800000"/>
            <a:headEnd/>
            <a:tailEnd/>
          </a:ln>
        </p:spPr>
      </p:pic>
      <p:pic>
        <p:nvPicPr>
          <p:cNvPr id="17" name="Picture 2"/>
          <p:cNvPicPr>
            <a:picLocks noChangeAspect="1" noChangeArrowheads="1"/>
          </p:cNvPicPr>
          <p:nvPr/>
        </p:nvPicPr>
        <p:blipFill>
          <a:blip r:embed="rId3"/>
          <a:srcRect/>
          <a:stretch>
            <a:fillRect/>
          </a:stretch>
        </p:blipFill>
        <p:spPr bwMode="auto">
          <a:xfrm rot="20596315" flipH="1">
            <a:off x="3100388" y="5351463"/>
            <a:ext cx="920750" cy="501650"/>
          </a:xfrm>
          <a:prstGeom prst="rect">
            <a:avLst/>
          </a:prstGeom>
          <a:noFill/>
          <a:ln w="9525">
            <a:noFill/>
            <a:miter lim="800000"/>
            <a:headEnd/>
            <a:tailEnd/>
          </a:ln>
        </p:spPr>
      </p:pic>
      <p:pic>
        <p:nvPicPr>
          <p:cNvPr id="18" name="Picture 2"/>
          <p:cNvPicPr>
            <a:picLocks noChangeAspect="1" noChangeArrowheads="1"/>
          </p:cNvPicPr>
          <p:nvPr/>
        </p:nvPicPr>
        <p:blipFill>
          <a:blip r:embed="rId3"/>
          <a:srcRect/>
          <a:stretch>
            <a:fillRect/>
          </a:stretch>
        </p:blipFill>
        <p:spPr bwMode="auto">
          <a:xfrm rot="-1003685">
            <a:off x="3883025" y="5173663"/>
            <a:ext cx="984250" cy="536575"/>
          </a:xfrm>
          <a:prstGeom prst="rect">
            <a:avLst/>
          </a:prstGeom>
          <a:noFill/>
          <a:ln w="9525">
            <a:noFill/>
            <a:miter lim="800000"/>
            <a:headEnd/>
            <a:tailEnd/>
          </a:ln>
        </p:spPr>
      </p:pic>
      <p:pic>
        <p:nvPicPr>
          <p:cNvPr id="19" name="Picture 2"/>
          <p:cNvPicPr>
            <a:picLocks noChangeAspect="1" noChangeArrowheads="1"/>
          </p:cNvPicPr>
          <p:nvPr/>
        </p:nvPicPr>
        <p:blipFill>
          <a:blip r:embed="rId3"/>
          <a:srcRect/>
          <a:stretch>
            <a:fillRect/>
          </a:stretch>
        </p:blipFill>
        <p:spPr bwMode="auto">
          <a:xfrm rot="20596315" flipH="1">
            <a:off x="4329113" y="4622800"/>
            <a:ext cx="1100137" cy="590550"/>
          </a:xfrm>
          <a:prstGeom prst="rect">
            <a:avLst/>
          </a:prstGeom>
          <a:noFill/>
          <a:ln w="9525">
            <a:noFill/>
            <a:miter lim="800000"/>
            <a:headEnd/>
            <a:tailEnd/>
          </a:ln>
        </p:spPr>
      </p:pic>
      <p:pic>
        <p:nvPicPr>
          <p:cNvPr id="20" name="Picture 2"/>
          <p:cNvPicPr>
            <a:picLocks noChangeAspect="1" noChangeArrowheads="1"/>
          </p:cNvPicPr>
          <p:nvPr/>
        </p:nvPicPr>
        <p:blipFill>
          <a:blip r:embed="rId3"/>
          <a:srcRect/>
          <a:stretch>
            <a:fillRect/>
          </a:stretch>
        </p:blipFill>
        <p:spPr bwMode="auto">
          <a:xfrm rot="-1003685">
            <a:off x="5391150" y="5207000"/>
            <a:ext cx="982663" cy="536575"/>
          </a:xfrm>
          <a:prstGeom prst="rect">
            <a:avLst/>
          </a:prstGeom>
          <a:noFill/>
          <a:ln w="9525">
            <a:noFill/>
            <a:miter lim="800000"/>
            <a:headEnd/>
            <a:tailEnd/>
          </a:ln>
        </p:spPr>
      </p:pic>
      <p:pic>
        <p:nvPicPr>
          <p:cNvPr id="21" name="Picture 2"/>
          <p:cNvPicPr>
            <a:picLocks noChangeAspect="1" noChangeArrowheads="1"/>
          </p:cNvPicPr>
          <p:nvPr/>
        </p:nvPicPr>
        <p:blipFill>
          <a:blip r:embed="rId3"/>
          <a:srcRect/>
          <a:stretch>
            <a:fillRect/>
          </a:stretch>
        </p:blipFill>
        <p:spPr bwMode="auto">
          <a:xfrm rot="20596315" flipH="1">
            <a:off x="3100388" y="5351463"/>
            <a:ext cx="920750" cy="501650"/>
          </a:xfrm>
          <a:prstGeom prst="rect">
            <a:avLst/>
          </a:prstGeom>
          <a:noFill/>
          <a:ln w="9525">
            <a:noFill/>
            <a:miter lim="800000"/>
            <a:headEnd/>
            <a:tailEnd/>
          </a:ln>
        </p:spPr>
      </p:pic>
      <p:pic>
        <p:nvPicPr>
          <p:cNvPr id="22" name="Picture 2"/>
          <p:cNvPicPr>
            <a:picLocks noChangeAspect="1" noChangeArrowheads="1"/>
          </p:cNvPicPr>
          <p:nvPr/>
        </p:nvPicPr>
        <p:blipFill>
          <a:blip r:embed="rId3"/>
          <a:srcRect/>
          <a:stretch>
            <a:fillRect/>
          </a:stretch>
        </p:blipFill>
        <p:spPr bwMode="auto">
          <a:xfrm rot="17604740" flipH="1">
            <a:off x="4732338" y="5311775"/>
            <a:ext cx="936625" cy="536575"/>
          </a:xfrm>
          <a:prstGeom prst="rect">
            <a:avLst/>
          </a:prstGeom>
          <a:noFill/>
          <a:ln w="9525">
            <a:noFill/>
            <a:miter lim="800000"/>
            <a:headEnd/>
            <a:tailEnd/>
          </a:ln>
        </p:spPr>
      </p:pic>
      <p:pic>
        <p:nvPicPr>
          <p:cNvPr id="23" name="Picture 2"/>
          <p:cNvPicPr>
            <a:picLocks noChangeAspect="1" noChangeArrowheads="1"/>
          </p:cNvPicPr>
          <p:nvPr/>
        </p:nvPicPr>
        <p:blipFill>
          <a:blip r:embed="rId3"/>
          <a:srcRect/>
          <a:stretch>
            <a:fillRect/>
          </a:stretch>
        </p:blipFill>
        <p:spPr bwMode="auto">
          <a:xfrm rot="759000">
            <a:off x="3856038" y="5559425"/>
            <a:ext cx="984250" cy="536575"/>
          </a:xfrm>
          <a:prstGeom prst="rect">
            <a:avLst/>
          </a:prstGeom>
          <a:noFill/>
          <a:ln w="9525">
            <a:noFill/>
            <a:miter lim="800000"/>
            <a:headEnd/>
            <a:tailEnd/>
          </a:ln>
        </p:spPr>
      </p:pic>
      <p:pic>
        <p:nvPicPr>
          <p:cNvPr id="24" name="Picture 2"/>
          <p:cNvPicPr>
            <a:picLocks noChangeAspect="1" noChangeArrowheads="1"/>
          </p:cNvPicPr>
          <p:nvPr/>
        </p:nvPicPr>
        <p:blipFill>
          <a:blip r:embed="rId3"/>
          <a:srcRect/>
          <a:stretch>
            <a:fillRect/>
          </a:stretch>
        </p:blipFill>
        <p:spPr bwMode="auto">
          <a:xfrm rot="295236">
            <a:off x="5659438" y="5575300"/>
            <a:ext cx="984250" cy="536575"/>
          </a:xfrm>
          <a:prstGeom prst="rect">
            <a:avLst/>
          </a:prstGeom>
          <a:noFill/>
          <a:ln w="9525">
            <a:noFill/>
            <a:miter lim="800000"/>
            <a:headEnd/>
            <a:tailEnd/>
          </a:ln>
        </p:spPr>
      </p:pic>
      <p:pic>
        <p:nvPicPr>
          <p:cNvPr id="25" name="Picture 2"/>
          <p:cNvPicPr>
            <a:picLocks noChangeAspect="1" noChangeArrowheads="1"/>
          </p:cNvPicPr>
          <p:nvPr/>
        </p:nvPicPr>
        <p:blipFill>
          <a:blip r:embed="rId3"/>
          <a:srcRect/>
          <a:stretch>
            <a:fillRect/>
          </a:stretch>
        </p:blipFill>
        <p:spPr bwMode="auto">
          <a:xfrm rot="20596315" flipH="1">
            <a:off x="3100388" y="5351463"/>
            <a:ext cx="920750" cy="501650"/>
          </a:xfrm>
          <a:prstGeom prst="rect">
            <a:avLst/>
          </a:prstGeom>
          <a:noFill/>
          <a:ln w="9525">
            <a:noFill/>
            <a:miter lim="800000"/>
            <a:headEnd/>
            <a:tailEnd/>
          </a:ln>
        </p:spPr>
      </p:pic>
      <p:pic>
        <p:nvPicPr>
          <p:cNvPr id="26" name="Picture 2"/>
          <p:cNvPicPr>
            <a:picLocks noChangeAspect="1" noChangeArrowheads="1"/>
          </p:cNvPicPr>
          <p:nvPr/>
        </p:nvPicPr>
        <p:blipFill>
          <a:blip r:embed="rId3"/>
          <a:srcRect/>
          <a:stretch>
            <a:fillRect/>
          </a:stretch>
        </p:blipFill>
        <p:spPr bwMode="auto">
          <a:xfrm rot="20596315" flipH="1">
            <a:off x="3641725" y="4910138"/>
            <a:ext cx="1047750" cy="573087"/>
          </a:xfrm>
          <a:prstGeom prst="rect">
            <a:avLst/>
          </a:prstGeom>
          <a:noFill/>
          <a:ln w="9525">
            <a:noFill/>
            <a:miter lim="800000"/>
            <a:headEnd/>
            <a:tailEnd/>
          </a:ln>
        </p:spPr>
      </p:pic>
      <p:pic>
        <p:nvPicPr>
          <p:cNvPr id="27" name="Picture 2"/>
          <p:cNvPicPr>
            <a:picLocks noChangeAspect="1" noChangeArrowheads="1"/>
          </p:cNvPicPr>
          <p:nvPr/>
        </p:nvPicPr>
        <p:blipFill>
          <a:blip r:embed="rId3"/>
          <a:srcRect/>
          <a:stretch>
            <a:fillRect/>
          </a:stretch>
        </p:blipFill>
        <p:spPr bwMode="auto">
          <a:xfrm rot="4222852">
            <a:off x="4421982" y="5514181"/>
            <a:ext cx="982662" cy="536575"/>
          </a:xfrm>
          <a:prstGeom prst="rect">
            <a:avLst/>
          </a:prstGeom>
          <a:noFill/>
          <a:ln w="9525">
            <a:noFill/>
            <a:miter lim="800000"/>
            <a:headEnd/>
            <a:tailEnd/>
          </a:ln>
        </p:spPr>
      </p:pic>
      <p:pic>
        <p:nvPicPr>
          <p:cNvPr id="28" name="Picture 2"/>
          <p:cNvPicPr>
            <a:picLocks noChangeAspect="1" noChangeArrowheads="1"/>
          </p:cNvPicPr>
          <p:nvPr/>
        </p:nvPicPr>
        <p:blipFill>
          <a:blip r:embed="rId3"/>
          <a:srcRect/>
          <a:stretch>
            <a:fillRect/>
          </a:stretch>
        </p:blipFill>
        <p:spPr bwMode="auto">
          <a:xfrm rot="1305627">
            <a:off x="2576513" y="5391150"/>
            <a:ext cx="982662" cy="569913"/>
          </a:xfrm>
          <a:prstGeom prst="rect">
            <a:avLst/>
          </a:prstGeom>
          <a:noFill/>
          <a:ln w="9525">
            <a:noFill/>
            <a:miter lim="800000"/>
            <a:headEnd/>
            <a:tailEnd/>
          </a:ln>
        </p:spPr>
      </p:pic>
      <p:pic>
        <p:nvPicPr>
          <p:cNvPr id="29" name="Picture 2"/>
          <p:cNvPicPr>
            <a:picLocks noChangeAspect="1" noChangeArrowheads="1"/>
          </p:cNvPicPr>
          <p:nvPr/>
        </p:nvPicPr>
        <p:blipFill>
          <a:blip r:embed="rId3"/>
          <a:srcRect/>
          <a:stretch>
            <a:fillRect/>
          </a:stretch>
        </p:blipFill>
        <p:spPr bwMode="auto">
          <a:xfrm rot="478120">
            <a:off x="6738938" y="5637213"/>
            <a:ext cx="982662" cy="536575"/>
          </a:xfrm>
          <a:prstGeom prst="rect">
            <a:avLst/>
          </a:prstGeom>
          <a:noFill/>
          <a:ln w="9525">
            <a:noFill/>
            <a:miter lim="800000"/>
            <a:headEnd/>
            <a:tailEnd/>
          </a:ln>
        </p:spPr>
      </p:pic>
      <p:sp>
        <p:nvSpPr>
          <p:cNvPr id="30" name="TextBox 29"/>
          <p:cNvSpPr txBox="1"/>
          <p:nvPr/>
        </p:nvSpPr>
        <p:spPr>
          <a:xfrm>
            <a:off x="3733800" y="6164263"/>
            <a:ext cx="1905000" cy="646112"/>
          </a:xfrm>
          <a:prstGeom prst="rect">
            <a:avLst/>
          </a:prstGeom>
          <a:solidFill>
            <a:srgbClr val="FFFFFF"/>
          </a:solidFill>
        </p:spPr>
        <p:txBody>
          <a:bodyPr>
            <a:spAutoFit/>
          </a:bodyPr>
          <a:lstStyle/>
          <a:p>
            <a:pPr algn="ctr"/>
            <a:r>
              <a:rPr lang="en-US" b="1">
                <a:solidFill>
                  <a:srgbClr val="211E0E"/>
                </a:solidFill>
              </a:rPr>
              <a:t>Optimum Temperature</a:t>
            </a:r>
            <a:endParaRPr lang="en-US" b="1">
              <a:solidFill>
                <a:srgbClr val="211E0E"/>
              </a:solidFill>
            </a:endParaRPr>
          </a:p>
        </p:txBody>
      </p:sp>
      <p:sp>
        <p:nvSpPr>
          <p:cNvPr id="31" name="TextBox 30"/>
          <p:cNvSpPr txBox="1"/>
          <p:nvPr/>
        </p:nvSpPr>
        <p:spPr>
          <a:xfrm>
            <a:off x="7086600" y="6162675"/>
            <a:ext cx="1504950" cy="368300"/>
          </a:xfrm>
          <a:prstGeom prst="rect">
            <a:avLst/>
          </a:prstGeom>
          <a:solidFill>
            <a:srgbClr val="FFFFFF"/>
          </a:solidFill>
        </p:spPr>
        <p:txBody>
          <a:bodyPr>
            <a:spAutoFit/>
          </a:bodyPr>
          <a:lstStyle/>
          <a:p>
            <a:r>
              <a:rPr lang="en-US" b="1">
                <a:solidFill>
                  <a:srgbClr val="211E0E"/>
                </a:solidFill>
              </a:rPr>
              <a:t>Too high</a:t>
            </a:r>
            <a:endParaRPr lang="en-US" b="1">
              <a:solidFill>
                <a:srgbClr val="211E0E"/>
              </a:solidFill>
            </a:endParaRPr>
          </a:p>
        </p:txBody>
      </p:sp>
      <p:sp>
        <p:nvSpPr>
          <p:cNvPr id="32" name="TextBox 31"/>
          <p:cNvSpPr txBox="1"/>
          <p:nvPr/>
        </p:nvSpPr>
        <p:spPr>
          <a:xfrm>
            <a:off x="549275" y="6162675"/>
            <a:ext cx="1584325" cy="368300"/>
          </a:xfrm>
          <a:prstGeom prst="rect">
            <a:avLst/>
          </a:prstGeom>
          <a:solidFill>
            <a:srgbClr val="FFFFFF"/>
          </a:solidFill>
        </p:spPr>
        <p:txBody>
          <a:bodyPr>
            <a:spAutoFit/>
          </a:bodyPr>
          <a:lstStyle/>
          <a:p>
            <a:r>
              <a:rPr lang="en-US" b="1">
                <a:solidFill>
                  <a:srgbClr val="211E0E"/>
                </a:solidFill>
              </a:rPr>
              <a:t>Too low</a:t>
            </a:r>
            <a:endParaRPr lang="en-US" b="1">
              <a:solidFill>
                <a:srgbClr val="211E0E"/>
              </a:solidFill>
            </a:endParaRPr>
          </a:p>
        </p:txBody>
      </p:sp>
    </p:spTree>
    <p:custDataLst>
      <p:tags r:id="rId4"/>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403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403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2" grpId="0"/>
      <p:bldP spid="30" grpId="0" animBg="1"/>
      <p:bldP spid="31" grpId="0" animBg="1"/>
      <p:bldP spid="3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a:xfrm>
            <a:off x="0" y="457200"/>
            <a:ext cx="9144000" cy="533400"/>
          </a:xfrm>
        </p:spPr>
        <p:txBody>
          <a:bodyPr>
            <a:normAutofit fontScale="90000"/>
          </a:bodyPr>
          <a:lstStyle/>
          <a:p>
            <a:pPr eaLnBrk="1" hangingPunct="1"/>
            <a:r>
              <a:rPr lang="en-US" dirty="0">
                <a:solidFill>
                  <a:schemeClr val="tx1"/>
                </a:solidFill>
                <a:latin typeface="Comic Sans MS" panose="030F0702030302020204" pitchFamily="-109" charset="0"/>
              </a:rPr>
              <a:t>Thermoregulation by tunas</a:t>
            </a:r>
            <a:endParaRPr lang="en-US" dirty="0">
              <a:solidFill>
                <a:schemeClr val="tx1"/>
              </a:solidFill>
              <a:latin typeface="Comic Sans MS" panose="030F0702030302020204" pitchFamily="-109" charset="0"/>
            </a:endParaRPr>
          </a:p>
        </p:txBody>
      </p:sp>
      <p:sp>
        <p:nvSpPr>
          <p:cNvPr id="16387" name="Rectangle 5"/>
          <p:cNvSpPr>
            <a:spLocks noGrp="1" noChangeArrowheads="1"/>
          </p:cNvSpPr>
          <p:nvPr>
            <p:ph type="body" idx="1"/>
          </p:nvPr>
        </p:nvSpPr>
        <p:spPr>
          <a:xfrm>
            <a:off x="304800" y="1143000"/>
            <a:ext cx="8839200" cy="3886200"/>
          </a:xfrm>
        </p:spPr>
        <p:txBody>
          <a:bodyPr/>
          <a:lstStyle/>
          <a:p>
            <a:pPr eaLnBrk="1" hangingPunct="1"/>
            <a:r>
              <a:rPr lang="en-US">
                <a:latin typeface="Comic Sans MS" panose="030F0702030302020204" pitchFamily="-109" charset="0"/>
              </a:rPr>
              <a:t>Large Swimming Muscles</a:t>
            </a:r>
            <a:endParaRPr lang="en-US">
              <a:latin typeface="Comic Sans MS" panose="030F0702030302020204" pitchFamily="-109" charset="0"/>
            </a:endParaRPr>
          </a:p>
          <a:p>
            <a:pPr marL="577850" lvl="1" indent="-186055" eaLnBrk="1" hangingPunct="1"/>
            <a:r>
              <a:rPr>
                <a:latin typeface="Comic Sans MS" panose="030F0702030302020204" pitchFamily="-109" charset="0"/>
              </a:rPr>
              <a:t>Equipped with blood vessels that function  as countercurrent heat-exchangers.</a:t>
            </a:r>
            <a:endParaRPr>
              <a:latin typeface="Comic Sans MS" panose="030F0702030302020204" pitchFamily="-109" charset="0"/>
            </a:endParaRPr>
          </a:p>
          <a:p>
            <a:pPr lvl="2" eaLnBrk="1" hangingPunct="1"/>
            <a:r>
              <a:rPr lang="en-US">
                <a:latin typeface="Comic Sans MS" panose="030F0702030302020204" pitchFamily="-109" charset="0"/>
              </a:rPr>
              <a:t>Keep body temperature above that of surrounding water.</a:t>
            </a:r>
            <a:endParaRPr lang="en-US">
              <a:latin typeface="Comic Sans MS" panose="030F0702030302020204" pitchFamily="-109" charset="0"/>
            </a:endParaRPr>
          </a:p>
        </p:txBody>
      </p:sp>
      <p:pic>
        <p:nvPicPr>
          <p:cNvPr id="16388" name="Picture 2"/>
          <p:cNvPicPr>
            <a:picLocks noChangeAspect="1" noChangeArrowheads="1"/>
          </p:cNvPicPr>
          <p:nvPr/>
        </p:nvPicPr>
        <p:blipFill>
          <a:blip r:embed="rId1"/>
          <a:srcRect/>
          <a:stretch>
            <a:fillRect/>
          </a:stretch>
        </p:blipFill>
        <p:spPr bwMode="auto">
          <a:xfrm>
            <a:off x="1295400" y="4038600"/>
            <a:ext cx="3675063" cy="2524125"/>
          </a:xfrm>
          <a:prstGeom prst="rect">
            <a:avLst/>
          </a:prstGeom>
          <a:noFill/>
          <a:ln w="9525">
            <a:noFill/>
            <a:miter lim="800000"/>
            <a:headEnd/>
            <a:tailEnd/>
          </a:ln>
        </p:spPr>
      </p:pic>
      <p:pic>
        <p:nvPicPr>
          <p:cNvPr id="4" name="Picture 4" descr="04_25"/>
          <p:cNvPicPr>
            <a:picLocks noChangeAspect="1" noChangeArrowheads="1"/>
          </p:cNvPicPr>
          <p:nvPr/>
        </p:nvPicPr>
        <p:blipFill>
          <a:blip r:embed="rId2"/>
          <a:srcRect/>
          <a:stretch>
            <a:fillRect/>
          </a:stretch>
        </p:blipFill>
        <p:spPr bwMode="auto">
          <a:xfrm>
            <a:off x="5410200" y="3411538"/>
            <a:ext cx="3568700" cy="3297237"/>
          </a:xfrm>
          <a:prstGeom prst="rect">
            <a:avLst/>
          </a:prstGeom>
          <a:noFill/>
          <a:ln w="9525">
            <a:noFill/>
            <a:miter lim="800000"/>
            <a:headEnd/>
            <a:tailEnd/>
          </a:ln>
        </p:spPr>
      </p:pic>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5" presetClass="path" presetSubtype="0" accel="50000" decel="50000" fill="hold" nodeType="clickEffect">
                                  <p:stCondLst>
                                    <p:cond delay="0"/>
                                  </p:stCondLst>
                                  <p:childTnLst>
                                    <p:animMotion origin="layout" path="M 4.44444E-6 1.72446E-6 L -0.22848 -0.18192 " pathEditMode="relative" rAng="0" ptsTypes="AA">
                                      <p:cBhvr>
                                        <p:cTn id="11" dur="500" fill="hold"/>
                                        <p:tgtEl>
                                          <p:spTgt spid="4"/>
                                        </p:tgtEl>
                                        <p:attrNameLst>
                                          <p:attrName>ppt_x</p:attrName>
                                          <p:attrName>ppt_y</p:attrName>
                                        </p:attrNameLst>
                                      </p:cBhvr>
                                      <p:rCtr x="-11400" y="-9100"/>
                                    </p:animMotion>
                                  </p:childTnLst>
                                </p:cTn>
                              </p:par>
                            </p:childTnLst>
                          </p:cTn>
                        </p:par>
                        <p:par>
                          <p:cTn id="12" fill="hold">
                            <p:stCondLst>
                              <p:cond delay="500"/>
                            </p:stCondLst>
                            <p:childTnLst>
                              <p:par>
                                <p:cTn id="13" presetID="6" presetClass="emph" presetSubtype="0" fill="hold" nodeType="afterEffect">
                                  <p:stCondLst>
                                    <p:cond delay="0"/>
                                  </p:stCondLst>
                                  <p:childTnLst>
                                    <p:animScale>
                                      <p:cBhvr>
                                        <p:cTn id="14" dur="5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anose="030F0702030302020204" pitchFamily="-109" charset="0"/>
              </a:rPr>
              <a:t>Thermoregulation</a:t>
            </a:r>
            <a:endParaRPr lang="en-US" dirty="0"/>
          </a:p>
        </p:txBody>
      </p:sp>
      <p:sp>
        <p:nvSpPr>
          <p:cNvPr id="3" name="Content Placeholder 2"/>
          <p:cNvSpPr>
            <a:spLocks noGrp="1"/>
          </p:cNvSpPr>
          <p:nvPr>
            <p:ph idx="1"/>
          </p:nvPr>
        </p:nvSpPr>
        <p:spPr/>
        <p:txBody>
          <a:bodyPr>
            <a:normAutofit/>
          </a:bodyPr>
          <a:lstStyle/>
          <a:p>
            <a:r>
              <a:rPr lang="en-US" sz="2200" dirty="0" smtClean="0"/>
              <a:t>or ocular muscles that have become modified into “heater organs”. In all cases the heat is retained by a </a:t>
            </a:r>
            <a:r>
              <a:rPr lang="en-US" sz="2200" dirty="0" err="1" smtClean="0"/>
              <a:t>rete</a:t>
            </a:r>
            <a:r>
              <a:rPr lang="en-US" sz="2200" dirty="0" smtClean="0"/>
              <a:t> – a modification of the circulatory system that forms a countercurrent exchange mechanism. In Swordfish (</a:t>
            </a:r>
            <a:r>
              <a:rPr lang="en-US" sz="2200" dirty="0" err="1" smtClean="0"/>
              <a:t>Xiphiidae</a:t>
            </a:r>
            <a:r>
              <a:rPr lang="en-US" sz="2200" dirty="0" smtClean="0"/>
              <a:t>) and marlins (</a:t>
            </a:r>
            <a:r>
              <a:rPr lang="en-US" sz="2200" dirty="0" err="1" smtClean="0"/>
              <a:t>Istiophoridae</a:t>
            </a:r>
            <a:r>
              <a:rPr lang="en-US" sz="2200" dirty="0" smtClean="0"/>
              <a:t>) the superior rectus eye muscle, and in the Butterfly Mackerel (</a:t>
            </a:r>
            <a:r>
              <a:rPr lang="en-US" sz="2200" dirty="0" err="1" smtClean="0"/>
              <a:t>Scombridae</a:t>
            </a:r>
            <a:r>
              <a:rPr lang="en-US" sz="2200" dirty="0" smtClean="0"/>
              <a:t>) the lateral rectus eye muscle, have lost the ability to contract and instead produce heat when stimulated by the nervous system. </a:t>
            </a:r>
            <a:endParaRPr lang="en-US" sz="2200" dirty="0"/>
          </a:p>
        </p:txBody>
      </p:sp>
      <p:pic>
        <p:nvPicPr>
          <p:cNvPr id="4" name="Picture 3" descr="Atlantic_blue_marlin.jpg"/>
          <p:cNvPicPr>
            <a:picLocks noChangeAspect="1"/>
          </p:cNvPicPr>
          <p:nvPr/>
        </p:nvPicPr>
        <p:blipFill>
          <a:blip r:embed="rId1"/>
          <a:stretch>
            <a:fillRect/>
          </a:stretch>
        </p:blipFill>
        <p:spPr>
          <a:xfrm>
            <a:off x="2906713" y="4267200"/>
            <a:ext cx="3333750" cy="2428875"/>
          </a:xfrm>
          <a:prstGeom prst="rect">
            <a:avLst/>
          </a:prstGeom>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Temperature adaptation</a:t>
            </a:r>
            <a:endParaRPr lang="en-US" dirty="0"/>
          </a:p>
        </p:txBody>
      </p:sp>
      <p:sp>
        <p:nvSpPr>
          <p:cNvPr id="3" name="Content Placeholder 2"/>
          <p:cNvSpPr>
            <a:spLocks noGrp="1"/>
          </p:cNvSpPr>
          <p:nvPr>
            <p:ph idx="1"/>
          </p:nvPr>
        </p:nvSpPr>
        <p:spPr/>
        <p:txBody>
          <a:bodyPr>
            <a:normAutofit/>
          </a:bodyPr>
          <a:lstStyle/>
          <a:p>
            <a:pPr>
              <a:spcAft>
                <a:spcPts val="1200"/>
              </a:spcAft>
            </a:pPr>
            <a:r>
              <a:rPr lang="en-US" sz="2200" dirty="0" smtClean="0"/>
              <a:t>Many physiological adjustments are the result of switching on or off genes that are responsible for the manufacture of particular proteins. </a:t>
            </a:r>
            <a:endParaRPr lang="en-US" sz="2200" dirty="0" smtClean="0"/>
          </a:p>
          <a:p>
            <a:pPr>
              <a:spcAft>
                <a:spcPts val="1200"/>
              </a:spcAft>
            </a:pPr>
            <a:r>
              <a:rPr lang="en-US" sz="2200" dirty="0" smtClean="0"/>
              <a:t>For example, acute heat stress initiates the synthesis of stress proteins, also known as </a:t>
            </a:r>
            <a:r>
              <a:rPr lang="en-US" sz="2200" dirty="0" smtClean="0">
                <a:solidFill>
                  <a:srgbClr val="FF0000"/>
                </a:solidFill>
              </a:rPr>
              <a:t>heat shock proteins </a:t>
            </a:r>
            <a:r>
              <a:rPr lang="en-US" sz="2200" dirty="0" smtClean="0"/>
              <a:t>or </a:t>
            </a:r>
            <a:r>
              <a:rPr lang="en-US" sz="2200" dirty="0" err="1" smtClean="0"/>
              <a:t>HSPs</a:t>
            </a:r>
            <a:r>
              <a:rPr lang="en-US" sz="2200" dirty="0" smtClean="0"/>
              <a:t>, which maintain the structural integrity of proteins that otherwise would become denatured at higher temperatures, thereby allowing them to function biochemically</a:t>
            </a:r>
            <a:endParaRPr lang="en-US" sz="2200" dirty="0" smtClean="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p="http://schemas.openxmlformats.org/presentationml/2006/main">
  <p:tag name="TIMING" val="|4.5|18.2|25.2"/>
</p:tagLst>
</file>

<file path=ppt/tags/tag10.xml><?xml version="1.0" encoding="utf-8"?>
<p:tagLst xmlns:p="http://schemas.openxmlformats.org/presentationml/2006/main">
  <p:tag name="TIMING" val="|0.8|71.5"/>
</p:tagLst>
</file>

<file path=ppt/tags/tag11.xml><?xml version="1.0" encoding="utf-8"?>
<p:tagLst xmlns:p="http://schemas.openxmlformats.org/presentationml/2006/main">
  <p:tag name="TIMING" val="|1.1|9.:|12.6"/>
</p:tagLst>
</file>

<file path=ppt/tags/tag12.xml><?xml version="1.0" encoding="utf-8"?>
<p:tagLst xmlns:p="http://schemas.openxmlformats.org/presentationml/2006/main">
  <p:tag name="TIMING" val="|0.7|23.6|17.5|20.4"/>
</p:tagLst>
</file>

<file path=ppt/tags/tag13.xml><?xml version="1.0" encoding="utf-8"?>
<p:tagLst xmlns:p="http://schemas.openxmlformats.org/presentationml/2006/main">
  <p:tag name="TIMING" val="|6.3|34.:"/>
</p:tagLst>
</file>

<file path=ppt/tags/tag14.xml><?xml version="1.0" encoding="utf-8"?>
<p:tagLst xmlns:p="http://schemas.openxmlformats.org/presentationml/2006/main">
  <p:tag name="TIMING" val="|0.9"/>
</p:tagLst>
</file>

<file path=ppt/tags/tag15.xml><?xml version="1.0" encoding="utf-8"?>
<p:tagLst xmlns:p="http://schemas.openxmlformats.org/presentationml/2006/main">
  <p:tag name="TIMING" val="|8.9|9"/>
</p:tagLst>
</file>

<file path=ppt/tags/tag16.xml><?xml version="1.0" encoding="utf-8"?>
<p:tagLst xmlns:p="http://schemas.openxmlformats.org/presentationml/2006/main">
  <p:tag name="TIMING" val="|0.7|37.5|19.5"/>
</p:tagLst>
</file>

<file path=ppt/tags/tag17.xml><?xml version="1.0" encoding="utf-8"?>
<p:tagLst xmlns:p="http://schemas.openxmlformats.org/presentationml/2006/main">
  <p:tag name="TIMING" val="|5.3|10.6|9.4"/>
</p:tagLst>
</file>

<file path=ppt/tags/tag18.xml><?xml version="1.0" encoding="utf-8"?>
<p:tagLst xmlns:p="http://schemas.openxmlformats.org/presentationml/2006/main">
  <p:tag name="TIMING" val="|1.4|9.4|13.3|9.3|0.:"/>
</p:tagLst>
</file>

<file path=ppt/tags/tag19.xml><?xml version="1.0" encoding="utf-8"?>
<p:tagLst xmlns:p="http://schemas.openxmlformats.org/presentationml/2006/main">
  <p:tag name="KSO_WPP_MARK_KEY" val="e42807b4-2a2d-48d9-a358-c27b087ea4e5"/>
  <p:tag name="COMMONDATA" val="eyJoZGlkIjoiNGMyZDY0N2IzZjNhMzQ0MTE3NzZiOTUyZGIzNWE4NjcifQ=="/>
</p:tagLst>
</file>

<file path=ppt/tags/tag2.xml><?xml version="1.0" encoding="utf-8"?>
<p:tagLst xmlns:p="http://schemas.openxmlformats.org/presentationml/2006/main">
  <p:tag name="TIMING" val="|0.8|20.5"/>
</p:tagLst>
</file>

<file path=ppt/tags/tag3.xml><?xml version="1.0" encoding="utf-8"?>
<p:tagLst xmlns:p="http://schemas.openxmlformats.org/presentationml/2006/main">
  <p:tag name="TIMING" val="|0.6|52.2"/>
</p:tagLst>
</file>

<file path=ppt/tags/tag4.xml><?xml version="1.0" encoding="utf-8"?>
<p:tagLst xmlns:p="http://schemas.openxmlformats.org/presentationml/2006/main">
  <p:tag name="TIMING" val="|0.8|5.8|4.7|15.1"/>
</p:tagLst>
</file>

<file path=ppt/tags/tag5.xml><?xml version="1.0" encoding="utf-8"?>
<p:tagLst xmlns:p="http://schemas.openxmlformats.org/presentationml/2006/main">
  <p:tag name="TIMING" val="|0.6|9.8"/>
</p:tagLst>
</file>

<file path=ppt/tags/tag6.xml><?xml version="1.0" encoding="utf-8"?>
<p:tagLst xmlns:p="http://schemas.openxmlformats.org/presentationml/2006/main">
  <p:tag name="TIMING" val="|41.1|3.7"/>
</p:tagLst>
</file>

<file path=ppt/tags/tag7.xml><?xml version="1.0" encoding="utf-8"?>
<p:tagLst xmlns:p="http://schemas.openxmlformats.org/presentationml/2006/main">
  <p:tag name="TIMING" val="|0.9|11.5"/>
</p:tagLst>
</file>

<file path=ppt/tags/tag8.xml><?xml version="1.0" encoding="utf-8"?>
<p:tagLst xmlns:p="http://schemas.openxmlformats.org/presentationml/2006/main">
  <p:tag name="TIMING" val="|0.5|29.6"/>
</p:tagLst>
</file>

<file path=ppt/tags/tag9.xml><?xml version="1.0" encoding="utf-8"?>
<p:tagLst xmlns:p="http://schemas.openxmlformats.org/presentationml/2006/main">
  <p:tag name="TIMING" val="|0.7|47.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7047</Words>
  <Application>WPS 演示</Application>
  <PresentationFormat>全屏显示(4:3)</PresentationFormat>
  <Paragraphs>135</Paragraphs>
  <Slides>20</Slides>
  <Notes>6</Notes>
  <HiddenSlides>0</HiddenSlides>
  <MMClips>1</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20</vt:i4>
      </vt:variant>
    </vt:vector>
  </HeadingPairs>
  <TitlesOfParts>
    <vt:vector size="30" baseType="lpstr">
      <vt:lpstr>Arial</vt:lpstr>
      <vt:lpstr>宋体</vt:lpstr>
      <vt:lpstr>Wingdings</vt:lpstr>
      <vt:lpstr>Arial</vt:lpstr>
      <vt:lpstr>Comic Sans MS</vt:lpstr>
      <vt:lpstr>Calibri</vt:lpstr>
      <vt:lpstr>微软雅黑</vt:lpstr>
      <vt:lpstr>Arial Unicode MS</vt:lpstr>
      <vt:lpstr>Century Gothic</vt:lpstr>
      <vt:lpstr>Office Theme</vt:lpstr>
      <vt:lpstr>Lesson 6 Homeostasis</vt:lpstr>
      <vt:lpstr>The autonomic nervous system</vt:lpstr>
      <vt:lpstr>The autonomic nervous system</vt:lpstr>
      <vt:lpstr>Temperature relationships</vt:lpstr>
      <vt:lpstr>PowerPoint 演示文稿</vt:lpstr>
      <vt:lpstr>PowerPoint 演示文稿</vt:lpstr>
      <vt:lpstr>Thermoregulation by tunas</vt:lpstr>
      <vt:lpstr>Thermoregulation</vt:lpstr>
      <vt:lpstr>Temperature adaptation</vt:lpstr>
      <vt:lpstr>Temperature adaptation</vt:lpstr>
      <vt:lpstr>Temperature adaptation</vt:lpstr>
      <vt:lpstr>Temperature relationships</vt:lpstr>
      <vt:lpstr>High temperature</vt:lpstr>
      <vt:lpstr>low temperature </vt:lpstr>
      <vt:lpstr>Osmoregulation</vt:lpstr>
      <vt:lpstr>Osmoregulation in different types of fishes</vt:lpstr>
      <vt:lpstr>PowerPoint 演示文稿</vt:lpstr>
      <vt:lpstr>PowerPoint 演示文稿</vt:lpstr>
      <vt:lpstr>PowerPoint 演示文稿</vt:lpstr>
      <vt:lpstr>PowerPoint 演示文稿</vt:lpstr>
    </vt:vector>
  </TitlesOfParts>
  <Company>unl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 Chenhong</dc:creator>
  <cp:lastModifiedBy>李晨虹</cp:lastModifiedBy>
  <cp:revision>292</cp:revision>
  <dcterms:created xsi:type="dcterms:W3CDTF">2020-03-27T11:46:00Z</dcterms:created>
  <dcterms:modified xsi:type="dcterms:W3CDTF">2025-11-10T23:13:49Z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2052-12.1.0.23125</vt:lpwstr>
  </property>
  <property fmtid="{D5CDD505-2E9C-101B-9397-08002B2CF9AE}" pid="3" name="ICV">
    <vt:lpwstr>4482A3240D9A42EE9AFA9EE2A96BAB8F</vt:lpwstr>
  </property>
</Properties>
</file>