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558" r:id="rId3"/>
    <p:sldId id="559" r:id="rId4"/>
    <p:sldId id="665" r:id="rId5"/>
    <p:sldId id="669" r:id="rId6"/>
    <p:sldId id="677" r:id="rId7"/>
    <p:sldId id="676" r:id="rId8"/>
    <p:sldId id="692" r:id="rId9"/>
    <p:sldId id="678" r:id="rId10"/>
    <p:sldId id="679" r:id="rId11"/>
    <p:sldId id="693" r:id="rId12"/>
    <p:sldId id="680" r:id="rId13"/>
    <p:sldId id="681" r:id="rId14"/>
    <p:sldId id="682" r:id="rId15"/>
    <p:sldId id="674" r:id="rId16"/>
    <p:sldId id="684" r:id="rId17"/>
    <p:sldId id="666" r:id="rId18"/>
    <p:sldId id="694" r:id="rId19"/>
    <p:sldId id="685" r:id="rId20"/>
    <p:sldId id="686" r:id="rId21"/>
    <p:sldId id="687" r:id="rId22"/>
    <p:sldId id="691" r:id="rId23"/>
    <p:sldId id="689" r:id="rId24"/>
    <p:sldId id="690" r:id="rId25"/>
    <p:sldId id="561" r:id="rId26"/>
    <p:sldId id="562" r:id="rId27"/>
    <p:sldId id="695" r:id="rId28"/>
    <p:sldId id="667" r:id="rId29"/>
    <p:sldId id="563" r:id="rId30"/>
    <p:sldId id="56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955" autoAdjust="0"/>
  </p:normalViewPr>
  <p:slideViewPr>
    <p:cSldViewPr snapToObjects="1">
      <p:cViewPr varScale="1">
        <p:scale>
          <a:sx n="70" d="100"/>
          <a:sy n="70" d="100"/>
        </p:scale>
        <p:origin x="1180" y="5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pPr/>
              <a:t>12/1/2020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pPr/>
              <a:t>‹#›</a:t>
            </a:fld>
            <a:endParaRPr lang="en-US"/>
          </a:p>
        </p:txBody>
      </p:sp>
    </p:spTree>
    <p:extLst>
      <p:ext uri="{BB962C8B-B14F-4D97-AF65-F5344CB8AC3E}">
        <p14:creationId xmlns:p14="http://schemas.microsoft.com/office/powerpoint/2010/main" val="25976449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a:latin typeface="Times New Roman" pitchFamily="-109" charset="0"/>
              </a:rPr>
              <a:t>The variation in reproductive strategies among fishes – particularly bony fishes – is truly amazing.</a:t>
            </a:r>
          </a:p>
        </p:txBody>
      </p:sp>
      <p:sp>
        <p:nvSpPr>
          <p:cNvPr id="41988" name="Slide Number Placeholder 3"/>
          <p:cNvSpPr>
            <a:spLocks noGrp="1"/>
          </p:cNvSpPr>
          <p:nvPr>
            <p:ph type="sldNum" sz="quarter" idx="5"/>
          </p:nvPr>
        </p:nvSpPr>
        <p:spPr>
          <a:noFill/>
        </p:spPr>
        <p:txBody>
          <a:bodyPr/>
          <a:lstStyle/>
          <a:p>
            <a:fld id="{FF31F869-73B3-4D44-9722-95F60D7AFB1C}" type="slidenum">
              <a:rPr lang="en-US"/>
              <a:pPr/>
              <a:t>2</a:t>
            </a:fld>
            <a:endParaRPr lang="en-US"/>
          </a:p>
        </p:txBody>
      </p:sp>
    </p:spTree>
    <p:extLst>
      <p:ext uri="{BB962C8B-B14F-4D97-AF65-F5344CB8AC3E}">
        <p14:creationId xmlns:p14="http://schemas.microsoft.com/office/powerpoint/2010/main" val="109866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a:latin typeface="Times New Roman" pitchFamily="-109" charset="0"/>
              </a:rPr>
              <a:t>…and size differences!  In fact, males in some anglerfishes become physically attached ‘parasites’ that live on the females.  They are simply a little ‘sperm vessel’ that the female carries around.  What’s the reason for this?  Well, the odds of a male and female anglerfish actually encountering one another in the vast expanses of the deep ocean are pretty low.  This strategy ensures that they will stay together and increases the likelihood of successful reproduction!</a:t>
            </a:r>
          </a:p>
        </p:txBody>
      </p:sp>
      <p:sp>
        <p:nvSpPr>
          <p:cNvPr id="47108" name="Slide Number Placeholder 3"/>
          <p:cNvSpPr>
            <a:spLocks noGrp="1"/>
          </p:cNvSpPr>
          <p:nvPr>
            <p:ph type="sldNum" sz="quarter" idx="5"/>
          </p:nvPr>
        </p:nvSpPr>
        <p:spPr>
          <a:noFill/>
        </p:spPr>
        <p:txBody>
          <a:bodyPr/>
          <a:lstStyle/>
          <a:p>
            <a:fld id="{C08E9CEF-5A9C-CA4F-9FF5-C868C7979F22}" type="slidenum">
              <a:rPr lang="en-US"/>
              <a:pPr/>
              <a:t>30</a:t>
            </a:fld>
            <a:endParaRPr lang="en-US"/>
          </a:p>
        </p:txBody>
      </p:sp>
    </p:spTree>
    <p:extLst>
      <p:ext uri="{BB962C8B-B14F-4D97-AF65-F5344CB8AC3E}">
        <p14:creationId xmlns:p14="http://schemas.microsoft.com/office/powerpoint/2010/main" val="137205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45F9F5D-50FC-5349-BDBE-9B2347ACF085}" type="slidenum">
              <a:rPr lang="en-US"/>
              <a:pPr/>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a:latin typeface="Times New Roman" pitchFamily="-109" charset="0"/>
              </a:rPr>
              <a:t>Here is a direct quote from your book, and it is very true.  Successful reproduction is the cornerstone of a species’ longterm persistence.  In terms of their surrounding environment, think of the extremes that fishes have to face.  As I mentioned earlier, fishes inhabit virtually every type of water body on the planet that has (or has recently had) some type of connection to the broad water mosaic that covers the earth.</a:t>
            </a:r>
          </a:p>
        </p:txBody>
      </p:sp>
    </p:spTree>
    <p:extLst>
      <p:ext uri="{BB962C8B-B14F-4D97-AF65-F5344CB8AC3E}">
        <p14:creationId xmlns:p14="http://schemas.microsoft.com/office/powerpoint/2010/main" val="409412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a:latin typeface="Times New Roman" pitchFamily="-109" charset="0"/>
              </a:rPr>
              <a:t>A few quick notes on bioenergetics…</a:t>
            </a:r>
          </a:p>
        </p:txBody>
      </p:sp>
      <p:sp>
        <p:nvSpPr>
          <p:cNvPr id="62468" name="Slide Number Placeholder 3"/>
          <p:cNvSpPr>
            <a:spLocks noGrp="1"/>
          </p:cNvSpPr>
          <p:nvPr>
            <p:ph type="sldNum" sz="quarter" idx="5"/>
          </p:nvPr>
        </p:nvSpPr>
        <p:spPr>
          <a:noFill/>
        </p:spPr>
        <p:txBody>
          <a:bodyPr/>
          <a:lstStyle/>
          <a:p>
            <a:fld id="{E34F4016-AF32-6745-ADDD-DF58D7819B5D}" type="slidenum">
              <a:rPr lang="en-US"/>
              <a:pPr/>
              <a:t>8</a:t>
            </a:fld>
            <a:endParaRPr lang="en-US"/>
          </a:p>
        </p:txBody>
      </p:sp>
    </p:spTree>
    <p:extLst>
      <p:ext uri="{BB962C8B-B14F-4D97-AF65-F5344CB8AC3E}">
        <p14:creationId xmlns:p14="http://schemas.microsoft.com/office/powerpoint/2010/main" val="215730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a:latin typeface="Times New Roman" pitchFamily="-109" charset="0"/>
              </a:rPr>
              <a:t>Every species is directed toward some sort of optimum balance via natural selection, both in terms of reproductive effort vs frequency, and…</a:t>
            </a:r>
          </a:p>
        </p:txBody>
      </p:sp>
      <p:sp>
        <p:nvSpPr>
          <p:cNvPr id="63492" name="Slide Number Placeholder 3"/>
          <p:cNvSpPr>
            <a:spLocks noGrp="1"/>
          </p:cNvSpPr>
          <p:nvPr>
            <p:ph type="sldNum" sz="quarter" idx="5"/>
          </p:nvPr>
        </p:nvSpPr>
        <p:spPr>
          <a:noFill/>
        </p:spPr>
        <p:txBody>
          <a:bodyPr/>
          <a:lstStyle/>
          <a:p>
            <a:fld id="{D9B70803-89CD-F748-A918-CC2CDC83CC8E}" type="slidenum">
              <a:rPr lang="en-US"/>
              <a:pPr/>
              <a:t>9</a:t>
            </a:fld>
            <a:endParaRPr lang="en-US"/>
          </a:p>
        </p:txBody>
      </p:sp>
    </p:spTree>
    <p:extLst>
      <p:ext uri="{BB962C8B-B14F-4D97-AF65-F5344CB8AC3E}">
        <p14:creationId xmlns:p14="http://schemas.microsoft.com/office/powerpoint/2010/main" val="349841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a:latin typeface="Times New Roman" pitchFamily="-109" charset="0"/>
              </a:rPr>
              <a:t>Fecundity vs survivorship.  Is it best to produce huge numbers of gametes, but not invest in parental care, or is it better to produce fewer offspring but provide care and protection for them.  There is no ‘cut and dry’ answer, but rather a continuum.</a:t>
            </a:r>
          </a:p>
        </p:txBody>
      </p:sp>
      <p:sp>
        <p:nvSpPr>
          <p:cNvPr id="64516" name="Slide Number Placeholder 3"/>
          <p:cNvSpPr>
            <a:spLocks noGrp="1"/>
          </p:cNvSpPr>
          <p:nvPr>
            <p:ph type="sldNum" sz="quarter" idx="5"/>
          </p:nvPr>
        </p:nvSpPr>
        <p:spPr>
          <a:noFill/>
        </p:spPr>
        <p:txBody>
          <a:bodyPr/>
          <a:lstStyle/>
          <a:p>
            <a:fld id="{01C4F216-4632-F541-968B-3815A3FF5818}" type="slidenum">
              <a:rPr lang="en-US"/>
              <a:pPr/>
              <a:t>10</a:t>
            </a:fld>
            <a:endParaRPr lang="en-US"/>
          </a:p>
        </p:txBody>
      </p:sp>
    </p:spTree>
    <p:extLst>
      <p:ext uri="{BB962C8B-B14F-4D97-AF65-F5344CB8AC3E}">
        <p14:creationId xmlns:p14="http://schemas.microsoft.com/office/powerpoint/2010/main" val="425896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a:latin typeface="Times New Roman" pitchFamily="-109" charset="0"/>
              </a:rPr>
              <a:t>This is a fundamental ecological concept.  We call it “R-K” selection.  Note the characteristics of each.</a:t>
            </a:r>
          </a:p>
        </p:txBody>
      </p:sp>
      <p:sp>
        <p:nvSpPr>
          <p:cNvPr id="65540" name="Slide Number Placeholder 3"/>
          <p:cNvSpPr>
            <a:spLocks noGrp="1"/>
          </p:cNvSpPr>
          <p:nvPr>
            <p:ph type="sldNum" sz="quarter" idx="5"/>
          </p:nvPr>
        </p:nvSpPr>
        <p:spPr>
          <a:noFill/>
        </p:spPr>
        <p:txBody>
          <a:bodyPr/>
          <a:lstStyle/>
          <a:p>
            <a:fld id="{C4FB45C5-2D8D-584D-9BDD-E746A424CD00}" type="slidenum">
              <a:rPr lang="en-US"/>
              <a:pPr/>
              <a:t>12</a:t>
            </a:fld>
            <a:endParaRPr lang="en-US"/>
          </a:p>
        </p:txBody>
      </p:sp>
    </p:spTree>
    <p:extLst>
      <p:ext uri="{BB962C8B-B14F-4D97-AF65-F5344CB8AC3E}">
        <p14:creationId xmlns:p14="http://schemas.microsoft.com/office/powerpoint/2010/main" val="305155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a:latin typeface="Times New Roman" pitchFamily="-109" charset="0"/>
              </a:rPr>
              <a:t>Let’s begin with reproductive anatomy.  Sexual dimorphism is a term that you should know.  It means that there are physical differences between the sexes.  Of course, this is true of their internal reproductive anatomy.  As with any other vertebrate, the sex glands are the ovaries in females and testes in males.  We discussed energy investments during the lesson on feeding and nutrition.  Females of some species invest an amazing quantity of energy into producing eggs.  Indeed, at the outset of the spawning season (spawning definition = release or deposition of eggs by fishes, but most people think of the term as the collective acts in fish reproduction), the ovaries can make up as much as 70% of the total body mass in the females of some species!  Males, on the other hand, do not invest as much in the testes as they make up as the maximum relative size (to the best of my knowledge) is 12% of the total body mass.  Why such a difference?  Think of the gametes; that is, sperm and egg cells.  Egg cells contain not only the female’s DNA, but all of the other machinery necessary for growth once fertilization occurs.  Sperm cells, on the other hand, are simply a small capsule of the male’s DNA with an “engine” to get them to their destination.  The difference in size is profound.  So…females invest a lot in gamete production while males invest some in gamete production, but also a lot of energy in attracting mates, defending territories, etc.</a:t>
            </a:r>
          </a:p>
        </p:txBody>
      </p:sp>
      <p:sp>
        <p:nvSpPr>
          <p:cNvPr id="44036" name="Slide Number Placeholder 3"/>
          <p:cNvSpPr>
            <a:spLocks noGrp="1"/>
          </p:cNvSpPr>
          <p:nvPr>
            <p:ph type="sldNum" sz="quarter" idx="5"/>
          </p:nvPr>
        </p:nvSpPr>
        <p:spPr>
          <a:noFill/>
        </p:spPr>
        <p:txBody>
          <a:bodyPr/>
          <a:lstStyle/>
          <a:p>
            <a:fld id="{09AFBB63-CE4A-8442-A4AB-09A8F9AAF137}" type="slidenum">
              <a:rPr lang="en-US"/>
              <a:pPr/>
              <a:t>25</a:t>
            </a:fld>
            <a:endParaRPr lang="en-US"/>
          </a:p>
        </p:txBody>
      </p:sp>
    </p:spTree>
    <p:extLst>
      <p:ext uri="{BB962C8B-B14F-4D97-AF65-F5344CB8AC3E}">
        <p14:creationId xmlns:p14="http://schemas.microsoft.com/office/powerpoint/2010/main" val="45033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a:latin typeface="Times New Roman" pitchFamily="-109" charset="0"/>
              </a:rPr>
              <a:t>I used the term “sexual dimorphism” on the last slide.  Usually, this refers to external physical differences between the sexes.  In some fishes, males and females are difficult to tell apart, but in others, the differences are profound.  Some males have fins that are modified into copulatory organs; that is, to guide the sperm into the reproductive tract of females.  This allows for internal fertilization, which is not all that common in the fish world.  One large group that uses is internal fertilization are the sharks, rays, and skates (cartilagenous fishes).  In this group, pelvic claspers are present in males.  In poeciliids (family Poeciliidae – guppies, swordfish, etc.), males have a modified anal fin, the gonopodium, that performs the same funciton.</a:t>
            </a:r>
          </a:p>
          <a:p>
            <a:endParaRPr lang="en-US">
              <a:latin typeface="Times New Roman" pitchFamily="-109" charset="0"/>
            </a:endParaRPr>
          </a:p>
          <a:p>
            <a:r>
              <a:rPr lang="en-US">
                <a:latin typeface="Times New Roman" pitchFamily="-109" charset="0"/>
              </a:rPr>
              <a:t>There may also be other significant differences in secondary sexual characters.  The males of some fishes develop knobby breeding tubercles on their head, and perhaps on many other areas of the body.  These perform various functions.  In fathead minnows, males use this to scrape away the undersurface of a rock to prepare for deposition of eggs by the female.  Here is a fathead male guarding a clutch of eggs (see eggs on undersurface of rock above the male).</a:t>
            </a:r>
          </a:p>
        </p:txBody>
      </p:sp>
      <p:sp>
        <p:nvSpPr>
          <p:cNvPr id="45060" name="Slide Number Placeholder 3"/>
          <p:cNvSpPr>
            <a:spLocks noGrp="1"/>
          </p:cNvSpPr>
          <p:nvPr>
            <p:ph type="sldNum" sz="quarter" idx="5"/>
          </p:nvPr>
        </p:nvSpPr>
        <p:spPr>
          <a:noFill/>
        </p:spPr>
        <p:txBody>
          <a:bodyPr/>
          <a:lstStyle/>
          <a:p>
            <a:fld id="{8F158130-8EED-A34D-BD9F-864B9B980968}" type="slidenum">
              <a:rPr lang="en-US"/>
              <a:pPr/>
              <a:t>26</a:t>
            </a:fld>
            <a:endParaRPr lang="en-US"/>
          </a:p>
        </p:txBody>
      </p:sp>
    </p:spTree>
    <p:extLst>
      <p:ext uri="{BB962C8B-B14F-4D97-AF65-F5344CB8AC3E}">
        <p14:creationId xmlns:p14="http://schemas.microsoft.com/office/powerpoint/2010/main" val="212234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a:latin typeface="Times New Roman" pitchFamily="-109" charset="0"/>
              </a:rPr>
              <a:t>There may also be profound color differences.</a:t>
            </a:r>
          </a:p>
        </p:txBody>
      </p:sp>
      <p:sp>
        <p:nvSpPr>
          <p:cNvPr id="46084" name="Slide Number Placeholder 3"/>
          <p:cNvSpPr>
            <a:spLocks noGrp="1"/>
          </p:cNvSpPr>
          <p:nvPr>
            <p:ph type="sldNum" sz="quarter" idx="5"/>
          </p:nvPr>
        </p:nvSpPr>
        <p:spPr>
          <a:noFill/>
        </p:spPr>
        <p:txBody>
          <a:bodyPr/>
          <a:lstStyle/>
          <a:p>
            <a:fld id="{F778667C-1E79-D94D-85B5-91C1020B5BC4}" type="slidenum">
              <a:rPr lang="en-US"/>
              <a:pPr/>
              <a:t>29</a:t>
            </a:fld>
            <a:endParaRPr lang="en-US"/>
          </a:p>
        </p:txBody>
      </p:sp>
    </p:spTree>
    <p:extLst>
      <p:ext uri="{BB962C8B-B14F-4D97-AF65-F5344CB8AC3E}">
        <p14:creationId xmlns:p14="http://schemas.microsoft.com/office/powerpoint/2010/main" val="65654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4115C-B0B4-8946-B147-A9EE8D8D3B7D}"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115C-B0B4-8946-B147-A9EE8D8D3B7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115C-B0B4-8946-B147-A9EE8D8D3B7D}"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pPr/>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smtClean="0"/>
              <a:t>Lesson 10</a:t>
            </a:r>
            <a:r>
              <a:rPr lang="en-US" sz="3600" dirty="0" smtClean="0"/>
              <a:t/>
            </a:r>
            <a:br>
              <a:rPr lang="en-US" sz="3600" dirty="0" smtClean="0"/>
            </a:br>
            <a:r>
              <a:rPr lang="en-US" sz="3600" dirty="0" smtClean="0"/>
              <a:t>Reproduction</a:t>
            </a:r>
            <a:endParaRPr lang="en-US" sz="3600" dirty="0"/>
          </a:p>
        </p:txBody>
      </p:sp>
      <p:sp>
        <p:nvSpPr>
          <p:cNvPr id="3" name="Subtitle 2"/>
          <p:cNvSpPr>
            <a:spLocks noGrp="1"/>
          </p:cNvSpPr>
          <p:nvPr>
            <p:ph type="subTitle" idx="1"/>
          </p:nvPr>
        </p:nvSpPr>
        <p:spPr>
          <a:xfrm>
            <a:off x="1371600" y="1930400"/>
            <a:ext cx="6400800" cy="762000"/>
          </a:xfrm>
        </p:spPr>
        <p:txBody>
          <a:bodyPr>
            <a:normAutofit/>
          </a:bodyPr>
          <a:lstStyle/>
          <a:p>
            <a:r>
              <a:rPr lang="en-US" sz="2000" dirty="0" smtClean="0"/>
              <a:t>Shanghai Ocean University</a:t>
            </a:r>
          </a:p>
          <a:p>
            <a:r>
              <a:rPr lang="en-US" altLang="zh-CN" sz="2000" smtClean="0"/>
              <a:t>Fall, </a:t>
            </a:r>
            <a:r>
              <a:rPr lang="en-US" altLang="zh-CN" sz="2000" dirty="0" smtClean="0"/>
              <a:t>2020</a:t>
            </a:r>
            <a:endParaRPr lang="en-US" sz="2000" dirty="0"/>
          </a:p>
        </p:txBody>
      </p:sp>
      <p:sp>
        <p:nvSpPr>
          <p:cNvPr id="4" name="Title 1"/>
          <p:cNvSpPr txBox="1">
            <a:spLocks/>
          </p:cNvSpPr>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2"/>
          <a:stretch>
            <a:fillRect/>
          </a:stretch>
        </p:blipFill>
        <p:spPr>
          <a:xfrm>
            <a:off x="685800" y="5207000"/>
            <a:ext cx="1816100" cy="736600"/>
          </a:xfrm>
          <a:prstGeom prst="rect">
            <a:avLst/>
          </a:prstGeom>
        </p:spPr>
      </p:pic>
      <p:pic>
        <p:nvPicPr>
          <p:cNvPr id="8" name="Picture 7"/>
          <p:cNvPicPr>
            <a:picLocks noChangeAspect="1"/>
          </p:cNvPicPr>
          <p:nvPr/>
        </p:nvPicPr>
        <p:blipFill>
          <a:blip r:embed="rId3"/>
          <a:stretch>
            <a:fillRect/>
          </a:stretch>
        </p:blipFill>
        <p:spPr>
          <a:xfrm>
            <a:off x="3657600" y="5207000"/>
            <a:ext cx="1828800" cy="736600"/>
          </a:xfrm>
          <a:prstGeom prst="rect">
            <a:avLst/>
          </a:prstGeom>
        </p:spPr>
      </p:pic>
      <p:pic>
        <p:nvPicPr>
          <p:cNvPr id="10" name="Picture 9"/>
          <p:cNvPicPr>
            <a:picLocks noChangeAspect="1"/>
          </p:cNvPicPr>
          <p:nvPr/>
        </p:nvPicPr>
        <p:blipFill>
          <a:blip r:embed="rId4"/>
          <a:stretch>
            <a:fillRect/>
          </a:stretch>
        </p:blipFill>
        <p:spPr>
          <a:xfrm>
            <a:off x="6642100" y="5207000"/>
            <a:ext cx="1816100" cy="736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143000" y="228600"/>
            <a:ext cx="8001000" cy="1143000"/>
          </a:xfrm>
        </p:spPr>
        <p:txBody>
          <a:bodyPr/>
          <a:lstStyle/>
          <a:p>
            <a:r>
              <a:rPr lang="en-US">
                <a:solidFill>
                  <a:schemeClr val="tx1"/>
                </a:solidFill>
                <a:effectLst>
                  <a:outerShdw blurRad="38100" dist="38100" dir="2700000" algn="tl">
                    <a:srgbClr val="000000"/>
                  </a:outerShdw>
                </a:effectLst>
              </a:rPr>
              <a:t>Bioenergetic balances / tradeoffs</a:t>
            </a:r>
          </a:p>
        </p:txBody>
      </p:sp>
      <p:pic>
        <p:nvPicPr>
          <p:cNvPr id="33795" name="Picture 3" descr="scale"/>
          <p:cNvPicPr>
            <a:picLocks noChangeAspect="1" noChangeArrowheads="1"/>
          </p:cNvPicPr>
          <p:nvPr/>
        </p:nvPicPr>
        <p:blipFill>
          <a:blip r:embed="rId3">
            <a:lum bright="70000" contrast="-70000"/>
          </a:blip>
          <a:srcRect/>
          <a:stretch>
            <a:fillRect/>
          </a:stretch>
        </p:blipFill>
        <p:spPr bwMode="auto">
          <a:xfrm>
            <a:off x="1981200" y="1447800"/>
            <a:ext cx="6019800" cy="4514850"/>
          </a:xfrm>
          <a:prstGeom prst="rect">
            <a:avLst/>
          </a:prstGeom>
          <a:noFill/>
          <a:ln w="9525">
            <a:noFill/>
            <a:miter lim="800000"/>
            <a:headEnd/>
            <a:tailEnd/>
          </a:ln>
        </p:spPr>
      </p:pic>
      <p:sp>
        <p:nvSpPr>
          <p:cNvPr id="144388" name="Rectangle 4"/>
          <p:cNvSpPr>
            <a:spLocks noChangeArrowheads="1"/>
          </p:cNvSpPr>
          <p:nvPr/>
        </p:nvSpPr>
        <p:spPr bwMode="auto">
          <a:xfrm>
            <a:off x="2209800" y="3886200"/>
            <a:ext cx="1828800" cy="469900"/>
          </a:xfrm>
          <a:prstGeom prst="rect">
            <a:avLst/>
          </a:prstGeom>
          <a:noFill/>
          <a:ln w="12700">
            <a:solidFill>
              <a:schemeClr val="bg2"/>
            </a:solidFill>
            <a:miter lim="800000"/>
            <a:headEnd type="none" w="sm" len="sm"/>
            <a:tailEnd type="none" w="sm" len="sm"/>
          </a:ln>
          <a:effectLst/>
        </p:spPr>
        <p:txBody>
          <a:bodyPr>
            <a:prstTxWarp prst="textNoShape">
              <a:avLst/>
            </a:prstTxWarp>
            <a:spAutoFit/>
          </a:bodyPr>
          <a:lstStyle/>
          <a:p>
            <a:pPr marL="457200" indent="-457200">
              <a:spcBef>
                <a:spcPct val="20000"/>
              </a:spcBef>
              <a:buClr>
                <a:schemeClr val="tx2"/>
              </a:buClr>
              <a:buSzPct val="75000"/>
              <a:buFont typeface="Monotype Sorts" pitchFamily="-109" charset="2"/>
              <a:buNone/>
            </a:pPr>
            <a:r>
              <a:rPr lang="en-US" sz="2400">
                <a:solidFill>
                  <a:srgbClr val="000000"/>
                </a:solidFill>
                <a:effectLst>
                  <a:outerShdw blurRad="38100" dist="38100" dir="2700000" algn="tl">
                    <a:srgbClr val="FFFFFF"/>
                  </a:outerShdw>
                </a:effectLst>
              </a:rPr>
              <a:t>   Fecundity</a:t>
            </a:r>
          </a:p>
        </p:txBody>
      </p:sp>
      <p:sp>
        <p:nvSpPr>
          <p:cNvPr id="144389" name="Rectangle 5"/>
          <p:cNvSpPr>
            <a:spLocks noChangeArrowheads="1"/>
          </p:cNvSpPr>
          <p:nvPr/>
        </p:nvSpPr>
        <p:spPr bwMode="auto">
          <a:xfrm>
            <a:off x="6019800" y="3886200"/>
            <a:ext cx="1828800" cy="469900"/>
          </a:xfrm>
          <a:prstGeom prst="rect">
            <a:avLst/>
          </a:prstGeom>
          <a:noFill/>
          <a:ln w="12700">
            <a:solidFill>
              <a:schemeClr val="bg2"/>
            </a:solidFill>
            <a:miter lim="800000"/>
            <a:headEnd type="none" w="sm" len="sm"/>
            <a:tailEnd type="none" w="sm" len="sm"/>
          </a:ln>
          <a:effectLst/>
        </p:spPr>
        <p:txBody>
          <a:bodyPr>
            <a:prstTxWarp prst="textNoShape">
              <a:avLst/>
            </a:prstTxWarp>
            <a:spAutoFit/>
          </a:bodyPr>
          <a:lstStyle/>
          <a:p>
            <a:r>
              <a:rPr lang="en-US" sz="2400">
                <a:solidFill>
                  <a:srgbClr val="000000"/>
                </a:solidFill>
                <a:effectLst>
                  <a:outerShdw blurRad="38100" dist="38100" dir="2700000" algn="tl">
                    <a:srgbClr val="FFFFFF"/>
                  </a:outerShdw>
                </a:effectLst>
              </a:rPr>
              <a:t>Survivorship</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FFFFFF"/>
                  </a:outerShdw>
                </a:effectLst>
              </a:rPr>
              <a:t>R-selected  vs.  K-selected?</a:t>
            </a:r>
            <a:endParaRPr lang="en-US" dirty="0"/>
          </a:p>
        </p:txBody>
      </p:sp>
      <p:sp>
        <p:nvSpPr>
          <p:cNvPr id="3" name="Content Placeholder 2"/>
          <p:cNvSpPr>
            <a:spLocks noGrp="1"/>
          </p:cNvSpPr>
          <p:nvPr>
            <p:ph idx="1"/>
          </p:nvPr>
        </p:nvSpPr>
        <p:spPr/>
        <p:txBody>
          <a:bodyPr/>
          <a:lstStyle/>
          <a:p>
            <a:pPr>
              <a:spcAft>
                <a:spcPts val="1800"/>
              </a:spcAft>
            </a:pPr>
            <a:r>
              <a:rPr lang="zh-CN" altLang="en-US" sz="3176" dirty="0">
                <a:ea typeface="宋体"/>
                <a:cs typeface="宋体"/>
              </a:rPr>
              <a:t>陈滢萱</a:t>
            </a:r>
            <a:endParaRPr lang="en-US" sz="3176" dirty="0" smtClean="0">
              <a:ea typeface="宋体"/>
              <a:cs typeface="宋体"/>
            </a:endParaRPr>
          </a:p>
          <a:p>
            <a:pPr lvl="1">
              <a:spcAft>
                <a:spcPts val="1800"/>
              </a:spcAft>
            </a:pPr>
            <a:r>
              <a:rPr lang="en-US" dirty="0" smtClean="0">
                <a:ea typeface="宋体"/>
                <a:cs typeface="宋体"/>
              </a:rPr>
              <a:t>Compare R-selected vs. K-selected reproduction strategy, give some examples.</a:t>
            </a:r>
          </a:p>
        </p:txBody>
      </p:sp>
    </p:spTree>
    <p:extLst>
      <p:ext uri="{BB962C8B-B14F-4D97-AF65-F5344CB8AC3E}">
        <p14:creationId xmlns:p14="http://schemas.microsoft.com/office/powerpoint/2010/main" val="310369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a:xfrm>
            <a:off x="1143000" y="1981200"/>
            <a:ext cx="3657600" cy="4114800"/>
          </a:xfrm>
        </p:spPr>
        <p:txBody>
          <a:bodyPr/>
          <a:lstStyle/>
          <a:p>
            <a:r>
              <a:rPr lang="en-US"/>
              <a:t>Rapid growth</a:t>
            </a:r>
          </a:p>
          <a:p>
            <a:r>
              <a:rPr lang="en-US"/>
              <a:t>Early maturation</a:t>
            </a:r>
          </a:p>
          <a:p>
            <a:r>
              <a:rPr lang="en-US"/>
              <a:t>Short gestation</a:t>
            </a:r>
          </a:p>
          <a:p>
            <a:r>
              <a:rPr lang="en-US"/>
              <a:t>High fecundity</a:t>
            </a:r>
          </a:p>
          <a:p>
            <a:r>
              <a:rPr lang="en-US"/>
              <a:t>No parental care</a:t>
            </a:r>
          </a:p>
        </p:txBody>
      </p:sp>
      <p:sp>
        <p:nvSpPr>
          <p:cNvPr id="153604" name="Rectangle 4"/>
          <p:cNvSpPr>
            <a:spLocks noGrp="1" noChangeArrowheads="1"/>
          </p:cNvSpPr>
          <p:nvPr>
            <p:ph type="title"/>
          </p:nvPr>
        </p:nvSpPr>
        <p:spPr>
          <a:xfrm>
            <a:off x="685800" y="457200"/>
            <a:ext cx="7772400" cy="1143000"/>
          </a:xfrm>
        </p:spPr>
        <p:txBody>
          <a:bodyPr/>
          <a:lstStyle/>
          <a:p>
            <a:r>
              <a:rPr lang="en-US" dirty="0">
                <a:effectLst>
                  <a:outerShdw blurRad="38100" dist="38100" dir="2700000" algn="tl">
                    <a:srgbClr val="FFFFFF"/>
                  </a:outerShdw>
                </a:effectLst>
              </a:rPr>
              <a:t>R-selected  vs.  K-selected?</a:t>
            </a:r>
          </a:p>
        </p:txBody>
      </p:sp>
      <p:sp>
        <p:nvSpPr>
          <p:cNvPr id="153605" name="Rectangle 5"/>
          <p:cNvSpPr>
            <a:spLocks noChangeArrowheads="1"/>
          </p:cNvSpPr>
          <p:nvPr/>
        </p:nvSpPr>
        <p:spPr bwMode="auto">
          <a:xfrm>
            <a:off x="5410200" y="1981200"/>
            <a:ext cx="3886200" cy="41148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Char char=""/>
            </a:pPr>
            <a:r>
              <a:rPr lang="en-US" sz="3200">
                <a:effectLst>
                  <a:outerShdw blurRad="38100" dist="38100" dir="2700000" algn="tl">
                    <a:srgbClr val="000000"/>
                  </a:outerShdw>
                </a:effectLst>
              </a:rPr>
              <a:t>Slow growth</a:t>
            </a:r>
          </a:p>
          <a:p>
            <a:pPr marL="342900" indent="-342900">
              <a:spcBef>
                <a:spcPct val="20000"/>
              </a:spcBef>
              <a:buClr>
                <a:schemeClr val="tx2"/>
              </a:buClr>
              <a:buSzPct val="75000"/>
              <a:buFont typeface="Monotype Sorts" pitchFamily="-109" charset="2"/>
              <a:buChar char=""/>
            </a:pPr>
            <a:r>
              <a:rPr lang="en-US" sz="3200">
                <a:effectLst>
                  <a:outerShdw blurRad="38100" dist="38100" dir="2700000" algn="tl">
                    <a:srgbClr val="000000"/>
                  </a:outerShdw>
                </a:effectLst>
              </a:rPr>
              <a:t>Delayed maturation</a:t>
            </a:r>
          </a:p>
          <a:p>
            <a:pPr marL="342900" indent="-342900">
              <a:spcBef>
                <a:spcPct val="20000"/>
              </a:spcBef>
              <a:buClr>
                <a:schemeClr val="tx2"/>
              </a:buClr>
              <a:buSzPct val="75000"/>
              <a:buFont typeface="Monotype Sorts" pitchFamily="-109" charset="2"/>
              <a:buChar char=""/>
            </a:pPr>
            <a:r>
              <a:rPr lang="en-US" sz="3200">
                <a:effectLst>
                  <a:outerShdw blurRad="38100" dist="38100" dir="2700000" algn="tl">
                    <a:srgbClr val="000000"/>
                  </a:outerShdw>
                </a:effectLst>
              </a:rPr>
              <a:t>Long gestation</a:t>
            </a:r>
          </a:p>
          <a:p>
            <a:pPr marL="342900" indent="-342900">
              <a:spcBef>
                <a:spcPct val="20000"/>
              </a:spcBef>
              <a:buClr>
                <a:schemeClr val="tx2"/>
              </a:buClr>
              <a:buSzPct val="75000"/>
              <a:buFont typeface="Monotype Sorts" pitchFamily="-109" charset="2"/>
              <a:buChar char=""/>
            </a:pPr>
            <a:r>
              <a:rPr lang="en-US" sz="3200">
                <a:effectLst>
                  <a:outerShdw blurRad="38100" dist="38100" dir="2700000" algn="tl">
                    <a:srgbClr val="000000"/>
                  </a:outerShdw>
                </a:effectLst>
              </a:rPr>
              <a:t>Low fecundity</a:t>
            </a:r>
          </a:p>
          <a:p>
            <a:pPr marL="342900" indent="-342900">
              <a:spcBef>
                <a:spcPct val="20000"/>
              </a:spcBef>
              <a:buClr>
                <a:schemeClr val="tx2"/>
              </a:buClr>
              <a:buSzPct val="75000"/>
              <a:buFont typeface="Monotype Sorts" pitchFamily="-109" charset="2"/>
              <a:buChar char=""/>
            </a:pPr>
            <a:r>
              <a:rPr lang="en-US" sz="3200">
                <a:effectLst>
                  <a:outerShdw blurRad="38100" dist="38100" dir="2700000" algn="tl">
                    <a:srgbClr val="000000"/>
                  </a:outerShdw>
                </a:effectLst>
              </a:rPr>
              <a:t>Parental care</a:t>
            </a:r>
          </a:p>
        </p:txBody>
      </p:sp>
      <p:cxnSp>
        <p:nvCxnSpPr>
          <p:cNvPr id="34821" name="Straight Connector 5"/>
          <p:cNvCxnSpPr>
            <a:cxnSpLocks noChangeShapeType="1"/>
          </p:cNvCxnSpPr>
          <p:nvPr/>
        </p:nvCxnSpPr>
        <p:spPr bwMode="auto">
          <a:xfrm rot="5400000">
            <a:off x="3124200" y="3505200"/>
            <a:ext cx="3505200" cy="0"/>
          </a:xfrm>
          <a:prstGeom prst="line">
            <a:avLst/>
          </a:prstGeom>
          <a:noFill/>
          <a:ln w="12700">
            <a:solidFill>
              <a:schemeClr val="tx1"/>
            </a:solidFill>
            <a:round/>
            <a:headEnd type="none" w="sm" len="sm"/>
            <a:tailEnd type="none" w="sm" len="sm"/>
          </a:ln>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1905000" y="2895600"/>
            <a:ext cx="5867400" cy="3048000"/>
          </a:xfrm>
        </p:spPr>
        <p:txBody>
          <a:bodyPr/>
          <a:lstStyle/>
          <a:p>
            <a:pPr marL="609600" indent="-609600">
              <a:buFont typeface="Monotype Sorts" pitchFamily="-109" charset="2"/>
              <a:buAutoNum type="alphaUcPeriod"/>
            </a:pPr>
            <a:r>
              <a:rPr lang="en-US" sz="3600" dirty="0"/>
              <a:t>Western </a:t>
            </a:r>
            <a:r>
              <a:rPr lang="en-US" sz="3600" dirty="0" err="1"/>
              <a:t>mosquitofish</a:t>
            </a:r>
            <a:endParaRPr lang="en-US" sz="3600" dirty="0" smtClean="0"/>
          </a:p>
          <a:p>
            <a:pPr marL="609600" indent="-609600">
              <a:buFont typeface="Monotype Sorts" pitchFamily="-109" charset="2"/>
              <a:buAutoNum type="alphaUcPeriod"/>
            </a:pPr>
            <a:r>
              <a:rPr lang="en-US" sz="3600" dirty="0" smtClean="0"/>
              <a:t>Sturgeon</a:t>
            </a:r>
          </a:p>
          <a:p>
            <a:pPr marL="609600" indent="-609600">
              <a:buFont typeface="Monotype Sorts" pitchFamily="-109" charset="2"/>
              <a:buAutoNum type="alphaUcPeriod"/>
            </a:pPr>
            <a:r>
              <a:rPr lang="en-US" sz="3600" dirty="0"/>
              <a:t>Pipefish</a:t>
            </a:r>
            <a:endParaRPr lang="en-US" sz="3600" dirty="0" smtClean="0"/>
          </a:p>
          <a:p>
            <a:pPr marL="609600" indent="-609600">
              <a:buFont typeface="Monotype Sorts" pitchFamily="-109" charset="2"/>
              <a:buAutoNum type="alphaUcPeriod"/>
            </a:pPr>
            <a:r>
              <a:rPr lang="en-US" sz="3600" dirty="0" smtClean="0"/>
              <a:t>Anchovy</a:t>
            </a:r>
            <a:endParaRPr lang="en-US" sz="3600" dirty="0"/>
          </a:p>
        </p:txBody>
      </p:sp>
      <p:sp>
        <p:nvSpPr>
          <p:cNvPr id="154627" name="Rectangle 3"/>
          <p:cNvSpPr>
            <a:spLocks noGrp="1" noChangeArrowheads="1"/>
          </p:cNvSpPr>
          <p:nvPr>
            <p:ph type="title"/>
          </p:nvPr>
        </p:nvSpPr>
        <p:spPr>
          <a:xfrm>
            <a:off x="1295400" y="762000"/>
            <a:ext cx="7772400" cy="1143000"/>
          </a:xfrm>
        </p:spPr>
        <p:txBody>
          <a:bodyPr>
            <a:normAutofit fontScale="90000"/>
          </a:bodyPr>
          <a:lstStyle/>
          <a:p>
            <a:r>
              <a:rPr lang="en-US" sz="4000">
                <a:solidFill>
                  <a:schemeClr val="tx1"/>
                </a:solidFill>
                <a:effectLst>
                  <a:outerShdw blurRad="38100" dist="38100" dir="2700000" algn="tl">
                    <a:srgbClr val="000000"/>
                  </a:outerShdw>
                </a:effectLst>
              </a:rPr>
              <a:t>Based on the information given in this lecture, which of the following fishes might </a:t>
            </a:r>
            <a:r>
              <a:rPr lang="en-US">
                <a:solidFill>
                  <a:srgbClr val="FFFF66"/>
                </a:solidFill>
                <a:effectLst>
                  <a:outerShdw blurRad="38100" dist="38100" dir="2700000" algn="tl">
                    <a:srgbClr val="FFFFFF"/>
                  </a:outerShdw>
                </a:effectLst>
              </a:rPr>
              <a:t>best</a:t>
            </a:r>
            <a:r>
              <a:rPr lang="en-US" sz="4000">
                <a:solidFill>
                  <a:schemeClr val="tx1"/>
                </a:solidFill>
                <a:effectLst>
                  <a:outerShdw blurRad="38100" dist="38100" dir="2700000" algn="tl">
                    <a:srgbClr val="000000"/>
                  </a:outerShdw>
                </a:effectLst>
              </a:rPr>
              <a:t> be classified as r-selected?</a:t>
            </a:r>
          </a:p>
        </p:txBody>
      </p:sp>
      <p:pic>
        <p:nvPicPr>
          <p:cNvPr id="35844" name="PRS Question Icon" descr="PRS Question Icon"/>
          <p:cNvPicPr>
            <a:picLocks noChangeAspect="1" noChangeArrowheads="1"/>
          </p:cNvPicPr>
          <p:nvPr>
            <p:custDataLst>
              <p:tags r:id="rId1"/>
            </p:custDataLst>
          </p:nvPr>
        </p:nvPicPr>
        <p:blipFill>
          <a:blip r:embed="rId3"/>
          <a:srcRect/>
          <a:stretch>
            <a:fillRect/>
          </a:stretch>
        </p:blipFill>
        <p:spPr bwMode="auto">
          <a:xfrm>
            <a:off x="127000" y="127000"/>
            <a:ext cx="609600" cy="6096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1905000" y="2895600"/>
            <a:ext cx="5867400" cy="3048000"/>
          </a:xfrm>
        </p:spPr>
        <p:txBody>
          <a:bodyPr/>
          <a:lstStyle/>
          <a:p>
            <a:pPr marL="609600" indent="-609600">
              <a:buFont typeface="Monotype Sorts" pitchFamily="-109" charset="2"/>
              <a:buAutoNum type="alphaUcPeriod"/>
            </a:pPr>
            <a:r>
              <a:rPr lang="en-US" sz="3600" dirty="0" smtClean="0"/>
              <a:t>Western </a:t>
            </a:r>
            <a:r>
              <a:rPr lang="en-US" sz="3600" dirty="0" err="1" smtClean="0"/>
              <a:t>mosquitofish</a:t>
            </a:r>
            <a:endParaRPr lang="en-US" sz="3600" dirty="0" smtClean="0"/>
          </a:p>
          <a:p>
            <a:pPr marL="609600" indent="-609600">
              <a:buFont typeface="Monotype Sorts" pitchFamily="-109" charset="2"/>
              <a:buAutoNum type="alphaUcPeriod"/>
            </a:pPr>
            <a:r>
              <a:rPr lang="en-US" sz="3600" dirty="0" smtClean="0"/>
              <a:t>Sturgeon</a:t>
            </a:r>
          </a:p>
          <a:p>
            <a:pPr marL="609600" indent="-609600">
              <a:buFont typeface="Monotype Sorts" pitchFamily="-109" charset="2"/>
              <a:buAutoNum type="alphaUcPeriod"/>
            </a:pPr>
            <a:r>
              <a:rPr lang="en-US" sz="3600" dirty="0"/>
              <a:t>Pipefish</a:t>
            </a:r>
            <a:endParaRPr lang="en-US" sz="3600" dirty="0" smtClean="0"/>
          </a:p>
          <a:p>
            <a:pPr marL="609600" indent="-609600">
              <a:buFont typeface="Monotype Sorts" pitchFamily="-109" charset="2"/>
              <a:buAutoNum type="alphaUcPeriod"/>
            </a:pPr>
            <a:r>
              <a:rPr lang="en-US" sz="3600" dirty="0" smtClean="0">
                <a:solidFill>
                  <a:srgbClr val="FFFF66"/>
                </a:solidFill>
                <a:effectLst>
                  <a:outerShdw blurRad="38100" dist="38100" dir="2700000" algn="tl">
                    <a:srgbClr val="FFFFFF"/>
                  </a:outerShdw>
                </a:effectLst>
              </a:rPr>
              <a:t>Anchovy</a:t>
            </a:r>
            <a:endParaRPr lang="en-US" sz="3600" dirty="0">
              <a:solidFill>
                <a:srgbClr val="FFFF66"/>
              </a:solidFill>
              <a:effectLst>
                <a:outerShdw blurRad="38100" dist="38100" dir="2700000" algn="tl">
                  <a:srgbClr val="FFFFFF"/>
                </a:outerShdw>
              </a:effectLst>
            </a:endParaRPr>
          </a:p>
        </p:txBody>
      </p:sp>
      <p:sp>
        <p:nvSpPr>
          <p:cNvPr id="155652" name="Rectangle 4"/>
          <p:cNvSpPr>
            <a:spLocks noChangeArrowheads="1"/>
          </p:cNvSpPr>
          <p:nvPr/>
        </p:nvSpPr>
        <p:spPr bwMode="auto">
          <a:xfrm>
            <a:off x="1828800" y="5607050"/>
            <a:ext cx="6554788" cy="646331"/>
          </a:xfrm>
          <a:prstGeom prst="rect">
            <a:avLst/>
          </a:prstGeom>
          <a:noFill/>
          <a:ln w="12700">
            <a:noFill/>
            <a:miter lim="800000"/>
            <a:headEnd type="none" w="sm" len="sm"/>
            <a:tailEnd type="none" w="sm" len="sm"/>
          </a:ln>
          <a:effectLst/>
        </p:spPr>
        <p:txBody>
          <a:bodyPr>
            <a:prstTxWarp prst="textNoShape">
              <a:avLst/>
            </a:prstTxWarp>
            <a:spAutoFit/>
          </a:bodyPr>
          <a:lstStyle/>
          <a:p>
            <a:r>
              <a:rPr lang="en-US" dirty="0">
                <a:effectLst>
                  <a:outerShdw blurRad="38100" dist="38100" dir="2700000" algn="tl">
                    <a:srgbClr val="FFFFFF"/>
                  </a:outerShdw>
                </a:effectLst>
              </a:rPr>
              <a:t>But… </a:t>
            </a:r>
            <a:r>
              <a:rPr lang="en-US" dirty="0" err="1">
                <a:effectLst>
                  <a:outerShdw blurRad="38100" dist="38100" dir="2700000" algn="tl">
                    <a:srgbClr val="FFFFFF"/>
                  </a:outerShdw>
                </a:effectLst>
              </a:rPr>
              <a:t>r/k</a:t>
            </a:r>
            <a:r>
              <a:rPr lang="en-US" dirty="0">
                <a:effectLst>
                  <a:outerShdw blurRad="38100" dist="38100" dir="2700000" algn="tl">
                    <a:srgbClr val="FFFFFF"/>
                  </a:outerShdw>
                </a:effectLst>
              </a:rPr>
              <a:t> selection is a continuum and most organisms fall somewhere in the middle!</a:t>
            </a:r>
          </a:p>
        </p:txBody>
      </p:sp>
      <p:sp>
        <p:nvSpPr>
          <p:cNvPr id="155654" name="Rectangle 6"/>
          <p:cNvSpPr>
            <a:spLocks noGrp="1" noChangeArrowheads="1"/>
          </p:cNvSpPr>
          <p:nvPr>
            <p:ph type="title"/>
          </p:nvPr>
        </p:nvSpPr>
        <p:spPr>
          <a:xfrm>
            <a:off x="1295400" y="762000"/>
            <a:ext cx="7772400" cy="1143000"/>
          </a:xfrm>
        </p:spPr>
        <p:txBody>
          <a:bodyPr>
            <a:normAutofit fontScale="90000"/>
          </a:bodyPr>
          <a:lstStyle/>
          <a:p>
            <a:r>
              <a:rPr lang="en-US" sz="4000">
                <a:solidFill>
                  <a:schemeClr val="tx1"/>
                </a:solidFill>
                <a:effectLst>
                  <a:outerShdw blurRad="38100" dist="38100" dir="2700000" algn="tl">
                    <a:srgbClr val="000000"/>
                  </a:outerShdw>
                </a:effectLst>
              </a:rPr>
              <a:t>Based on the information given in this lecture, which of the following fishes might </a:t>
            </a:r>
            <a:r>
              <a:rPr lang="en-US">
                <a:solidFill>
                  <a:srgbClr val="FFFF66"/>
                </a:solidFill>
                <a:effectLst>
                  <a:outerShdw blurRad="38100" dist="38100" dir="2700000" algn="tl">
                    <a:srgbClr val="FFFFFF"/>
                  </a:outerShdw>
                </a:effectLst>
              </a:rPr>
              <a:t>best</a:t>
            </a:r>
            <a:r>
              <a:rPr lang="en-US" sz="4000">
                <a:solidFill>
                  <a:schemeClr val="tx1"/>
                </a:solidFill>
                <a:effectLst>
                  <a:outerShdw blurRad="38100" dist="38100" dir="2700000" algn="tl">
                    <a:srgbClr val="000000"/>
                  </a:outerShdw>
                </a:effectLst>
              </a:rPr>
              <a:t> be classified as r-selected?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partners</a:t>
            </a:r>
            <a:endParaRPr lang="en-US" dirty="0"/>
          </a:p>
        </p:txBody>
      </p:sp>
      <p:sp>
        <p:nvSpPr>
          <p:cNvPr id="3" name="Content Placeholder 2"/>
          <p:cNvSpPr>
            <a:spLocks noGrp="1"/>
          </p:cNvSpPr>
          <p:nvPr>
            <p:ph idx="1"/>
          </p:nvPr>
        </p:nvSpPr>
        <p:spPr/>
        <p:txBody>
          <a:bodyPr>
            <a:normAutofit fontScale="92500" lnSpcReduction="20000"/>
          </a:bodyPr>
          <a:lstStyle/>
          <a:p>
            <a:pPr>
              <a:spcAft>
                <a:spcPts val="1200"/>
              </a:spcAft>
            </a:pPr>
            <a:r>
              <a:rPr lang="en-US" dirty="0" smtClean="0"/>
              <a:t>The three most common categories are</a:t>
            </a:r>
          </a:p>
          <a:p>
            <a:pPr lvl="1">
              <a:spcAft>
                <a:spcPts val="1200"/>
              </a:spcAft>
            </a:pPr>
            <a:r>
              <a:rPr lang="en-US" dirty="0" smtClean="0"/>
              <a:t>Promiscuous</a:t>
            </a:r>
          </a:p>
          <a:p>
            <a:pPr lvl="2">
              <a:spcAft>
                <a:spcPts val="1200"/>
              </a:spcAft>
            </a:pPr>
            <a:r>
              <a:rPr lang="en-US" dirty="0" smtClean="0"/>
              <a:t>no obvious mate choice occurs, where both males and females spawn with multiple partners</a:t>
            </a:r>
          </a:p>
          <a:p>
            <a:pPr lvl="1">
              <a:spcAft>
                <a:spcPts val="1200"/>
              </a:spcAft>
            </a:pPr>
            <a:r>
              <a:rPr lang="en-US" dirty="0" smtClean="0"/>
              <a:t>Polygamous</a:t>
            </a:r>
          </a:p>
          <a:p>
            <a:pPr lvl="2">
              <a:spcAft>
                <a:spcPts val="1200"/>
              </a:spcAft>
            </a:pPr>
            <a:r>
              <a:rPr lang="en-US" dirty="0" smtClean="0"/>
              <a:t>only one sex has multiple partners, takes multiple forms</a:t>
            </a:r>
          </a:p>
          <a:p>
            <a:pPr lvl="1">
              <a:spcAft>
                <a:spcPts val="1200"/>
              </a:spcAft>
            </a:pPr>
            <a:r>
              <a:rPr lang="en-US" dirty="0" smtClean="0"/>
              <a:t>Monogamous</a:t>
            </a:r>
          </a:p>
          <a:p>
            <a:pPr lvl="2">
              <a:spcAft>
                <a:spcPts val="1200"/>
              </a:spcAft>
            </a:pPr>
            <a:r>
              <a:rPr lang="en-US" dirty="0" smtClean="0"/>
              <a:t>fish live in pairs that stay together and mate, </a:t>
            </a:r>
            <a:r>
              <a:rPr lang="en-US" dirty="0" err="1" smtClean="0"/>
              <a:t>bonytongues</a:t>
            </a:r>
            <a:r>
              <a:rPr lang="en-US" dirty="0" smtClean="0"/>
              <a:t>, catfishes, snakeheads, blennies, gobies, </a:t>
            </a:r>
            <a:r>
              <a:rPr lang="en-US" dirty="0" err="1" smtClean="0"/>
              <a:t>surgeonfishes</a:t>
            </a:r>
            <a:r>
              <a:rPr lang="en-US" dirty="0" smtClean="0"/>
              <a:t>, and </a:t>
            </a:r>
            <a:r>
              <a:rPr lang="en-US" dirty="0" err="1" smtClean="0"/>
              <a:t>pufferfishes</a:t>
            </a:r>
            <a:endParaRPr lang="en-US" dirty="0" smtClean="0"/>
          </a:p>
          <a:p>
            <a:pPr lvl="1">
              <a:spcAft>
                <a:spcPts val="1200"/>
              </a:spcAft>
              <a:buNone/>
            </a:pP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Polygamous</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Evolutionarily, these systems are purported to have an increased chance of passing on “good genes” from individuals that compete for the ability to mate with multiple partners. </a:t>
            </a:r>
          </a:p>
          <a:p>
            <a:pPr>
              <a:spcAft>
                <a:spcPts val="1200"/>
              </a:spcAft>
            </a:pPr>
            <a:r>
              <a:rPr lang="en-US" dirty="0" smtClean="0"/>
              <a:t>This mating system can occur with one male and many females (see </a:t>
            </a:r>
            <a:r>
              <a:rPr lang="en-US" dirty="0" err="1" smtClean="0"/>
              <a:t>polygyny</a:t>
            </a:r>
            <a:r>
              <a:rPr lang="en-US" dirty="0" smtClean="0"/>
              <a:t>) or one female and multiple males (see polyandry)</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a:t>
            </a:r>
            <a:endParaRPr lang="en-US" dirty="0"/>
          </a:p>
        </p:txBody>
      </p:sp>
      <p:sp>
        <p:nvSpPr>
          <p:cNvPr id="3" name="Content Placeholder 2"/>
          <p:cNvSpPr>
            <a:spLocks noGrp="1"/>
          </p:cNvSpPr>
          <p:nvPr>
            <p:ph idx="1"/>
          </p:nvPr>
        </p:nvSpPr>
        <p:spPr/>
        <p:txBody>
          <a:bodyPr>
            <a:noAutofit/>
          </a:bodyPr>
          <a:lstStyle/>
          <a:p>
            <a:pPr>
              <a:spcAft>
                <a:spcPts val="1200"/>
              </a:spcAft>
            </a:pPr>
            <a:r>
              <a:rPr lang="en-US" sz="2200" dirty="0" smtClean="0"/>
              <a:t>Gender roles in fishes are labile. Although most fishes remain one functional sex throughout their adult lives, sex reversal in either direction is fairly common. </a:t>
            </a:r>
          </a:p>
          <a:p>
            <a:pPr>
              <a:spcAft>
                <a:spcPts val="1200"/>
              </a:spcAft>
            </a:pPr>
            <a:r>
              <a:rPr lang="en-US" sz="2200" dirty="0" smtClean="0"/>
              <a:t>Strong influences on the occurrence, timing, and direction of sex reversal include the social environment, in terms of the number of members of each sex, their relative positions in dominance hierarchies, and the relative reproductive contributions of the sexes at different sizes. </a:t>
            </a:r>
          </a:p>
          <a:p>
            <a:pPr>
              <a:spcAft>
                <a:spcPts val="1200"/>
              </a:spcAft>
            </a:pPr>
            <a:r>
              <a:rPr lang="en-US" sz="2200" dirty="0" smtClean="0"/>
              <a:t>All-female species of </a:t>
            </a:r>
            <a:r>
              <a:rPr lang="en-US" sz="2200" dirty="0" err="1" smtClean="0"/>
              <a:t>parthenogenetic</a:t>
            </a:r>
            <a:r>
              <a:rPr lang="en-US" sz="2200" dirty="0" smtClean="0"/>
              <a:t> livebearers use sperm from donor males to activate cell division in eggs, but the male’s genes do not contribute to future generations.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zh-CN" altLang="en-US" dirty="0">
                <a:ea typeface="宋体"/>
                <a:cs typeface="宋体"/>
              </a:rPr>
              <a:t>顾佳</a:t>
            </a:r>
            <a:endParaRPr lang="en-US" dirty="0" smtClean="0">
              <a:ea typeface="宋体"/>
              <a:cs typeface="宋体"/>
            </a:endParaRPr>
          </a:p>
          <a:p>
            <a:pPr lvl="1">
              <a:spcAft>
                <a:spcPts val="1800"/>
              </a:spcAft>
            </a:pPr>
            <a:r>
              <a:rPr lang="en-US" dirty="0" smtClean="0">
                <a:ea typeface="宋体"/>
                <a:cs typeface="宋体"/>
              </a:rPr>
              <a:t>Introduce the phenomenon of sex change in fishes, give examples and explain how did it evolved.</a:t>
            </a:r>
          </a:p>
        </p:txBody>
      </p:sp>
    </p:spTree>
    <p:extLst>
      <p:ext uri="{BB962C8B-B14F-4D97-AF65-F5344CB8AC3E}">
        <p14:creationId xmlns:p14="http://schemas.microsoft.com/office/powerpoint/2010/main" val="1057700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reversal </a:t>
            </a:r>
            <a:endParaRPr lang="en-US" dirty="0"/>
          </a:p>
        </p:txBody>
      </p:sp>
      <p:sp>
        <p:nvSpPr>
          <p:cNvPr id="3" name="Content Placeholder 2"/>
          <p:cNvSpPr>
            <a:spLocks noGrp="1"/>
          </p:cNvSpPr>
          <p:nvPr>
            <p:ph idx="1"/>
          </p:nvPr>
        </p:nvSpPr>
        <p:spPr/>
        <p:txBody>
          <a:bodyPr>
            <a:normAutofit fontScale="92500" lnSpcReduction="20000"/>
          </a:bodyPr>
          <a:lstStyle/>
          <a:p>
            <a:pPr>
              <a:spcAft>
                <a:spcPts val="1800"/>
              </a:spcAft>
            </a:pPr>
            <a:r>
              <a:rPr lang="en-US" dirty="0" smtClean="0"/>
              <a:t>In perhaps 34 families belonging to 10 orders, </a:t>
            </a:r>
          </a:p>
          <a:p>
            <a:pPr lvl="1">
              <a:spcAft>
                <a:spcPts val="1800"/>
              </a:spcAft>
            </a:pPr>
            <a:r>
              <a:rPr lang="en-US" dirty="0" smtClean="0"/>
              <a:t>including moray eels (Anguilliformes), loaches (Cypriniformes), </a:t>
            </a:r>
            <a:r>
              <a:rPr lang="en-US" dirty="0" err="1" smtClean="0"/>
              <a:t>lightfishes</a:t>
            </a:r>
            <a:r>
              <a:rPr lang="en-US" dirty="0" smtClean="0"/>
              <a:t> (</a:t>
            </a:r>
            <a:r>
              <a:rPr lang="en-US" dirty="0" err="1" smtClean="0"/>
              <a:t>Stomiiformes</a:t>
            </a:r>
            <a:r>
              <a:rPr lang="en-US" dirty="0" smtClean="0"/>
              <a:t>), killifishes (</a:t>
            </a:r>
            <a:r>
              <a:rPr lang="en-US" dirty="0" err="1" smtClean="0"/>
              <a:t>Atheriniformes</a:t>
            </a:r>
            <a:r>
              <a:rPr lang="en-US" dirty="0" smtClean="0"/>
              <a:t>), swamp eels (</a:t>
            </a:r>
            <a:r>
              <a:rPr lang="en-US" dirty="0" err="1" smtClean="0"/>
              <a:t>Synbranchiformes</a:t>
            </a:r>
            <a:r>
              <a:rPr lang="en-US" dirty="0" smtClean="0"/>
              <a:t>), flatheads (</a:t>
            </a:r>
            <a:r>
              <a:rPr lang="en-US" dirty="0" err="1" smtClean="0"/>
              <a:t>Scorpaeniformes</a:t>
            </a:r>
            <a:r>
              <a:rPr lang="en-US" dirty="0" smtClean="0"/>
              <a:t>), </a:t>
            </a:r>
            <a:r>
              <a:rPr lang="en-US" dirty="0" err="1" smtClean="0"/>
              <a:t>boxfishes</a:t>
            </a:r>
            <a:r>
              <a:rPr lang="en-US" dirty="0" smtClean="0"/>
              <a:t> (</a:t>
            </a:r>
            <a:r>
              <a:rPr lang="en-US" dirty="0" err="1" smtClean="0"/>
              <a:t>Tetraodontiformes</a:t>
            </a:r>
            <a:r>
              <a:rPr lang="en-US" dirty="0" smtClean="0"/>
              <a:t>), </a:t>
            </a:r>
          </a:p>
          <a:p>
            <a:pPr>
              <a:spcAft>
                <a:spcPts val="1800"/>
              </a:spcAft>
            </a:pPr>
            <a:r>
              <a:rPr lang="en-US" dirty="0" smtClean="0"/>
              <a:t>and at least 24 perciform families</a:t>
            </a:r>
          </a:p>
          <a:p>
            <a:pPr lvl="1">
              <a:spcAft>
                <a:spcPts val="1800"/>
              </a:spcAft>
            </a:pPr>
            <a:r>
              <a:rPr lang="en-US" dirty="0" smtClean="0"/>
              <a:t>including </a:t>
            </a:r>
            <a:r>
              <a:rPr lang="en-US" dirty="0" err="1" smtClean="0"/>
              <a:t>snooks</a:t>
            </a:r>
            <a:r>
              <a:rPr lang="en-US" dirty="0" smtClean="0"/>
              <a:t>, </a:t>
            </a:r>
            <a:r>
              <a:rPr lang="en-US" dirty="0" err="1" smtClean="0"/>
              <a:t>seabasses</a:t>
            </a:r>
            <a:r>
              <a:rPr lang="en-US" dirty="0" smtClean="0"/>
              <a:t>, </a:t>
            </a:r>
            <a:r>
              <a:rPr lang="en-US" dirty="0" err="1" smtClean="0"/>
              <a:t>tilefishes</a:t>
            </a:r>
            <a:r>
              <a:rPr lang="en-US" dirty="0" smtClean="0"/>
              <a:t>, emperors, rovers, porgies, threadfins, angelfishes, </a:t>
            </a:r>
            <a:r>
              <a:rPr lang="en-US" dirty="0" err="1" smtClean="0"/>
              <a:t>bandfishes</a:t>
            </a:r>
            <a:r>
              <a:rPr lang="en-US" dirty="0" smtClean="0"/>
              <a:t>, damselfishes, wrasses, </a:t>
            </a:r>
            <a:r>
              <a:rPr lang="en-US" dirty="0" err="1" smtClean="0"/>
              <a:t>parrotfishes</a:t>
            </a:r>
            <a:r>
              <a:rPr lang="en-US" dirty="0" smtClean="0"/>
              <a:t>, and gobies)</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600200" y="304800"/>
            <a:ext cx="7239000" cy="2308225"/>
          </a:xfrm>
          <a:prstGeom prst="rect">
            <a:avLst/>
          </a:prstGeom>
          <a:noFill/>
          <a:ln w="12700">
            <a:noFill/>
            <a:miter lim="800000"/>
            <a:headEnd type="none" w="sm" len="sm"/>
            <a:tailEnd type="none" w="sm" len="sm"/>
          </a:ln>
          <a:effectLst/>
        </p:spPr>
        <p:txBody>
          <a:bodyPr>
            <a:prstTxWarp prst="textNoShape">
              <a:avLst/>
            </a:prstTxWarp>
            <a:spAutoFit/>
          </a:bodyPr>
          <a:lstStyle/>
          <a:p>
            <a:r>
              <a:rPr lang="en-US" sz="4800" dirty="0" smtClean="0">
                <a:effectLst>
                  <a:outerShdw blurRad="38100" dist="38100" dir="2700000" algn="tl">
                    <a:srgbClr val="000000"/>
                  </a:outerShdw>
                </a:effectLst>
              </a:rPr>
              <a:t>Reproduction</a:t>
            </a:r>
            <a:r>
              <a:rPr lang="en-US" sz="4800" dirty="0">
                <a:effectLst>
                  <a:outerShdw blurRad="38100" dist="38100" dir="2700000" algn="tl">
                    <a:srgbClr val="000000"/>
                  </a:outerShdw>
                </a:effectLst>
              </a:rPr>
              <a:t>: many strategies to reach the same goal</a:t>
            </a:r>
          </a:p>
        </p:txBody>
      </p:sp>
      <p:pic>
        <p:nvPicPr>
          <p:cNvPr id="3075" name="Picture 9"/>
          <p:cNvPicPr>
            <a:picLocks noChangeAspect="1" noChangeArrowheads="1"/>
          </p:cNvPicPr>
          <p:nvPr/>
        </p:nvPicPr>
        <p:blipFill>
          <a:blip r:embed="rId3"/>
          <a:srcRect/>
          <a:stretch>
            <a:fillRect/>
          </a:stretch>
        </p:blipFill>
        <p:spPr bwMode="auto">
          <a:xfrm>
            <a:off x="5638800" y="2286000"/>
            <a:ext cx="2971800" cy="2070100"/>
          </a:xfrm>
          <a:prstGeom prst="rect">
            <a:avLst/>
          </a:prstGeom>
          <a:noFill/>
          <a:ln w="12700">
            <a:noFill/>
            <a:miter lim="800000"/>
            <a:headEnd type="none" w="sm" len="sm"/>
            <a:tailEnd type="none" w="sm" len="sm"/>
          </a:ln>
        </p:spPr>
      </p:pic>
      <p:pic>
        <p:nvPicPr>
          <p:cNvPr id="3076" name="Picture 14"/>
          <p:cNvPicPr>
            <a:picLocks noChangeAspect="1" noChangeArrowheads="1"/>
          </p:cNvPicPr>
          <p:nvPr/>
        </p:nvPicPr>
        <p:blipFill>
          <a:blip r:embed="rId4"/>
          <a:srcRect/>
          <a:stretch>
            <a:fillRect/>
          </a:stretch>
        </p:blipFill>
        <p:spPr bwMode="auto">
          <a:xfrm>
            <a:off x="1828800" y="3124200"/>
            <a:ext cx="3124200" cy="2060575"/>
          </a:xfrm>
          <a:prstGeom prst="rect">
            <a:avLst/>
          </a:prstGeom>
          <a:noFill/>
          <a:ln w="12700">
            <a:noFill/>
            <a:miter lim="800000"/>
            <a:headEnd type="none" w="sm" len="sm"/>
            <a:tailEnd type="none" w="sm" len="sm"/>
          </a:ln>
        </p:spPr>
      </p:pic>
      <p:sp>
        <p:nvSpPr>
          <p:cNvPr id="5" name="Text Box 2"/>
          <p:cNvSpPr txBox="1">
            <a:spLocks noChangeArrowheads="1"/>
          </p:cNvSpPr>
          <p:nvPr/>
        </p:nvSpPr>
        <p:spPr bwMode="auto">
          <a:xfrm>
            <a:off x="3657600" y="5540375"/>
            <a:ext cx="7239000" cy="830263"/>
          </a:xfrm>
          <a:prstGeom prst="rect">
            <a:avLst/>
          </a:prstGeom>
          <a:noFill/>
          <a:ln w="12700">
            <a:noFill/>
            <a:miter lim="800000"/>
            <a:headEnd type="none" w="sm" len="sm"/>
            <a:tailEnd type="none" w="sm" len="sm"/>
          </a:ln>
          <a:effectLst/>
        </p:spPr>
        <p:txBody>
          <a:bodyPr>
            <a:prstTxWarp prst="textNoShape">
              <a:avLst/>
            </a:prstTxWarp>
            <a:spAutoFit/>
          </a:bodyPr>
          <a:lstStyle/>
          <a:p>
            <a:r>
              <a:rPr lang="en-US" sz="4800" dirty="0">
                <a:effectLst>
                  <a:outerShdw blurRad="38100" dist="38100" dir="2700000" algn="tl">
                    <a:srgbClr val="000000"/>
                  </a:outerShdw>
                </a:effectLst>
              </a:rPr>
              <a:t>Chapter</a:t>
            </a:r>
            <a:r>
              <a:rPr lang="en-US" sz="4800" dirty="0" smtClean="0">
                <a:effectLst>
                  <a:outerShdw blurRad="38100" dist="38100" dir="2700000" algn="tl">
                    <a:srgbClr val="000000"/>
                  </a:outerShdw>
                </a:effectLst>
              </a:rPr>
              <a:t> 21</a:t>
            </a:r>
            <a:endParaRPr lang="en-US" sz="480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reversal </a:t>
            </a:r>
            <a:endParaRPr lang="en-US" dirty="0"/>
          </a:p>
        </p:txBody>
      </p:sp>
      <p:sp>
        <p:nvSpPr>
          <p:cNvPr id="4" name="Content Placeholder 3"/>
          <p:cNvSpPr>
            <a:spLocks noGrp="1"/>
          </p:cNvSpPr>
          <p:nvPr>
            <p:ph idx="1"/>
          </p:nvPr>
        </p:nvSpPr>
        <p:spPr/>
        <p:txBody>
          <a:bodyPr>
            <a:normAutofit fontScale="77500" lnSpcReduction="20000"/>
          </a:bodyPr>
          <a:lstStyle/>
          <a:p>
            <a:pPr>
              <a:spcAft>
                <a:spcPts val="1800"/>
              </a:spcAft>
            </a:pPr>
            <a:r>
              <a:rPr lang="en-US" dirty="0" smtClean="0"/>
              <a:t>simultaneous hermaphrodites</a:t>
            </a:r>
          </a:p>
          <a:p>
            <a:pPr lvl="1">
              <a:spcAft>
                <a:spcPts val="1800"/>
              </a:spcAft>
            </a:pPr>
            <a:r>
              <a:rPr lang="en-US" dirty="0" smtClean="0"/>
              <a:t>capable </a:t>
            </a:r>
            <a:r>
              <a:rPr lang="en-US" dirty="0" err="1" smtClean="0"/>
              <a:t>ofreleasing</a:t>
            </a:r>
            <a:r>
              <a:rPr lang="en-US" dirty="0" smtClean="0"/>
              <a:t> viable eggs or sperm during the same spawning</a:t>
            </a:r>
          </a:p>
          <a:p>
            <a:pPr>
              <a:spcAft>
                <a:spcPts val="1800"/>
              </a:spcAft>
            </a:pPr>
            <a:r>
              <a:rPr lang="en-US" dirty="0" smtClean="0"/>
              <a:t>sequential hermaphrodites</a:t>
            </a:r>
          </a:p>
          <a:p>
            <a:pPr lvl="1">
              <a:spcAft>
                <a:spcPts val="1800"/>
              </a:spcAft>
            </a:pPr>
            <a:r>
              <a:rPr lang="en-US" dirty="0" smtClean="0"/>
              <a:t>functioning as males during one life phase, and as females during another.</a:t>
            </a:r>
          </a:p>
          <a:p>
            <a:pPr lvl="1">
              <a:spcAft>
                <a:spcPts val="1800"/>
              </a:spcAft>
            </a:pPr>
            <a:r>
              <a:rPr lang="en-US" dirty="0" err="1" smtClean="0"/>
              <a:t>protandrous</a:t>
            </a:r>
            <a:r>
              <a:rPr lang="en-US" dirty="0" smtClean="0"/>
              <a:t> fishes</a:t>
            </a:r>
            <a:r>
              <a:rPr lang="zh-CN" altLang="en-US" dirty="0" smtClean="0"/>
              <a:t>，</a:t>
            </a:r>
            <a:r>
              <a:rPr lang="en-US" dirty="0" smtClean="0"/>
              <a:t>develop first as males and then later change to females,</a:t>
            </a:r>
          </a:p>
          <a:p>
            <a:pPr lvl="1">
              <a:spcAft>
                <a:spcPts val="1800"/>
              </a:spcAft>
            </a:pPr>
            <a:r>
              <a:rPr lang="en-US" dirty="0" err="1" smtClean="0"/>
              <a:t>protogynous</a:t>
            </a:r>
            <a:r>
              <a:rPr lang="en-US" dirty="0" smtClean="0"/>
              <a:t> fishes mature first as females and then	later become males.</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Panther grouper (</a:t>
            </a:r>
            <a:r>
              <a:rPr lang="en-US" i="1" dirty="0" err="1" smtClean="0"/>
              <a:t>Cromileptes</a:t>
            </a:r>
            <a:r>
              <a:rPr lang="en-US" i="1" dirty="0" smtClean="0"/>
              <a:t> </a:t>
            </a:r>
            <a:r>
              <a:rPr lang="en-US" i="1" dirty="0" err="1" smtClean="0"/>
              <a:t>altivelis</a:t>
            </a:r>
            <a:r>
              <a:rPr lang="en-US" dirty="0" smtClean="0"/>
              <a:t>)</a:t>
            </a:r>
            <a:endParaRPr lang="en-US" dirty="0"/>
          </a:p>
        </p:txBody>
      </p:sp>
      <p:pic>
        <p:nvPicPr>
          <p:cNvPr id="4" name="Content Placeholder 3" descr="panther_grouper2.jpg"/>
          <p:cNvPicPr>
            <a:picLocks noGrp="1" noChangeAspect="1"/>
          </p:cNvPicPr>
          <p:nvPr>
            <p:ph idx="1"/>
          </p:nvPr>
        </p:nvPicPr>
        <p:blipFill>
          <a:blip r:embed="rId2"/>
          <a:srcRect l="-18187" r="-18187"/>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reversal </a:t>
            </a:r>
            <a:endParaRPr lang="en-US" dirty="0"/>
          </a:p>
        </p:txBody>
      </p:sp>
      <p:sp>
        <p:nvSpPr>
          <p:cNvPr id="5" name="Content Placeholder 4"/>
          <p:cNvSpPr>
            <a:spLocks noGrp="1"/>
          </p:cNvSpPr>
          <p:nvPr>
            <p:ph idx="1"/>
          </p:nvPr>
        </p:nvSpPr>
        <p:spPr/>
        <p:txBody>
          <a:bodyPr/>
          <a:lstStyle/>
          <a:p>
            <a:pPr>
              <a:spcAft>
                <a:spcPts val="1800"/>
              </a:spcAft>
            </a:pPr>
            <a:r>
              <a:rPr lang="en-US" dirty="0" smtClean="0"/>
              <a:t>The questions are “why change sex?” and “when to change?” </a:t>
            </a:r>
          </a:p>
          <a:p>
            <a:pPr>
              <a:spcAft>
                <a:spcPts val="1800"/>
              </a:spcAft>
            </a:pPr>
            <a:r>
              <a:rPr lang="en-US" dirty="0" smtClean="0"/>
              <a:t>Answers lie primarily in the ecologies of individual species, greatly influenced by the relative reproductive success of males versus females at different sizes.</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Parthenogenetic</a:t>
            </a:r>
            <a:endParaRPr lang="en-US" dirty="0"/>
          </a:p>
        </p:txBody>
      </p:sp>
      <p:sp>
        <p:nvSpPr>
          <p:cNvPr id="3" name="Content Placeholder 2"/>
          <p:cNvSpPr>
            <a:spLocks noGrp="1"/>
          </p:cNvSpPr>
          <p:nvPr>
            <p:ph idx="1"/>
          </p:nvPr>
        </p:nvSpPr>
        <p:spPr/>
        <p:txBody>
          <a:bodyPr>
            <a:normAutofit/>
          </a:bodyPr>
          <a:lstStyle/>
          <a:p>
            <a:pPr>
              <a:spcAft>
                <a:spcPts val="1800"/>
              </a:spcAft>
            </a:pPr>
            <a:r>
              <a:rPr lang="en-US" dirty="0" smtClean="0"/>
              <a:t>Parthenogenesis is a natural form of asexual reproduction in which growth and development of embryos occur without fertilization.</a:t>
            </a:r>
          </a:p>
          <a:p>
            <a:pPr>
              <a:spcAft>
                <a:spcPts val="1800"/>
              </a:spcAft>
            </a:pPr>
            <a:r>
              <a:rPr lang="en-US" dirty="0" err="1" smtClean="0"/>
              <a:t>Gynogenesis</a:t>
            </a:r>
            <a:r>
              <a:rPr lang="en-US" dirty="0" smtClean="0"/>
              <a:t> is closely related phenomena in which a sperm triggers the development of the egg cell into an embryo but makes no genetic contribution to the embryo.</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29200" y="2208907"/>
            <a:ext cx="3290785" cy="2550299"/>
            <a:chOff x="5029200" y="2208907"/>
            <a:chExt cx="3290785" cy="2550299"/>
          </a:xfrm>
        </p:grpSpPr>
        <p:sp>
          <p:nvSpPr>
            <p:cNvPr id="7" name="Rectangle 6"/>
            <p:cNvSpPr/>
            <p:nvPr/>
          </p:nvSpPr>
          <p:spPr>
            <a:xfrm>
              <a:off x="5029200" y="4112875"/>
              <a:ext cx="3290785" cy="646331"/>
            </a:xfrm>
            <a:prstGeom prst="rect">
              <a:avLst/>
            </a:prstGeom>
          </p:spPr>
          <p:txBody>
            <a:bodyPr wrap="none">
              <a:spAutoFit/>
            </a:bodyPr>
            <a:lstStyle/>
            <a:p>
              <a:pPr algn="ctr"/>
              <a:r>
                <a:rPr lang="en-US" dirty="0" smtClean="0"/>
                <a:t>Amazon molly (</a:t>
              </a:r>
              <a:r>
                <a:rPr lang="en-US" i="1" dirty="0" err="1" smtClean="0"/>
                <a:t>Poecilia</a:t>
              </a:r>
              <a:r>
                <a:rPr lang="en-US" i="1" dirty="0" smtClean="0"/>
                <a:t> formosa)</a:t>
              </a:r>
            </a:p>
            <a:p>
              <a:pPr algn="ctr"/>
              <a:r>
                <a:rPr lang="en-US" dirty="0" err="1" smtClean="0"/>
                <a:t>亚马逊帆鱼</a:t>
              </a:r>
              <a:endParaRPr lang="en-US" dirty="0"/>
            </a:p>
          </p:txBody>
        </p:sp>
        <p:pic>
          <p:nvPicPr>
            <p:cNvPr id="8" name="Picture 7" descr="MollyFish.jpg"/>
            <p:cNvPicPr>
              <a:picLocks noChangeAspect="1"/>
            </p:cNvPicPr>
            <p:nvPr/>
          </p:nvPicPr>
          <p:blipFill>
            <a:blip r:embed="rId3"/>
            <a:stretch>
              <a:fillRect/>
            </a:stretch>
          </p:blipFill>
          <p:spPr>
            <a:xfrm>
              <a:off x="5493559" y="2208907"/>
              <a:ext cx="2403856" cy="1664208"/>
            </a:xfrm>
            <a:prstGeom prst="rect">
              <a:avLst/>
            </a:prstGeom>
          </p:spPr>
        </p:pic>
      </p:grpSp>
      <p:grpSp>
        <p:nvGrpSpPr>
          <p:cNvPr id="12" name="Group 11"/>
          <p:cNvGrpSpPr/>
          <p:nvPr/>
        </p:nvGrpSpPr>
        <p:grpSpPr>
          <a:xfrm>
            <a:off x="1122379" y="2208907"/>
            <a:ext cx="2974943" cy="2744093"/>
            <a:chOff x="1122379" y="2208907"/>
            <a:chExt cx="2974943" cy="2744093"/>
          </a:xfrm>
        </p:grpSpPr>
        <p:pic>
          <p:nvPicPr>
            <p:cNvPr id="6" name="Picture 5" descr="异育银鲫.jpg"/>
            <p:cNvPicPr>
              <a:picLocks noChangeAspect="1"/>
            </p:cNvPicPr>
            <p:nvPr/>
          </p:nvPicPr>
          <p:blipFill>
            <a:blip r:embed="rId4"/>
            <a:stretch>
              <a:fillRect/>
            </a:stretch>
          </p:blipFill>
          <p:spPr>
            <a:xfrm>
              <a:off x="1181100" y="2208907"/>
              <a:ext cx="2857500" cy="1666875"/>
            </a:xfrm>
            <a:prstGeom prst="rect">
              <a:avLst/>
            </a:prstGeom>
          </p:spPr>
        </p:pic>
        <p:sp>
          <p:nvSpPr>
            <p:cNvPr id="9" name="Rectangle 8"/>
            <p:cNvSpPr/>
            <p:nvPr/>
          </p:nvSpPr>
          <p:spPr>
            <a:xfrm>
              <a:off x="1122379" y="3875782"/>
              <a:ext cx="2974943" cy="1077218"/>
            </a:xfrm>
            <a:prstGeom prst="rect">
              <a:avLst/>
            </a:prstGeom>
          </p:spPr>
          <p:txBody>
            <a:bodyPr wrap="none">
              <a:spAutoFit/>
            </a:bodyPr>
            <a:lstStyle/>
            <a:p>
              <a:pPr algn="ctr">
                <a:spcAft>
                  <a:spcPts val="600"/>
                </a:spcAft>
              </a:pPr>
              <a:r>
                <a:rPr lang="en-US" dirty="0" smtClean="0"/>
                <a:t>Fang </a:t>
              </a:r>
              <a:r>
                <a:rPr lang="en-US" dirty="0" err="1" smtClean="0"/>
                <a:t>zheng</a:t>
              </a:r>
              <a:r>
                <a:rPr lang="en-US" dirty="0" smtClean="0"/>
                <a:t> </a:t>
              </a:r>
              <a:r>
                <a:rPr lang="en-US" dirty="0" err="1" smtClean="0"/>
                <a:t>Caucian</a:t>
              </a:r>
              <a:r>
                <a:rPr lang="en-US" dirty="0" smtClean="0"/>
                <a:t> carp</a:t>
              </a:r>
            </a:p>
            <a:p>
              <a:pPr algn="ctr">
                <a:spcAft>
                  <a:spcPts val="600"/>
                </a:spcAft>
              </a:pPr>
              <a:r>
                <a:rPr lang="zh-CN" altLang="en-US" dirty="0" smtClean="0"/>
                <a:t>（</a:t>
              </a:r>
              <a:r>
                <a:rPr lang="en-US" i="1" dirty="0" err="1" smtClean="0"/>
                <a:t>Carassius</a:t>
              </a:r>
              <a:r>
                <a:rPr lang="en-US" i="1" dirty="0" smtClean="0"/>
                <a:t> </a:t>
              </a:r>
              <a:r>
                <a:rPr lang="en-US" i="1" dirty="0" err="1" smtClean="0"/>
                <a:t>auratus</a:t>
              </a:r>
              <a:r>
                <a:rPr lang="en-US" i="1" dirty="0" smtClean="0"/>
                <a:t> </a:t>
              </a:r>
              <a:r>
                <a:rPr lang="en-US" i="1" dirty="0" err="1" smtClean="0"/>
                <a:t>gibelio</a:t>
              </a:r>
              <a:r>
                <a:rPr lang="zh-CN" altLang="en-US" dirty="0" smtClean="0"/>
                <a:t>）</a:t>
              </a:r>
              <a:endParaRPr lang="en-US" altLang="zh-CN" dirty="0" smtClean="0"/>
            </a:p>
            <a:p>
              <a:pPr algn="ctr">
                <a:spcAft>
                  <a:spcPts val="600"/>
                </a:spcAft>
              </a:pPr>
              <a:r>
                <a:rPr lang="zh-CN" altLang="en-US" dirty="0" smtClean="0"/>
                <a:t>方正</a:t>
              </a:r>
              <a:r>
                <a:rPr lang="en-US" dirty="0" err="1" smtClean="0"/>
                <a:t>银鲫</a:t>
              </a:r>
              <a:endParaRPr lang="en-US" dirty="0"/>
            </a:p>
          </p:txBody>
        </p:sp>
      </p:grpSp>
      <p:sp>
        <p:nvSpPr>
          <p:cNvPr id="10" name="Title 9"/>
          <p:cNvSpPr>
            <a:spLocks noGrp="1"/>
          </p:cNvSpPr>
          <p:nvPr>
            <p:ph type="title"/>
          </p:nvPr>
        </p:nvSpPr>
        <p:spPr/>
        <p:txBody>
          <a:bodyPr/>
          <a:lstStyle/>
          <a:p>
            <a:r>
              <a:rPr lang="en-US" dirty="0" err="1" smtClean="0"/>
              <a:t>Parthenogenetic</a:t>
            </a:r>
            <a:r>
              <a:rPr lang="en-US" dirty="0" smtClean="0"/>
              <a:t> / </a:t>
            </a:r>
            <a:r>
              <a:rPr lang="en-US" dirty="0" err="1" smtClean="0"/>
              <a:t>Gynogenesis</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1524000" y="990600"/>
            <a:ext cx="6096000" cy="762000"/>
          </a:xfrm>
        </p:spPr>
        <p:txBody>
          <a:bodyPr/>
          <a:lstStyle/>
          <a:p>
            <a:pPr>
              <a:buFont typeface="Monotype Sorts" pitchFamily="-109" charset="2"/>
              <a:buNone/>
            </a:pPr>
            <a:r>
              <a:rPr lang="en-US" sz="3600"/>
              <a:t>Differences between the sexes</a:t>
            </a:r>
          </a:p>
        </p:txBody>
      </p:sp>
      <p:sp>
        <p:nvSpPr>
          <p:cNvPr id="86020" name="Text Box 4"/>
          <p:cNvSpPr txBox="1">
            <a:spLocks noGrp="1" noChangeArrowheads="1"/>
          </p:cNvSpPr>
          <p:nvPr>
            <p:ph type="title"/>
          </p:nvPr>
        </p:nvSpPr>
        <p:spPr>
          <a:xfrm>
            <a:off x="1143000" y="0"/>
            <a:ext cx="6553200" cy="1143000"/>
          </a:xfrm>
        </p:spPr>
        <p:txBody>
          <a:bodyPr/>
          <a:lstStyle/>
          <a:p>
            <a:pPr marL="1016000" indent="-1016000">
              <a:spcBef>
                <a:spcPct val="50000"/>
              </a:spcBef>
            </a:pPr>
            <a:r>
              <a:rPr lang="en-US" sz="4000">
                <a:solidFill>
                  <a:schemeClr val="tx1"/>
                </a:solidFill>
                <a:effectLst>
                  <a:outerShdw blurRad="38100" dist="38100" dir="2700000" algn="tl">
                    <a:srgbClr val="000000"/>
                  </a:outerShdw>
                </a:effectLst>
              </a:rPr>
              <a:t>Reproductive anatomy </a:t>
            </a:r>
          </a:p>
        </p:txBody>
      </p:sp>
      <p:sp>
        <p:nvSpPr>
          <p:cNvPr id="86021" name="Rectangle 5"/>
          <p:cNvSpPr>
            <a:spLocks noChangeArrowheads="1"/>
          </p:cNvSpPr>
          <p:nvPr/>
        </p:nvSpPr>
        <p:spPr bwMode="auto">
          <a:xfrm>
            <a:off x="1524000" y="1676400"/>
            <a:ext cx="6705600" cy="6096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None/>
            </a:pPr>
            <a:r>
              <a:rPr lang="en-US" sz="3200">
                <a:effectLst>
                  <a:outerShdw blurRad="38100" dist="38100" dir="2700000" algn="tl">
                    <a:srgbClr val="000000"/>
                  </a:outerShdw>
                </a:effectLst>
              </a:rPr>
              <a:t>Internal</a:t>
            </a:r>
          </a:p>
        </p:txBody>
      </p:sp>
      <p:sp>
        <p:nvSpPr>
          <p:cNvPr id="86029" name="Rectangle 13"/>
          <p:cNvSpPr>
            <a:spLocks noChangeArrowheads="1"/>
          </p:cNvSpPr>
          <p:nvPr/>
        </p:nvSpPr>
        <p:spPr bwMode="auto">
          <a:xfrm>
            <a:off x="1752600" y="4876800"/>
            <a:ext cx="6705600" cy="6096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None/>
            </a:pPr>
            <a:r>
              <a:rPr lang="en-US" sz="3200">
                <a:effectLst>
                  <a:outerShdw blurRad="38100" dist="38100" dir="2700000" algn="tl">
                    <a:srgbClr val="000000"/>
                  </a:outerShdw>
                </a:effectLst>
              </a:rPr>
              <a:t>Testes:  &lt;12% of body mass (usually)</a:t>
            </a:r>
          </a:p>
        </p:txBody>
      </p:sp>
      <p:sp>
        <p:nvSpPr>
          <p:cNvPr id="86030" name="Rectangle 14"/>
          <p:cNvSpPr>
            <a:spLocks noChangeArrowheads="1"/>
          </p:cNvSpPr>
          <p:nvPr/>
        </p:nvSpPr>
        <p:spPr bwMode="auto">
          <a:xfrm>
            <a:off x="1752600" y="2209800"/>
            <a:ext cx="6934200" cy="6096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None/>
            </a:pPr>
            <a:r>
              <a:rPr lang="en-US" sz="3200">
                <a:effectLst>
                  <a:outerShdw blurRad="38100" dist="38100" dir="2700000" algn="tl">
                    <a:srgbClr val="000000"/>
                  </a:outerShdw>
                </a:effectLst>
              </a:rPr>
              <a:t>Ovaries:  30-70% of body mass</a:t>
            </a:r>
          </a:p>
        </p:txBody>
      </p:sp>
      <p:pic>
        <p:nvPicPr>
          <p:cNvPr id="6151" name="Picture 16"/>
          <p:cNvPicPr>
            <a:picLocks noChangeAspect="1" noChangeArrowheads="1"/>
          </p:cNvPicPr>
          <p:nvPr/>
        </p:nvPicPr>
        <p:blipFill>
          <a:blip r:embed="rId4"/>
          <a:srcRect/>
          <a:stretch>
            <a:fillRect/>
          </a:stretch>
        </p:blipFill>
        <p:spPr bwMode="auto">
          <a:xfrm>
            <a:off x="2971800" y="2895600"/>
            <a:ext cx="719138" cy="1374775"/>
          </a:xfrm>
          <a:prstGeom prst="rect">
            <a:avLst/>
          </a:prstGeom>
          <a:noFill/>
          <a:ln w="12700">
            <a:noFill/>
            <a:miter lim="800000"/>
            <a:headEnd type="none" w="sm" len="sm"/>
            <a:tailEnd type="none" w="sm" len="sm"/>
          </a:ln>
        </p:spPr>
      </p:pic>
      <p:pic>
        <p:nvPicPr>
          <p:cNvPr id="6152" name="Picture 17"/>
          <p:cNvPicPr>
            <a:picLocks noChangeAspect="1" noChangeArrowheads="1"/>
          </p:cNvPicPr>
          <p:nvPr/>
        </p:nvPicPr>
        <p:blipFill>
          <a:blip r:embed="rId5"/>
          <a:srcRect/>
          <a:stretch>
            <a:fillRect/>
          </a:stretch>
        </p:blipFill>
        <p:spPr bwMode="auto">
          <a:xfrm>
            <a:off x="4876800" y="2895600"/>
            <a:ext cx="914400" cy="1371600"/>
          </a:xfrm>
          <a:prstGeom prst="rect">
            <a:avLst/>
          </a:prstGeom>
          <a:noFill/>
          <a:ln w="12700">
            <a:noFill/>
            <a:miter lim="800000"/>
            <a:headEnd type="none" w="sm" len="sm"/>
            <a:tailEnd type="none" w="sm" len="sm"/>
          </a:ln>
        </p:spPr>
      </p:pic>
      <p:sp>
        <p:nvSpPr>
          <p:cNvPr id="6153" name="AutoShape 18"/>
          <p:cNvSpPr>
            <a:spLocks noChangeArrowheads="1"/>
          </p:cNvSpPr>
          <p:nvPr/>
        </p:nvSpPr>
        <p:spPr bwMode="auto">
          <a:xfrm rot="-5400000">
            <a:off x="3467100" y="2895600"/>
            <a:ext cx="1409700" cy="1333500"/>
          </a:xfrm>
          <a:prstGeom prst="triangle">
            <a:avLst>
              <a:gd name="adj" fmla="val 50000"/>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pic>
        <p:nvPicPr>
          <p:cNvPr id="6154" name="Picture 19"/>
          <p:cNvPicPr>
            <a:picLocks noChangeAspect="1" noChangeArrowheads="1"/>
          </p:cNvPicPr>
          <p:nvPr/>
        </p:nvPicPr>
        <p:blipFill>
          <a:blip r:embed="rId6"/>
          <a:srcRect/>
          <a:stretch>
            <a:fillRect/>
          </a:stretch>
        </p:blipFill>
        <p:spPr bwMode="auto">
          <a:xfrm>
            <a:off x="2819400" y="5572125"/>
            <a:ext cx="1704975" cy="1133475"/>
          </a:xfrm>
          <a:prstGeom prst="rect">
            <a:avLst/>
          </a:prstGeom>
          <a:noFill/>
          <a:ln w="12700">
            <a:noFill/>
            <a:miter lim="800000"/>
            <a:headEnd type="none" w="sm" len="sm"/>
            <a:tailEnd type="none" w="sm" len="sm"/>
          </a:ln>
        </p:spPr>
      </p:pic>
      <p:pic>
        <p:nvPicPr>
          <p:cNvPr id="86036" name="Picture 20"/>
          <p:cNvPicPr>
            <a:picLocks noChangeAspect="1" noChangeArrowheads="1"/>
          </p:cNvPicPr>
          <p:nvPr/>
        </p:nvPicPr>
        <p:blipFill>
          <a:blip r:embed="rId7"/>
          <a:srcRect/>
          <a:stretch>
            <a:fillRect/>
          </a:stretch>
        </p:blipFill>
        <p:spPr bwMode="auto">
          <a:xfrm>
            <a:off x="6553200" y="3962400"/>
            <a:ext cx="2057400" cy="2743200"/>
          </a:xfrm>
          <a:prstGeom prst="rect">
            <a:avLst/>
          </a:prstGeom>
          <a:noFill/>
          <a:ln w="12700">
            <a:noFill/>
            <a:miter lim="800000"/>
            <a:headEnd type="none" w="sm" len="sm"/>
            <a:tailEnd type="none" w="sm" len="sm"/>
          </a:ln>
        </p:spPr>
      </p:pic>
      <p:sp>
        <p:nvSpPr>
          <p:cNvPr id="86037" name="Line 21"/>
          <p:cNvSpPr>
            <a:spLocks noChangeShapeType="1"/>
          </p:cNvSpPr>
          <p:nvPr/>
        </p:nvSpPr>
        <p:spPr bwMode="auto">
          <a:xfrm flipV="1">
            <a:off x="4267200" y="5257800"/>
            <a:ext cx="2819400" cy="914400"/>
          </a:xfrm>
          <a:prstGeom prst="line">
            <a:avLst/>
          </a:prstGeom>
          <a:noFill/>
          <a:ln w="28575">
            <a:solidFill>
              <a:srgbClr val="FFFF66"/>
            </a:solidFill>
            <a:round/>
            <a:headEnd type="none" w="sm" len="sm"/>
            <a:tailEnd type="triangle" w="sm" len="sm"/>
          </a:ln>
        </p:spPr>
        <p:txBody>
          <a:bodyPr>
            <a:prstTxWarp prst="textNoShape">
              <a:avLst/>
            </a:prstTxWarp>
          </a:bodyPr>
          <a:lstStyle/>
          <a:p>
            <a:endParaRPr lang="en-US"/>
          </a:p>
        </p:txBody>
      </p:sp>
      <p:sp>
        <p:nvSpPr>
          <p:cNvPr id="86038" name="Rectangle 22"/>
          <p:cNvSpPr>
            <a:spLocks noChangeArrowheads="1"/>
          </p:cNvSpPr>
          <p:nvPr/>
        </p:nvSpPr>
        <p:spPr bwMode="auto">
          <a:xfrm rot="16200000">
            <a:off x="-2781300" y="2705100"/>
            <a:ext cx="6781800" cy="914400"/>
          </a:xfrm>
          <a:prstGeom prst="rect">
            <a:avLst/>
          </a:prstGeom>
          <a:noFill/>
          <a:ln w="9525">
            <a:noFill/>
            <a:miter lim="800000"/>
            <a:headEnd/>
            <a:tailEnd/>
          </a:ln>
          <a:effectLst/>
        </p:spPr>
        <p:txBody>
          <a:bodyPr lIns="92075" tIns="46037" rIns="92075" bIns="46037" anchor="ctr">
            <a:prstTxWarp prst="textNoShape">
              <a:avLst/>
            </a:prstTxWarp>
          </a:bodyPr>
          <a:lstStyle/>
          <a:p>
            <a:r>
              <a:rPr lang="en-US" sz="4400">
                <a:effectLst>
                  <a:outerShdw blurRad="38100" dist="38100" dir="2700000" algn="tl">
                    <a:srgbClr val="000000"/>
                  </a:outerShdw>
                </a:effectLst>
              </a:rPr>
              <a:t>Differences between sexes</a:t>
            </a:r>
          </a:p>
        </p:txBody>
      </p:sp>
      <p:pic>
        <p:nvPicPr>
          <p:cNvPr id="6158" name="Picture 14"/>
          <p:cNvPicPr>
            <a:picLocks noChangeAspect="1" noChangeArrowheads="1"/>
          </p:cNvPicPr>
          <p:nvPr/>
        </p:nvPicPr>
        <p:blipFill>
          <a:blip r:embed="rId8"/>
          <a:srcRect/>
          <a:stretch>
            <a:fillRect/>
          </a:stretch>
        </p:blipFill>
        <p:spPr bwMode="auto">
          <a:xfrm>
            <a:off x="7273925" y="1524000"/>
            <a:ext cx="1614488" cy="2209800"/>
          </a:xfrm>
          <a:prstGeom prst="rect">
            <a:avLst/>
          </a:prstGeom>
          <a:noFill/>
          <a:ln w="12700">
            <a:noFill/>
            <a:miter lim="800000"/>
            <a:headEnd type="none" w="sm" len="sm"/>
            <a:tailEnd type="none" w="sm" len="sm"/>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6036"/>
                                        </p:tgtEl>
                                        <p:attrNameLst>
                                          <p:attrName>style.visibility</p:attrName>
                                        </p:attrNameLst>
                                      </p:cBhvr>
                                      <p:to>
                                        <p:strVal val="visible"/>
                                      </p:to>
                                    </p:set>
                                    <p:animScale>
                                      <p:cBhvr>
                                        <p:cTn id="7" dur="1000" decel="50000" fill="hold">
                                          <p:stCondLst>
                                            <p:cond delay="0"/>
                                          </p:stCondLst>
                                        </p:cTn>
                                        <p:tgtEl>
                                          <p:spTgt spid="860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036"/>
                                        </p:tgtEl>
                                        <p:attrNameLst>
                                          <p:attrName>ppt_x</p:attrName>
                                          <p:attrName>ppt_y</p:attrName>
                                        </p:attrNameLst>
                                      </p:cBhvr>
                                    </p:animMotion>
                                    <p:animEffect transition="in" filter="fade">
                                      <p:cBhvr>
                                        <p:cTn id="9" dur="1000"/>
                                        <p:tgtEl>
                                          <p:spTgt spid="86036"/>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86037"/>
                                        </p:tgtEl>
                                        <p:attrNameLst>
                                          <p:attrName>style.visibility</p:attrName>
                                        </p:attrNameLst>
                                      </p:cBhvr>
                                      <p:to>
                                        <p:strVal val="visible"/>
                                      </p:to>
                                    </p:set>
                                    <p:animEffect transition="in" filter="wipe(down)">
                                      <p:cBhvr>
                                        <p:cTn id="13" dur="500"/>
                                        <p:tgtEl>
                                          <p:spTgt spid="86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Rectangle 6"/>
          <p:cNvSpPr>
            <a:spLocks noChangeArrowheads="1"/>
          </p:cNvSpPr>
          <p:nvPr/>
        </p:nvSpPr>
        <p:spPr bwMode="auto">
          <a:xfrm>
            <a:off x="1295400" y="228600"/>
            <a:ext cx="7543800" cy="7620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None/>
            </a:pPr>
            <a:r>
              <a:rPr lang="en-US" sz="4000">
                <a:effectLst>
                  <a:outerShdw blurRad="38100" dist="38100" dir="2700000" algn="tl">
                    <a:srgbClr val="000000"/>
                  </a:outerShdw>
                </a:effectLst>
              </a:rPr>
              <a:t>Sexual dimorphism – modified fins</a:t>
            </a:r>
          </a:p>
        </p:txBody>
      </p:sp>
      <p:pic>
        <p:nvPicPr>
          <p:cNvPr id="7171" name="Picture 9"/>
          <p:cNvPicPr>
            <a:picLocks noChangeAspect="1" noChangeArrowheads="1"/>
          </p:cNvPicPr>
          <p:nvPr/>
        </p:nvPicPr>
        <p:blipFill>
          <a:blip r:embed="rId4"/>
          <a:srcRect/>
          <a:stretch>
            <a:fillRect/>
          </a:stretch>
        </p:blipFill>
        <p:spPr bwMode="auto">
          <a:xfrm>
            <a:off x="6934200" y="1066800"/>
            <a:ext cx="1905000" cy="1649413"/>
          </a:xfrm>
          <a:prstGeom prst="rect">
            <a:avLst/>
          </a:prstGeom>
          <a:noFill/>
          <a:ln w="12700">
            <a:noFill/>
            <a:miter lim="800000"/>
            <a:headEnd type="none" w="sm" len="sm"/>
            <a:tailEnd type="none" w="sm" len="sm"/>
          </a:ln>
        </p:spPr>
      </p:pic>
      <p:sp>
        <p:nvSpPr>
          <p:cNvPr id="90122" name="Rectangle 10"/>
          <p:cNvSpPr>
            <a:spLocks noChangeArrowheads="1"/>
          </p:cNvSpPr>
          <p:nvPr/>
        </p:nvSpPr>
        <p:spPr bwMode="auto">
          <a:xfrm>
            <a:off x="3581400" y="1371600"/>
            <a:ext cx="2895600" cy="7620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pPr>
            <a:r>
              <a:rPr lang="en-US">
                <a:effectLst>
                  <a:outerShdw blurRad="38100" dist="38100" dir="2700000" algn="tl">
                    <a:srgbClr val="000000"/>
                  </a:outerShdw>
                </a:effectLst>
              </a:rPr>
              <a:t>Pelvic claspers</a:t>
            </a:r>
          </a:p>
        </p:txBody>
      </p:sp>
      <p:pic>
        <p:nvPicPr>
          <p:cNvPr id="7173" name="Picture 15" descr="fhmm6"/>
          <p:cNvPicPr>
            <a:picLocks noChangeAspect="1" noChangeArrowheads="1"/>
          </p:cNvPicPr>
          <p:nvPr/>
        </p:nvPicPr>
        <p:blipFill>
          <a:blip r:embed="rId5"/>
          <a:srcRect/>
          <a:stretch>
            <a:fillRect/>
          </a:stretch>
        </p:blipFill>
        <p:spPr bwMode="auto">
          <a:xfrm>
            <a:off x="6324600" y="4419600"/>
            <a:ext cx="1885950" cy="2011363"/>
          </a:xfrm>
          <a:prstGeom prst="rect">
            <a:avLst/>
          </a:prstGeom>
          <a:noFill/>
          <a:ln w="9525">
            <a:noFill/>
            <a:miter lim="800000"/>
            <a:headEnd/>
            <a:tailEnd/>
          </a:ln>
        </p:spPr>
      </p:pic>
      <p:sp>
        <p:nvSpPr>
          <p:cNvPr id="7174" name="Line 16"/>
          <p:cNvSpPr>
            <a:spLocks noChangeShapeType="1"/>
          </p:cNvSpPr>
          <p:nvPr/>
        </p:nvSpPr>
        <p:spPr bwMode="auto">
          <a:xfrm>
            <a:off x="5867400" y="1676400"/>
            <a:ext cx="1676400" cy="76200"/>
          </a:xfrm>
          <a:prstGeom prst="line">
            <a:avLst/>
          </a:prstGeom>
          <a:noFill/>
          <a:ln w="38100">
            <a:solidFill>
              <a:srgbClr val="FFFF66"/>
            </a:solidFill>
            <a:round/>
            <a:headEnd type="none" w="sm" len="sm"/>
            <a:tailEnd type="triangle" w="sm" len="sm"/>
          </a:ln>
        </p:spPr>
        <p:txBody>
          <a:bodyPr>
            <a:prstTxWarp prst="textNoShape">
              <a:avLst/>
            </a:prstTxWarp>
          </a:bodyPr>
          <a:lstStyle/>
          <a:p>
            <a:endParaRPr lang="en-US"/>
          </a:p>
        </p:txBody>
      </p:sp>
      <p:sp>
        <p:nvSpPr>
          <p:cNvPr id="7175" name="Line 17"/>
          <p:cNvSpPr>
            <a:spLocks noChangeShapeType="1"/>
          </p:cNvSpPr>
          <p:nvPr/>
        </p:nvSpPr>
        <p:spPr bwMode="auto">
          <a:xfrm>
            <a:off x="6629400" y="1714500"/>
            <a:ext cx="1143000" cy="685800"/>
          </a:xfrm>
          <a:prstGeom prst="line">
            <a:avLst/>
          </a:prstGeom>
          <a:noFill/>
          <a:ln w="38100">
            <a:solidFill>
              <a:srgbClr val="FFFF66"/>
            </a:solidFill>
            <a:round/>
            <a:headEnd type="none" w="sm" len="sm"/>
            <a:tailEnd type="triangle" w="sm" len="sm"/>
          </a:ln>
        </p:spPr>
        <p:txBody>
          <a:bodyPr>
            <a:prstTxWarp prst="textNoShape">
              <a:avLst/>
            </a:prstTxWarp>
          </a:bodyPr>
          <a:lstStyle/>
          <a:p>
            <a:endParaRPr lang="en-US"/>
          </a:p>
        </p:txBody>
      </p:sp>
      <p:sp>
        <p:nvSpPr>
          <p:cNvPr id="7176" name="Line 19"/>
          <p:cNvSpPr>
            <a:spLocks noChangeShapeType="1"/>
          </p:cNvSpPr>
          <p:nvPr/>
        </p:nvSpPr>
        <p:spPr bwMode="auto">
          <a:xfrm flipV="1">
            <a:off x="4572000" y="5334000"/>
            <a:ext cx="1981200" cy="381000"/>
          </a:xfrm>
          <a:prstGeom prst="line">
            <a:avLst/>
          </a:prstGeom>
          <a:noFill/>
          <a:ln w="38100">
            <a:solidFill>
              <a:srgbClr val="FFFF66"/>
            </a:solidFill>
            <a:round/>
            <a:headEnd type="none" w="sm" len="sm"/>
            <a:tailEnd type="triangle" w="sm" len="sm"/>
          </a:ln>
        </p:spPr>
        <p:txBody>
          <a:bodyPr>
            <a:prstTxWarp prst="textNoShape">
              <a:avLst/>
            </a:prstTxWarp>
          </a:bodyPr>
          <a:lstStyle/>
          <a:p>
            <a:endParaRPr lang="en-US"/>
          </a:p>
        </p:txBody>
      </p:sp>
      <p:sp>
        <p:nvSpPr>
          <p:cNvPr id="90133" name="Rectangle 21"/>
          <p:cNvSpPr>
            <a:spLocks noChangeArrowheads="1"/>
          </p:cNvSpPr>
          <p:nvPr/>
        </p:nvSpPr>
        <p:spPr bwMode="auto">
          <a:xfrm>
            <a:off x="1792288" y="5410200"/>
            <a:ext cx="2855912" cy="519113"/>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20000"/>
              </a:spcBef>
              <a:buClr>
                <a:schemeClr val="tx2"/>
              </a:buClr>
              <a:buSzPct val="75000"/>
            </a:pPr>
            <a:r>
              <a:rPr lang="en-US">
                <a:effectLst>
                  <a:outerShdw blurRad="38100" dist="38100" dir="2700000" algn="tl">
                    <a:srgbClr val="000000"/>
                  </a:outerShdw>
                </a:effectLst>
              </a:rPr>
              <a:t>Breeding tubercles</a:t>
            </a:r>
          </a:p>
        </p:txBody>
      </p:sp>
      <p:pic>
        <p:nvPicPr>
          <p:cNvPr id="7178" name="Picture 23"/>
          <p:cNvPicPr>
            <a:picLocks noChangeAspect="1" noChangeArrowheads="1"/>
          </p:cNvPicPr>
          <p:nvPr/>
        </p:nvPicPr>
        <p:blipFill>
          <a:blip r:embed="rId6"/>
          <a:srcRect/>
          <a:stretch>
            <a:fillRect/>
          </a:stretch>
        </p:blipFill>
        <p:spPr bwMode="auto">
          <a:xfrm>
            <a:off x="2133600" y="2362200"/>
            <a:ext cx="3743325" cy="2486025"/>
          </a:xfrm>
          <a:prstGeom prst="rect">
            <a:avLst/>
          </a:prstGeom>
          <a:noFill/>
          <a:ln w="12700">
            <a:noFill/>
            <a:miter lim="800000"/>
            <a:headEnd type="none" w="sm" len="sm"/>
            <a:tailEnd type="none" w="sm" len="sm"/>
          </a:ln>
        </p:spPr>
      </p:pic>
      <p:sp>
        <p:nvSpPr>
          <p:cNvPr id="90136" name="Rectangle 24"/>
          <p:cNvSpPr>
            <a:spLocks noChangeArrowheads="1"/>
          </p:cNvSpPr>
          <p:nvPr/>
        </p:nvSpPr>
        <p:spPr bwMode="auto">
          <a:xfrm>
            <a:off x="6324600" y="3200400"/>
            <a:ext cx="2514600" cy="519113"/>
          </a:xfrm>
          <a:prstGeom prst="rect">
            <a:avLst/>
          </a:prstGeom>
          <a:noFill/>
          <a:ln w="12700">
            <a:noFill/>
            <a:miter lim="800000"/>
            <a:headEnd type="none" w="sm" len="sm"/>
            <a:tailEnd type="none" w="sm" len="sm"/>
          </a:ln>
          <a:effectLst/>
        </p:spPr>
        <p:txBody>
          <a:bodyPr>
            <a:prstTxWarp prst="textNoShape">
              <a:avLst/>
            </a:prstTxWarp>
            <a:spAutoFit/>
          </a:bodyPr>
          <a:lstStyle/>
          <a:p>
            <a:r>
              <a:rPr lang="en-US">
                <a:effectLst>
                  <a:outerShdw blurRad="38100" dist="38100" dir="2700000" algn="tl">
                    <a:srgbClr val="000000"/>
                  </a:outerShdw>
                </a:effectLst>
              </a:rPr>
              <a:t>Gonopodium</a:t>
            </a:r>
          </a:p>
        </p:txBody>
      </p:sp>
      <p:sp>
        <p:nvSpPr>
          <p:cNvPr id="7180" name="Line 25"/>
          <p:cNvSpPr>
            <a:spLocks noChangeShapeType="1"/>
          </p:cNvSpPr>
          <p:nvPr/>
        </p:nvSpPr>
        <p:spPr bwMode="auto">
          <a:xfrm flipH="1">
            <a:off x="4038600" y="3505200"/>
            <a:ext cx="2286000" cy="304800"/>
          </a:xfrm>
          <a:prstGeom prst="line">
            <a:avLst/>
          </a:prstGeom>
          <a:noFill/>
          <a:ln w="38100">
            <a:solidFill>
              <a:srgbClr val="FFFF66"/>
            </a:solidFill>
            <a:round/>
            <a:headEnd type="none" w="sm" len="sm"/>
            <a:tailEnd type="triangle" w="sm" len="sm"/>
          </a:ln>
        </p:spPr>
        <p:txBody>
          <a:bodyPr>
            <a:prstTxWarp prst="textNoShape">
              <a:avLst/>
            </a:prstTxWarp>
          </a:bodyPr>
          <a:lstStyle/>
          <a:p>
            <a:endParaRPr lang="en-US"/>
          </a:p>
        </p:txBody>
      </p:sp>
      <p:sp>
        <p:nvSpPr>
          <p:cNvPr id="90138" name="Rectangle 26"/>
          <p:cNvSpPr>
            <a:spLocks noChangeArrowheads="1"/>
          </p:cNvSpPr>
          <p:nvPr/>
        </p:nvSpPr>
        <p:spPr bwMode="auto">
          <a:xfrm rot="16200000">
            <a:off x="-2781300" y="2705100"/>
            <a:ext cx="6781800" cy="914400"/>
          </a:xfrm>
          <a:prstGeom prst="rect">
            <a:avLst/>
          </a:prstGeom>
          <a:noFill/>
          <a:ln w="9525">
            <a:noFill/>
            <a:miter lim="800000"/>
            <a:headEnd/>
            <a:tailEnd/>
          </a:ln>
          <a:effectLst/>
        </p:spPr>
        <p:txBody>
          <a:bodyPr lIns="92075" tIns="46037" rIns="92075" bIns="46037" anchor="ctr">
            <a:prstTxWarp prst="textNoShape">
              <a:avLst/>
            </a:prstTxWarp>
          </a:bodyPr>
          <a:lstStyle/>
          <a:p>
            <a:r>
              <a:rPr lang="en-US" sz="4400">
                <a:effectLst>
                  <a:outerShdw blurRad="38100" dist="38100" dir="2700000" algn="tl">
                    <a:srgbClr val="000000"/>
                  </a:outerShdw>
                </a:effectLst>
              </a:rPr>
              <a:t>Differences between sexes</a:t>
            </a:r>
          </a:p>
        </p:txBody>
      </p:sp>
      <p:pic>
        <p:nvPicPr>
          <p:cNvPr id="14" name="Picture 13" descr="Pimephales_promelas.jpg"/>
          <p:cNvPicPr>
            <a:picLocks noChangeAspect="1"/>
          </p:cNvPicPr>
          <p:nvPr/>
        </p:nvPicPr>
        <p:blipFill>
          <a:blip r:embed="rId7"/>
          <a:srcRect/>
          <a:stretch>
            <a:fillRect/>
          </a:stretch>
        </p:blipFill>
        <p:spPr bwMode="auto">
          <a:xfrm>
            <a:off x="3429000" y="990600"/>
            <a:ext cx="5397500" cy="33782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zh-CN" altLang="en-US" sz="3176" dirty="0">
                <a:ea typeface="宋体"/>
                <a:cs typeface="宋体"/>
              </a:rPr>
              <a:t>祝悦</a:t>
            </a:r>
            <a:endParaRPr lang="en-US" sz="3176" dirty="0" smtClean="0">
              <a:ea typeface="宋体"/>
              <a:cs typeface="宋体"/>
            </a:endParaRPr>
          </a:p>
          <a:p>
            <a:pPr lvl="1">
              <a:spcAft>
                <a:spcPts val="1800"/>
              </a:spcAft>
            </a:pPr>
            <a:r>
              <a:rPr lang="en-US" dirty="0" smtClean="0">
                <a:ea typeface="宋体"/>
                <a:cs typeface="宋体"/>
              </a:rPr>
              <a:t>Describe three major differences between the sexes in fish, and give examples.</a:t>
            </a:r>
          </a:p>
        </p:txBody>
      </p:sp>
    </p:spTree>
    <p:extLst>
      <p:ext uri="{BB962C8B-B14F-4D97-AF65-F5344CB8AC3E}">
        <p14:creationId xmlns:p14="http://schemas.microsoft.com/office/powerpoint/2010/main" val="3714171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Sexually selected traits </a:t>
            </a:r>
            <a:endParaRPr lang="en-US" dirty="0"/>
          </a:p>
        </p:txBody>
      </p:sp>
      <p:sp>
        <p:nvSpPr>
          <p:cNvPr id="3" name="Content Placeholder 2"/>
          <p:cNvSpPr>
            <a:spLocks noGrp="1"/>
          </p:cNvSpPr>
          <p:nvPr>
            <p:ph idx="1"/>
          </p:nvPr>
        </p:nvSpPr>
        <p:spPr/>
        <p:txBody>
          <a:bodyPr>
            <a:noAutofit/>
          </a:bodyPr>
          <a:lstStyle/>
          <a:p>
            <a:pPr>
              <a:spcAft>
                <a:spcPts val="1200"/>
              </a:spcAft>
            </a:pPr>
            <a:r>
              <a:rPr lang="en-US" sz="2400" dirty="0" smtClean="0"/>
              <a:t>Truly random mating is rare; some choice of mates is the norm.</a:t>
            </a:r>
          </a:p>
          <a:p>
            <a:pPr>
              <a:spcAft>
                <a:spcPts val="1200"/>
              </a:spcAft>
            </a:pPr>
            <a:r>
              <a:rPr lang="en-US" sz="2200" dirty="0" smtClean="0"/>
              <a:t>Sexually selected traits are those that result from </a:t>
            </a:r>
            <a:r>
              <a:rPr lang="en-US" sz="2200" dirty="0" err="1" smtClean="0"/>
              <a:t>intrasexual</a:t>
            </a:r>
            <a:r>
              <a:rPr lang="en-US" sz="2200" dirty="0" smtClean="0"/>
              <a:t> competition and from the breeding preferences of the opposite sex. </a:t>
            </a:r>
          </a:p>
          <a:p>
            <a:pPr>
              <a:spcAft>
                <a:spcPts val="1200"/>
              </a:spcAft>
            </a:pPr>
            <a:r>
              <a:rPr lang="en-US" sz="2200" dirty="0" smtClean="0"/>
              <a:t>Anatomical differences between sexes are called sexual dimorphisms, and include differences in body size, shape, color, dentition, or ornamentation. </a:t>
            </a:r>
          </a:p>
          <a:p>
            <a:pPr>
              <a:spcAft>
                <a:spcPts val="1200"/>
              </a:spcAft>
            </a:pPr>
            <a:r>
              <a:rPr lang="en-US" sz="2200" dirty="0" smtClean="0"/>
              <a:t>In most fishes, the male is the “dimorphic” sex (except that females are generally larger). Many fishes develop breeding tubercles or contact organs, again primarily in the males. </a:t>
            </a:r>
          </a:p>
          <a:p>
            <a:pPr>
              <a:spcAft>
                <a:spcPts val="1200"/>
              </a:spcAft>
            </a:pPr>
            <a:r>
              <a:rPr lang="en-US" sz="2200" dirty="0" smtClean="0"/>
              <a:t>A major cost of dimorphisms is that the dimorphic sex is more conspicuous to predators.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295400" y="228600"/>
            <a:ext cx="7543800" cy="7620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None/>
            </a:pPr>
            <a:r>
              <a:rPr lang="en-US" sz="4000">
                <a:effectLst>
                  <a:outerShdw blurRad="38100" dist="38100" dir="2700000" algn="tl">
                    <a:srgbClr val="000000"/>
                  </a:outerShdw>
                </a:effectLst>
              </a:rPr>
              <a:t>Sexual dimorphism – color</a:t>
            </a:r>
          </a:p>
        </p:txBody>
      </p:sp>
      <p:sp>
        <p:nvSpPr>
          <p:cNvPr id="146435" name="Rectangle 3"/>
          <p:cNvSpPr>
            <a:spLocks noChangeArrowheads="1"/>
          </p:cNvSpPr>
          <p:nvPr/>
        </p:nvSpPr>
        <p:spPr bwMode="auto">
          <a:xfrm>
            <a:off x="4495800" y="5867400"/>
            <a:ext cx="4343400" cy="7620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None/>
            </a:pPr>
            <a:r>
              <a:rPr lang="en-US" sz="3600">
                <a:effectLst>
                  <a:outerShdw blurRad="38100" dist="38100" dir="2700000" algn="tl">
                    <a:srgbClr val="000000"/>
                  </a:outerShdw>
                </a:effectLst>
              </a:rPr>
              <a:t>Sexual dichromatism </a:t>
            </a:r>
          </a:p>
        </p:txBody>
      </p:sp>
      <p:pic>
        <p:nvPicPr>
          <p:cNvPr id="8196" name="Picture 6" descr="fhmm6"/>
          <p:cNvPicPr>
            <a:picLocks noChangeAspect="1" noChangeArrowheads="1"/>
          </p:cNvPicPr>
          <p:nvPr/>
        </p:nvPicPr>
        <p:blipFill>
          <a:blip r:embed="rId3"/>
          <a:srcRect/>
          <a:stretch>
            <a:fillRect/>
          </a:stretch>
        </p:blipFill>
        <p:spPr bwMode="auto">
          <a:xfrm>
            <a:off x="4038600" y="1371600"/>
            <a:ext cx="4800600" cy="2081213"/>
          </a:xfrm>
          <a:prstGeom prst="rect">
            <a:avLst/>
          </a:prstGeom>
          <a:noFill/>
          <a:ln w="9525">
            <a:noFill/>
            <a:miter lim="800000"/>
            <a:headEnd/>
            <a:tailEnd/>
          </a:ln>
        </p:spPr>
      </p:pic>
      <p:pic>
        <p:nvPicPr>
          <p:cNvPr id="8197" name="Picture 7" descr="fhmf6"/>
          <p:cNvPicPr>
            <a:picLocks noChangeAspect="1" noChangeArrowheads="1"/>
          </p:cNvPicPr>
          <p:nvPr/>
        </p:nvPicPr>
        <p:blipFill>
          <a:blip r:embed="rId4"/>
          <a:srcRect r="-11667"/>
          <a:stretch>
            <a:fillRect/>
          </a:stretch>
        </p:blipFill>
        <p:spPr bwMode="auto">
          <a:xfrm>
            <a:off x="4038600" y="3646488"/>
            <a:ext cx="4800600" cy="1962150"/>
          </a:xfrm>
          <a:prstGeom prst="rect">
            <a:avLst/>
          </a:prstGeom>
          <a:solidFill>
            <a:schemeClr val="tx1"/>
          </a:solidFill>
          <a:ln w="9525">
            <a:noFill/>
            <a:miter lim="800000"/>
            <a:headEnd/>
            <a:tailEnd/>
          </a:ln>
        </p:spPr>
      </p:pic>
      <p:sp>
        <p:nvSpPr>
          <p:cNvPr id="146444" name="Rectangle 12"/>
          <p:cNvSpPr>
            <a:spLocks noChangeArrowheads="1"/>
          </p:cNvSpPr>
          <p:nvPr/>
        </p:nvSpPr>
        <p:spPr bwMode="auto">
          <a:xfrm>
            <a:off x="3352800" y="4211638"/>
            <a:ext cx="565150" cy="7016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4000" b="1">
                <a:effectLst>
                  <a:outerShdw blurRad="38100" dist="38100" dir="2700000" algn="tl">
                    <a:srgbClr val="000000"/>
                  </a:outerShdw>
                </a:effectLst>
              </a:rPr>
              <a:t>♀</a:t>
            </a:r>
          </a:p>
        </p:txBody>
      </p:sp>
      <p:sp>
        <p:nvSpPr>
          <p:cNvPr id="146445" name="Rectangle 13"/>
          <p:cNvSpPr>
            <a:spLocks noChangeArrowheads="1"/>
          </p:cNvSpPr>
          <p:nvPr/>
        </p:nvSpPr>
        <p:spPr bwMode="auto">
          <a:xfrm>
            <a:off x="3352800" y="1987550"/>
            <a:ext cx="565150" cy="7016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4000">
                <a:effectLst>
                  <a:outerShdw blurRad="38100" dist="38100" dir="2700000" algn="tl">
                    <a:srgbClr val="000000"/>
                  </a:outerShdw>
                </a:effectLst>
              </a:rPr>
              <a:t>♂</a:t>
            </a:r>
          </a:p>
        </p:txBody>
      </p:sp>
      <p:sp>
        <p:nvSpPr>
          <p:cNvPr id="146446" name="Rectangle 14"/>
          <p:cNvSpPr>
            <a:spLocks noChangeArrowheads="1"/>
          </p:cNvSpPr>
          <p:nvPr/>
        </p:nvSpPr>
        <p:spPr bwMode="auto">
          <a:xfrm>
            <a:off x="1066800" y="2911475"/>
            <a:ext cx="3019425" cy="82232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400">
                <a:effectLst>
                  <a:outerShdw blurRad="38100" dist="38100" dir="2700000" algn="tl">
                    <a:srgbClr val="000000"/>
                  </a:outerShdw>
                </a:effectLst>
              </a:rPr>
              <a:t>Fathead minnow</a:t>
            </a:r>
          </a:p>
          <a:p>
            <a:r>
              <a:rPr lang="en-US" sz="2400">
                <a:effectLst>
                  <a:outerShdw blurRad="38100" dist="38100" dir="2700000" algn="tl">
                    <a:srgbClr val="000000"/>
                  </a:outerShdw>
                </a:effectLst>
              </a:rPr>
              <a:t>(</a:t>
            </a:r>
            <a:r>
              <a:rPr lang="en-US" sz="2400" i="1">
                <a:effectLst>
                  <a:outerShdw blurRad="38100" dist="38100" dir="2700000" algn="tl">
                    <a:srgbClr val="000000"/>
                  </a:outerShdw>
                </a:effectLst>
              </a:rPr>
              <a:t>Pimephales promelas</a:t>
            </a:r>
            <a:r>
              <a:rPr lang="en-US" sz="2400">
                <a:effectLst>
                  <a:outerShdw blurRad="38100" dist="38100" dir="2700000" algn="tl">
                    <a:srgbClr val="000000"/>
                  </a:outerShdw>
                </a:effectLst>
              </a:rPr>
              <a:t>)</a:t>
            </a:r>
          </a:p>
        </p:txBody>
      </p:sp>
      <p:sp>
        <p:nvSpPr>
          <p:cNvPr id="146447" name="Rectangle 15"/>
          <p:cNvSpPr>
            <a:spLocks noChangeArrowheads="1"/>
          </p:cNvSpPr>
          <p:nvPr/>
        </p:nvSpPr>
        <p:spPr bwMode="auto">
          <a:xfrm rot="16200000">
            <a:off x="-2781300" y="2705100"/>
            <a:ext cx="6781800" cy="914400"/>
          </a:xfrm>
          <a:prstGeom prst="rect">
            <a:avLst/>
          </a:prstGeom>
          <a:noFill/>
          <a:ln w="9525">
            <a:noFill/>
            <a:miter lim="800000"/>
            <a:headEnd/>
            <a:tailEnd/>
          </a:ln>
          <a:effectLst/>
        </p:spPr>
        <p:txBody>
          <a:bodyPr lIns="92075" tIns="46037" rIns="92075" bIns="46037" anchor="ctr">
            <a:prstTxWarp prst="textNoShape">
              <a:avLst/>
            </a:prstTxWarp>
          </a:bodyPr>
          <a:lstStyle/>
          <a:p>
            <a:r>
              <a:rPr lang="en-US" sz="4400">
                <a:effectLst>
                  <a:outerShdw blurRad="38100" dist="38100" dir="2700000" algn="tl">
                    <a:srgbClr val="000000"/>
                  </a:outerShdw>
                </a:effectLst>
              </a:rPr>
              <a:t>Differences between sexes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Text Box 6"/>
          <p:cNvSpPr txBox="1">
            <a:spLocks noChangeArrowheads="1"/>
          </p:cNvSpPr>
          <p:nvPr/>
        </p:nvSpPr>
        <p:spPr bwMode="auto">
          <a:xfrm>
            <a:off x="1955800" y="6248400"/>
            <a:ext cx="8001000" cy="519113"/>
          </a:xfrm>
          <a:prstGeom prst="rect">
            <a:avLst/>
          </a:prstGeom>
          <a:noFill/>
          <a:ln w="12700">
            <a:noFill/>
            <a:miter lim="800000"/>
            <a:headEnd type="none" w="sm" len="sm"/>
            <a:tailEnd type="none" w="sm" len="sm"/>
          </a:ln>
        </p:spPr>
        <p:txBody>
          <a:bodyPr>
            <a:prstTxWarp prst="textNoShape">
              <a:avLst/>
            </a:prstTxWarp>
            <a:spAutoFit/>
          </a:bodyPr>
          <a:lstStyle/>
          <a:p>
            <a:endParaRPr lang="en-US"/>
          </a:p>
        </p:txBody>
      </p:sp>
      <p:sp>
        <p:nvSpPr>
          <p:cNvPr id="79890" name="Text Box 18"/>
          <p:cNvSpPr txBox="1">
            <a:spLocks noChangeArrowheads="1"/>
          </p:cNvSpPr>
          <p:nvPr/>
        </p:nvSpPr>
        <p:spPr bwMode="auto">
          <a:xfrm>
            <a:off x="1143000" y="2120900"/>
            <a:ext cx="7848600" cy="2708434"/>
          </a:xfrm>
          <a:prstGeom prst="rect">
            <a:avLst/>
          </a:prstGeom>
          <a:noFill/>
          <a:ln w="12700">
            <a:noFill/>
            <a:miter lim="800000"/>
            <a:headEnd type="none" w="sm" len="sm"/>
            <a:tailEnd type="none" w="sm" len="sm"/>
          </a:ln>
          <a:effectLst/>
        </p:spPr>
        <p:txBody>
          <a:bodyPr>
            <a:prstTxWarp prst="textNoShape">
              <a:avLst/>
            </a:prstTxWarp>
            <a:spAutoFit/>
          </a:bodyPr>
          <a:lstStyle/>
          <a:p>
            <a:r>
              <a:rPr lang="en-US" sz="3400" dirty="0">
                <a:effectLst>
                  <a:outerShdw blurRad="38100" dist="38100" dir="2700000" algn="tl">
                    <a:srgbClr val="FFFFFF"/>
                  </a:outerShdw>
                </a:effectLst>
              </a:rPr>
              <a:t>“The success of any fish species ultimately is determined by the ability of it’s members to reproduce successfully in a fluctuating environment.”                                                             </a:t>
            </a:r>
          </a:p>
          <a:p>
            <a:r>
              <a:rPr lang="en-US" sz="3400" dirty="0">
                <a:effectLst>
                  <a:outerShdw blurRad="38100" dist="38100" dir="2700000" algn="tl">
                    <a:srgbClr val="FFFFFF"/>
                  </a:outerShdw>
                </a:effectLst>
              </a:rPr>
              <a:t>                                     - Moyle and </a:t>
            </a:r>
            <a:r>
              <a:rPr lang="en-US" sz="3400" dirty="0" err="1">
                <a:effectLst>
                  <a:outerShdw blurRad="38100" dist="38100" dir="2700000" algn="tl">
                    <a:srgbClr val="FFFFFF"/>
                  </a:outerShdw>
                </a:effectLst>
              </a:rPr>
              <a:t>Cech</a:t>
            </a:r>
            <a:endParaRPr lang="en-US" sz="3400"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79878"/>
                                        </p:tgtEl>
                                        <p:attrNameLst>
                                          <p:attrName>style.visibility</p:attrName>
                                        </p:attrNameLst>
                                      </p:cBhvr>
                                      <p:to>
                                        <p:strVal val="visible"/>
                                      </p:to>
                                    </p:set>
                                    <p:animEffect transition="in" filter="dissolve">
                                      <p:cBhvr>
                                        <p:cTn id="7"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4"/>
          <a:srcRect/>
          <a:stretch>
            <a:fillRect/>
          </a:stretch>
        </p:blipFill>
        <p:spPr bwMode="auto">
          <a:xfrm>
            <a:off x="4038600" y="1744663"/>
            <a:ext cx="4876800" cy="3109912"/>
          </a:xfrm>
          <a:prstGeom prst="rect">
            <a:avLst/>
          </a:prstGeom>
          <a:noFill/>
          <a:ln w="19050">
            <a:solidFill>
              <a:schemeClr val="tx1"/>
            </a:solidFill>
            <a:miter lim="800000"/>
            <a:headEnd type="none" w="sm" len="sm"/>
            <a:tailEnd type="none" w="sm" len="sm"/>
          </a:ln>
        </p:spPr>
      </p:pic>
      <p:sp>
        <p:nvSpPr>
          <p:cNvPr id="88074" name="Rectangle 10"/>
          <p:cNvSpPr>
            <a:spLocks noChangeArrowheads="1"/>
          </p:cNvSpPr>
          <p:nvPr/>
        </p:nvSpPr>
        <p:spPr bwMode="auto">
          <a:xfrm>
            <a:off x="1447800" y="381000"/>
            <a:ext cx="6096000" cy="7620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None/>
            </a:pPr>
            <a:r>
              <a:rPr lang="en-US" sz="4000">
                <a:effectLst>
                  <a:outerShdw blurRad="38100" dist="38100" dir="2700000" algn="tl">
                    <a:srgbClr val="000000"/>
                  </a:outerShdw>
                </a:effectLst>
              </a:rPr>
              <a:t>…and size!</a:t>
            </a:r>
          </a:p>
        </p:txBody>
      </p:sp>
      <p:sp>
        <p:nvSpPr>
          <p:cNvPr id="88076" name="Rectangle 12"/>
          <p:cNvSpPr>
            <a:spLocks noChangeArrowheads="1"/>
          </p:cNvSpPr>
          <p:nvPr/>
        </p:nvSpPr>
        <p:spPr bwMode="auto">
          <a:xfrm>
            <a:off x="4191000" y="4876800"/>
            <a:ext cx="4648200" cy="7620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None/>
            </a:pPr>
            <a:r>
              <a:rPr lang="en-US" sz="3200">
                <a:effectLst>
                  <a:outerShdw blurRad="38100" dist="38100" dir="2700000" algn="tl">
                    <a:srgbClr val="000000"/>
                  </a:outerShdw>
                </a:effectLst>
              </a:rPr>
              <a:t>Female deep sea anglerfish</a:t>
            </a:r>
          </a:p>
        </p:txBody>
      </p:sp>
      <p:sp>
        <p:nvSpPr>
          <p:cNvPr id="88078" name="Rectangle 14"/>
          <p:cNvSpPr>
            <a:spLocks noChangeArrowheads="1"/>
          </p:cNvSpPr>
          <p:nvPr/>
        </p:nvSpPr>
        <p:spPr bwMode="auto">
          <a:xfrm>
            <a:off x="6705600" y="990600"/>
            <a:ext cx="2438400" cy="762000"/>
          </a:xfrm>
          <a:prstGeom prst="rect">
            <a:avLst/>
          </a:prstGeom>
          <a:noFill/>
          <a:ln w="9525">
            <a:noFill/>
            <a:miter lim="800000"/>
            <a:headEnd/>
            <a:tailEnd/>
          </a:ln>
          <a:effectLst/>
        </p:spPr>
        <p:txBody>
          <a:bodyPr lIns="92075" tIns="46037" rIns="92075" bIns="46037">
            <a:prstTxWarp prst="textNoShape">
              <a:avLst/>
            </a:prstTxWarp>
          </a:bodyPr>
          <a:lstStyle/>
          <a:p>
            <a:pPr marL="342900" indent="-342900">
              <a:spcBef>
                <a:spcPct val="20000"/>
              </a:spcBef>
              <a:buClr>
                <a:schemeClr val="tx2"/>
              </a:buClr>
              <a:buSzPct val="75000"/>
              <a:buFont typeface="Monotype Sorts" pitchFamily="-109" charset="2"/>
              <a:buNone/>
            </a:pPr>
            <a:r>
              <a:rPr lang="en-US" sz="3200">
                <a:effectLst>
                  <a:outerShdw blurRad="38100" dist="38100" dir="2700000" algn="tl">
                    <a:srgbClr val="000000"/>
                  </a:outerShdw>
                </a:effectLst>
              </a:rPr>
              <a:t>male (6 mm)</a:t>
            </a:r>
          </a:p>
        </p:txBody>
      </p:sp>
      <p:sp>
        <p:nvSpPr>
          <p:cNvPr id="88079" name="Oval 15"/>
          <p:cNvSpPr>
            <a:spLocks noChangeArrowheads="1"/>
          </p:cNvSpPr>
          <p:nvPr/>
        </p:nvSpPr>
        <p:spPr bwMode="auto">
          <a:xfrm rot="-2123653">
            <a:off x="6172200" y="2362200"/>
            <a:ext cx="609600" cy="381000"/>
          </a:xfrm>
          <a:prstGeom prst="ellipse">
            <a:avLst/>
          </a:prstGeom>
          <a:noFill/>
          <a:ln w="19050">
            <a:solidFill>
              <a:srgbClr val="FFFF66"/>
            </a:solidFill>
            <a:round/>
            <a:headEnd type="none" w="sm" len="sm"/>
            <a:tailEnd type="none" w="sm" len="sm"/>
          </a:ln>
        </p:spPr>
        <p:txBody>
          <a:bodyPr wrap="none" anchor="ctr">
            <a:prstTxWarp prst="textNoShape">
              <a:avLst/>
            </a:prstTxWarp>
          </a:bodyPr>
          <a:lstStyle/>
          <a:p>
            <a:endParaRPr lang="en-US"/>
          </a:p>
        </p:txBody>
      </p:sp>
      <p:sp>
        <p:nvSpPr>
          <p:cNvPr id="88080" name="Line 16"/>
          <p:cNvSpPr>
            <a:spLocks noChangeShapeType="1"/>
          </p:cNvSpPr>
          <p:nvPr/>
        </p:nvSpPr>
        <p:spPr bwMode="auto">
          <a:xfrm flipV="1">
            <a:off x="6705600" y="1562100"/>
            <a:ext cx="609600" cy="762000"/>
          </a:xfrm>
          <a:prstGeom prst="line">
            <a:avLst/>
          </a:prstGeom>
          <a:noFill/>
          <a:ln w="19050">
            <a:solidFill>
              <a:srgbClr val="FFFF66"/>
            </a:solidFill>
            <a:round/>
            <a:headEnd type="none" w="sm" len="sm"/>
            <a:tailEnd type="none" w="sm" len="sm"/>
          </a:ln>
        </p:spPr>
        <p:txBody>
          <a:bodyPr>
            <a:prstTxWarp prst="textNoShape">
              <a:avLst/>
            </a:prstTxWarp>
          </a:bodyPr>
          <a:lstStyle/>
          <a:p>
            <a:endParaRPr lang="en-US"/>
          </a:p>
        </p:txBody>
      </p:sp>
      <p:sp>
        <p:nvSpPr>
          <p:cNvPr id="88081" name="Rectangle 17"/>
          <p:cNvSpPr>
            <a:spLocks noChangeArrowheads="1"/>
          </p:cNvSpPr>
          <p:nvPr/>
        </p:nvSpPr>
        <p:spPr bwMode="auto">
          <a:xfrm rot="16200000">
            <a:off x="-2781300" y="2705100"/>
            <a:ext cx="6781800" cy="914400"/>
          </a:xfrm>
          <a:prstGeom prst="rect">
            <a:avLst/>
          </a:prstGeom>
          <a:noFill/>
          <a:ln w="9525">
            <a:noFill/>
            <a:miter lim="800000"/>
            <a:headEnd/>
            <a:tailEnd/>
          </a:ln>
          <a:effectLst/>
        </p:spPr>
        <p:txBody>
          <a:bodyPr lIns="92075" tIns="46037" rIns="92075" bIns="46037" anchor="ctr">
            <a:prstTxWarp prst="textNoShape">
              <a:avLst/>
            </a:prstTxWarp>
          </a:bodyPr>
          <a:lstStyle/>
          <a:p>
            <a:r>
              <a:rPr lang="en-US" sz="4400">
                <a:effectLst>
                  <a:outerShdw blurRad="38100" dist="38100" dir="2700000" algn="tl">
                    <a:srgbClr val="000000"/>
                  </a:outerShdw>
                </a:effectLst>
              </a:rPr>
              <a:t>Differences between sexes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7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8080"/>
                                        </p:tgtEl>
                                        <p:attrNameLst>
                                          <p:attrName>style.visibility</p:attrName>
                                        </p:attrNameLst>
                                      </p:cBhvr>
                                      <p:to>
                                        <p:strVal val="visible"/>
                                      </p:to>
                                    </p:set>
                                    <p:animEffect transition="in" filter="wipe(up)">
                                      <p:cBhvr>
                                        <p:cTn id="10" dur="500"/>
                                        <p:tgtEl>
                                          <p:spTgt spid="8808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88079"/>
                                        </p:tgtEl>
                                        <p:attrNameLst>
                                          <p:attrName>style.visibility</p:attrName>
                                        </p:attrNameLst>
                                      </p:cBhvr>
                                      <p:to>
                                        <p:strVal val="visible"/>
                                      </p:to>
                                    </p:set>
                                    <p:animEffect transition="in" filter="wipe(up)">
                                      <p:cBhvr>
                                        <p:cTn id="14" dur="500"/>
                                        <p:tgtEl>
                                          <p:spTgt spid="88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8" grpId="0"/>
      <p:bldP spid="88079" grpId="0" animBg="1"/>
      <p:bldP spid="880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patterns</a:t>
            </a:r>
            <a:endParaRPr lang="en-US" dirty="0"/>
          </a:p>
        </p:txBody>
      </p:sp>
      <p:sp>
        <p:nvSpPr>
          <p:cNvPr id="3" name="Content Placeholder 2"/>
          <p:cNvSpPr>
            <a:spLocks noGrp="1"/>
          </p:cNvSpPr>
          <p:nvPr>
            <p:ph idx="1"/>
          </p:nvPr>
        </p:nvSpPr>
        <p:spPr/>
        <p:txBody>
          <a:bodyPr>
            <a:noAutofit/>
          </a:bodyPr>
          <a:lstStyle/>
          <a:p>
            <a:pPr>
              <a:spcAft>
                <a:spcPts val="1200"/>
              </a:spcAft>
            </a:pPr>
            <a:r>
              <a:rPr lang="en-US" dirty="0" smtClean="0"/>
              <a:t>Reproductive success is the ultimate determinant of adaptations. Factors that characterize the breeding systems of fishes include </a:t>
            </a:r>
          </a:p>
          <a:p>
            <a:pPr lvl="1">
              <a:spcAft>
                <a:spcPts val="1200"/>
              </a:spcAft>
            </a:pPr>
            <a:r>
              <a:rPr lang="en-US" dirty="0" smtClean="0"/>
              <a:t>frequency of mating</a:t>
            </a:r>
          </a:p>
          <a:p>
            <a:pPr lvl="1">
              <a:spcAft>
                <a:spcPts val="1200"/>
              </a:spcAft>
            </a:pPr>
            <a:r>
              <a:rPr lang="en-US" dirty="0" smtClean="0"/>
              <a:t>number of partners</a:t>
            </a:r>
          </a:p>
          <a:p>
            <a:pPr lvl="1">
              <a:spcAft>
                <a:spcPts val="1200"/>
              </a:spcAft>
            </a:pPr>
            <a:r>
              <a:rPr lang="en-US" dirty="0" smtClean="0"/>
              <a:t>gender role of individuals.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Semelparity</a:t>
            </a:r>
            <a:r>
              <a:rPr lang="en-US" dirty="0" smtClean="0"/>
              <a:t> vs. </a:t>
            </a:r>
            <a:r>
              <a:rPr lang="en-US" smtClean="0"/>
              <a:t>iteroparity</a:t>
            </a:r>
            <a:endParaRPr lang="en-US" dirty="0"/>
          </a:p>
        </p:txBody>
      </p:sp>
      <p:sp>
        <p:nvSpPr>
          <p:cNvPr id="3" name="Content Placeholder 2"/>
          <p:cNvSpPr>
            <a:spLocks noGrp="1"/>
          </p:cNvSpPr>
          <p:nvPr>
            <p:ph idx="1"/>
          </p:nvPr>
        </p:nvSpPr>
        <p:spPr/>
        <p:txBody>
          <a:bodyPr>
            <a:normAutofit fontScale="70000" lnSpcReduction="20000"/>
          </a:bodyPr>
          <a:lstStyle/>
          <a:p>
            <a:r>
              <a:rPr lang="en-US" altLang="zh-CN" dirty="0" err="1" smtClean="0"/>
              <a:t>S</a:t>
            </a:r>
            <a:r>
              <a:rPr lang="en-US" dirty="0" err="1" smtClean="0"/>
              <a:t>emelparous</a:t>
            </a:r>
            <a:endParaRPr lang="en-US" dirty="0" smtClean="0"/>
          </a:p>
          <a:p>
            <a:pPr lvl="1"/>
            <a:r>
              <a:rPr lang="en-US" dirty="0" smtClean="0"/>
              <a:t>spawning one time and dying</a:t>
            </a:r>
          </a:p>
          <a:p>
            <a:pPr lvl="1"/>
            <a:r>
              <a:rPr lang="en-US" dirty="0" err="1" smtClean="0"/>
              <a:t>semelparous</a:t>
            </a:r>
            <a:r>
              <a:rPr lang="en-US" dirty="0" smtClean="0"/>
              <a:t> fishes are </a:t>
            </a:r>
            <a:r>
              <a:rPr lang="en-US" dirty="0" err="1" smtClean="0"/>
              <a:t>diadromous</a:t>
            </a:r>
            <a:r>
              <a:rPr lang="en-US" dirty="0" smtClean="0"/>
              <a:t> or include at least one major migratory phase in their life cycle.</a:t>
            </a:r>
          </a:p>
          <a:p>
            <a:pPr lvl="1"/>
            <a:r>
              <a:rPr lang="en-US" dirty="0" smtClean="0"/>
              <a:t>most salmon of the genus </a:t>
            </a:r>
            <a:r>
              <a:rPr lang="en-US" i="1" dirty="0" err="1" smtClean="0"/>
              <a:t>Oncorhynchus</a:t>
            </a:r>
            <a:r>
              <a:rPr lang="en-US" dirty="0" smtClean="0"/>
              <a:t>, </a:t>
            </a:r>
            <a:r>
              <a:rPr lang="en-US" dirty="0" smtClean="0">
                <a:solidFill>
                  <a:srgbClr val="FF0000"/>
                </a:solidFill>
              </a:rPr>
              <a:t>anadromous</a:t>
            </a:r>
          </a:p>
          <a:p>
            <a:pPr lvl="1"/>
            <a:r>
              <a:rPr lang="en-US" dirty="0" err="1" smtClean="0"/>
              <a:t>Anguillid</a:t>
            </a:r>
            <a:r>
              <a:rPr lang="en-US" dirty="0" smtClean="0"/>
              <a:t> (freshwater) eels, </a:t>
            </a:r>
            <a:r>
              <a:rPr lang="en-US" dirty="0" smtClean="0">
                <a:solidFill>
                  <a:srgbClr val="FF0000"/>
                </a:solidFill>
              </a:rPr>
              <a:t>catadromous</a:t>
            </a:r>
          </a:p>
          <a:p>
            <a:pPr lvl="1"/>
            <a:r>
              <a:rPr lang="en-US" dirty="0" smtClean="0"/>
              <a:t>Variation within species, American Shad (</a:t>
            </a:r>
            <a:r>
              <a:rPr lang="en-US" i="1" dirty="0" err="1" smtClean="0"/>
              <a:t>Alosa</a:t>
            </a:r>
            <a:r>
              <a:rPr lang="en-US" i="1" dirty="0" smtClean="0"/>
              <a:t> </a:t>
            </a:r>
            <a:r>
              <a:rPr lang="en-US" i="1" dirty="0" err="1" smtClean="0"/>
              <a:t>sapidissima</a:t>
            </a:r>
            <a:r>
              <a:rPr lang="en-US" dirty="0" smtClean="0"/>
              <a:t>) are </a:t>
            </a:r>
            <a:r>
              <a:rPr lang="en-US" dirty="0" err="1" smtClean="0"/>
              <a:t>semelparous</a:t>
            </a:r>
            <a:r>
              <a:rPr lang="en-US" dirty="0" smtClean="0"/>
              <a:t> in southern locations (30–33°N), largely </a:t>
            </a:r>
            <a:r>
              <a:rPr lang="en-US" dirty="0" err="1" smtClean="0"/>
              <a:t>iteroparous</a:t>
            </a:r>
            <a:r>
              <a:rPr lang="en-US" dirty="0" smtClean="0"/>
              <a:t> at northern latitudes</a:t>
            </a:r>
          </a:p>
          <a:p>
            <a:pPr lvl="1"/>
            <a:endParaRPr lang="en-US" dirty="0" smtClean="0"/>
          </a:p>
          <a:p>
            <a:r>
              <a:rPr lang="en-US" altLang="zh-CN" dirty="0" err="1" smtClean="0"/>
              <a:t>I</a:t>
            </a:r>
            <a:r>
              <a:rPr lang="en-US" dirty="0" err="1" smtClean="0"/>
              <a:t>teroparous</a:t>
            </a:r>
            <a:endParaRPr lang="en-US" dirty="0" smtClean="0"/>
          </a:p>
          <a:p>
            <a:pPr lvl="1"/>
            <a:r>
              <a:rPr lang="en-US" dirty="0" smtClean="0"/>
              <a:t>spawning more than once during their lives</a:t>
            </a:r>
          </a:p>
          <a:p>
            <a:pPr lvl="1"/>
            <a:r>
              <a:rPr lang="en-US" dirty="0" smtClean="0"/>
              <a:t>e.g., sharks, lungfishes, sturgeons, gars, tarpons, minnows, codfishes, </a:t>
            </a:r>
            <a:r>
              <a:rPr lang="en-US" dirty="0" err="1" smtClean="0"/>
              <a:t>seabasses</a:t>
            </a: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Semelparity</a:t>
            </a:r>
            <a:r>
              <a:rPr lang="en-US" dirty="0" smtClean="0"/>
              <a:t> vs. </a:t>
            </a:r>
            <a:r>
              <a:rPr lang="en-US" smtClean="0"/>
              <a:t>iteroparity</a:t>
            </a:r>
            <a:endParaRPr lang="en-US" dirty="0"/>
          </a:p>
        </p:txBody>
      </p:sp>
      <p:grpSp>
        <p:nvGrpSpPr>
          <p:cNvPr id="9" name="Group 8"/>
          <p:cNvGrpSpPr/>
          <p:nvPr/>
        </p:nvGrpSpPr>
        <p:grpSpPr>
          <a:xfrm>
            <a:off x="719662" y="1828800"/>
            <a:ext cx="3852337" cy="5022273"/>
            <a:chOff x="719662" y="1828800"/>
            <a:chExt cx="3852337" cy="5022273"/>
          </a:xfrm>
        </p:grpSpPr>
        <p:sp>
          <p:nvSpPr>
            <p:cNvPr id="6" name="Rectangle 5"/>
            <p:cNvSpPr/>
            <p:nvPr/>
          </p:nvSpPr>
          <p:spPr>
            <a:xfrm>
              <a:off x="719662" y="1828800"/>
              <a:ext cx="3852337" cy="369332"/>
            </a:xfrm>
            <a:prstGeom prst="rect">
              <a:avLst/>
            </a:prstGeom>
          </p:spPr>
          <p:txBody>
            <a:bodyPr wrap="none">
              <a:spAutoFit/>
            </a:bodyPr>
            <a:lstStyle/>
            <a:p>
              <a:r>
                <a:rPr lang="en-US" b="1" dirty="0" smtClean="0"/>
                <a:t>Models based on non-linear trade-offs</a:t>
              </a:r>
              <a:endParaRPr lang="en-US" dirty="0"/>
            </a:p>
          </p:txBody>
        </p:sp>
        <p:pic>
          <p:nvPicPr>
            <p:cNvPr id="7" name="Picture 6" descr="SemelparityIteroparity.png"/>
            <p:cNvPicPr>
              <a:picLocks noChangeAspect="1"/>
            </p:cNvPicPr>
            <p:nvPr/>
          </p:nvPicPr>
          <p:blipFill>
            <a:blip r:embed="rId3"/>
            <a:stretch>
              <a:fillRect/>
            </a:stretch>
          </p:blipFill>
          <p:spPr>
            <a:xfrm>
              <a:off x="838200" y="2362200"/>
              <a:ext cx="2971800" cy="4488873"/>
            </a:xfrm>
            <a:prstGeom prst="rect">
              <a:avLst/>
            </a:prstGeom>
          </p:spPr>
        </p:pic>
      </p:grpSp>
      <p:grpSp>
        <p:nvGrpSpPr>
          <p:cNvPr id="11" name="Group 10"/>
          <p:cNvGrpSpPr/>
          <p:nvPr/>
        </p:nvGrpSpPr>
        <p:grpSpPr>
          <a:xfrm>
            <a:off x="5791200" y="1828800"/>
            <a:ext cx="2895600" cy="2467928"/>
            <a:chOff x="5791200" y="1828800"/>
            <a:chExt cx="2895600" cy="2467928"/>
          </a:xfrm>
        </p:grpSpPr>
        <p:sp>
          <p:nvSpPr>
            <p:cNvPr id="8" name="Rectangle 7"/>
            <p:cNvSpPr/>
            <p:nvPr/>
          </p:nvSpPr>
          <p:spPr>
            <a:xfrm>
              <a:off x="5791200" y="1828800"/>
              <a:ext cx="2090048" cy="369332"/>
            </a:xfrm>
            <a:prstGeom prst="rect">
              <a:avLst/>
            </a:prstGeom>
          </p:spPr>
          <p:txBody>
            <a:bodyPr wrap="none">
              <a:spAutoFit/>
            </a:bodyPr>
            <a:lstStyle/>
            <a:p>
              <a:r>
                <a:rPr lang="en-US" b="1" dirty="0" smtClean="0"/>
                <a:t>Bet-hedging models</a:t>
              </a:r>
              <a:endParaRPr lang="en-US" dirty="0"/>
            </a:p>
          </p:txBody>
        </p:sp>
        <p:sp>
          <p:nvSpPr>
            <p:cNvPr id="10" name="Rectangle 9"/>
            <p:cNvSpPr/>
            <p:nvPr/>
          </p:nvSpPr>
          <p:spPr>
            <a:xfrm>
              <a:off x="5791200" y="2819400"/>
              <a:ext cx="2895600" cy="1477328"/>
            </a:xfrm>
            <a:prstGeom prst="rect">
              <a:avLst/>
            </a:prstGeom>
          </p:spPr>
          <p:txBody>
            <a:bodyPr wrap="square">
              <a:spAutoFit/>
            </a:bodyPr>
            <a:lstStyle/>
            <a:p>
              <a:r>
                <a:rPr lang="en-US" dirty="0" err="1" smtClean="0"/>
                <a:t>Iteroparity</a:t>
              </a:r>
              <a:r>
                <a:rPr lang="en-US" dirty="0" smtClean="0"/>
                <a:t> is a hedge against unpredictable juvenile survivorship (avoiding putting all one's eggs in one basket)</a:t>
              </a:r>
              <a:endParaRPr lang="en-US" dirty="0"/>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Semelparity</a:t>
            </a:r>
            <a:r>
              <a:rPr lang="en-US" dirty="0" smtClean="0"/>
              <a:t> vs. </a:t>
            </a:r>
            <a:r>
              <a:rPr lang="en-US" smtClean="0"/>
              <a:t>iteroparity</a:t>
            </a:r>
            <a:endParaRPr lang="en-US" dirty="0"/>
          </a:p>
        </p:txBody>
      </p:sp>
      <p:sp>
        <p:nvSpPr>
          <p:cNvPr id="4" name="Content Placeholder 3"/>
          <p:cNvSpPr>
            <a:spLocks noGrp="1"/>
          </p:cNvSpPr>
          <p:nvPr>
            <p:ph idx="1"/>
          </p:nvPr>
        </p:nvSpPr>
        <p:spPr/>
        <p:txBody>
          <a:bodyPr>
            <a:normAutofit/>
          </a:bodyPr>
          <a:lstStyle/>
          <a:p>
            <a:pPr>
              <a:spcAft>
                <a:spcPts val="3000"/>
              </a:spcAft>
            </a:pPr>
            <a:r>
              <a:rPr lang="en-US" sz="2800" dirty="0" smtClean="0"/>
              <a:t>It has been shown that </a:t>
            </a:r>
            <a:r>
              <a:rPr lang="en-US" sz="2800" dirty="0" err="1" smtClean="0"/>
              <a:t>semelparous</a:t>
            </a:r>
            <a:r>
              <a:rPr lang="en-US" sz="2800" dirty="0" smtClean="0"/>
              <a:t> species have higher expected adult mortality, making it more economical to put all reproductive effort into the first (and therefore final) reproductive episode.</a:t>
            </a:r>
          </a:p>
          <a:p>
            <a:pPr>
              <a:spcAft>
                <a:spcPts val="3000"/>
              </a:spcAft>
            </a:pPr>
            <a:r>
              <a:rPr lang="en-US" sz="2800" dirty="0" err="1" smtClean="0"/>
              <a:t>Semelparity</a:t>
            </a:r>
            <a:r>
              <a:rPr lang="en-US" sz="2800" dirty="0" smtClean="0"/>
              <a:t> can be a characteristic of </a:t>
            </a:r>
            <a:r>
              <a:rPr lang="en-US" sz="2800" dirty="0" err="1" smtClean="0"/>
              <a:t>r</a:t>
            </a:r>
            <a:r>
              <a:rPr lang="en-US" sz="2800" dirty="0" smtClean="0"/>
              <a:t> strategists, and </a:t>
            </a:r>
            <a:r>
              <a:rPr lang="en-US" sz="2800" dirty="0" err="1" smtClean="0"/>
              <a:t>iteroparity</a:t>
            </a:r>
            <a:r>
              <a:rPr lang="en-US" sz="2800" dirty="0" smtClean="0"/>
              <a:t> a characteristic of K strategists.</a:t>
            </a:r>
            <a:endParaRPr lang="en-US" sz="28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143000" y="228600"/>
            <a:ext cx="7772400" cy="1143000"/>
          </a:xfrm>
        </p:spPr>
        <p:txBody>
          <a:bodyPr/>
          <a:lstStyle/>
          <a:p>
            <a:r>
              <a:rPr lang="en-US">
                <a:solidFill>
                  <a:schemeClr val="tx1"/>
                </a:solidFill>
                <a:effectLst>
                  <a:outerShdw blurRad="38100" dist="38100" dir="2700000" algn="tl">
                    <a:srgbClr val="000000"/>
                  </a:outerShdw>
                </a:effectLst>
              </a:rPr>
              <a:t>Bioenergetics – some terms</a:t>
            </a:r>
          </a:p>
        </p:txBody>
      </p:sp>
      <p:sp>
        <p:nvSpPr>
          <p:cNvPr id="138243" name="Rectangle 3"/>
          <p:cNvSpPr>
            <a:spLocks noGrp="1" noChangeArrowheads="1"/>
          </p:cNvSpPr>
          <p:nvPr>
            <p:ph type="body" idx="1"/>
          </p:nvPr>
        </p:nvSpPr>
        <p:spPr>
          <a:xfrm>
            <a:off x="990600" y="1676400"/>
            <a:ext cx="8305800" cy="3200400"/>
          </a:xfrm>
        </p:spPr>
        <p:txBody>
          <a:bodyPr>
            <a:normAutofit fontScale="92500" lnSpcReduction="20000"/>
          </a:bodyPr>
          <a:lstStyle/>
          <a:p>
            <a:pPr marL="609600" indent="-609600">
              <a:buFontTx/>
              <a:buNone/>
            </a:pPr>
            <a:r>
              <a:rPr lang="en-US" sz="3600" dirty="0"/>
              <a:t>* Reproductive effort – energy investment</a:t>
            </a:r>
          </a:p>
          <a:p>
            <a:pPr marL="609600" indent="-609600">
              <a:buFontTx/>
              <a:buNone/>
            </a:pPr>
            <a:r>
              <a:rPr lang="en-US" sz="3600" dirty="0"/>
              <a:t>* Age of onset of reproduction</a:t>
            </a:r>
          </a:p>
          <a:p>
            <a:pPr marL="609600" indent="-609600">
              <a:buFontTx/>
              <a:buNone/>
            </a:pPr>
            <a:r>
              <a:rPr lang="en-US" sz="3600" dirty="0"/>
              <a:t>* Fecundity - # of gametes produced</a:t>
            </a:r>
          </a:p>
          <a:p>
            <a:pPr marL="609600" indent="-609600">
              <a:buFontTx/>
              <a:buNone/>
            </a:pPr>
            <a:r>
              <a:rPr lang="en-US" sz="3600" dirty="0"/>
              <a:t>* Survivorship - # of individuals that reach the next year of life </a:t>
            </a:r>
          </a:p>
          <a:p>
            <a:pPr marL="609600" indent="-609600">
              <a:buFontTx/>
              <a:buNone/>
            </a:pPr>
            <a:r>
              <a:rPr lang="en-US" sz="3600" dirty="0"/>
              <a:t>* Frequency of reproduction</a:t>
            </a:r>
          </a:p>
        </p:txBody>
      </p:sp>
      <p:sp>
        <p:nvSpPr>
          <p:cNvPr id="138245" name="Rectangle 5"/>
          <p:cNvSpPr>
            <a:spLocks noChangeArrowheads="1"/>
          </p:cNvSpPr>
          <p:nvPr/>
        </p:nvSpPr>
        <p:spPr bwMode="auto">
          <a:xfrm>
            <a:off x="3200400" y="5562600"/>
            <a:ext cx="5121275" cy="6461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3600" dirty="0" err="1">
                <a:solidFill>
                  <a:srgbClr val="000000"/>
                </a:solidFill>
                <a:effectLst>
                  <a:outerShdw blurRad="38100" dist="38100" dir="2700000" algn="tl">
                    <a:srgbClr val="FFFFFF"/>
                  </a:outerShdw>
                </a:effectLst>
              </a:rPr>
              <a:t>Semelparity</a:t>
            </a:r>
            <a:r>
              <a:rPr lang="en-US" sz="3600" dirty="0">
                <a:solidFill>
                  <a:srgbClr val="000000"/>
                </a:solidFill>
                <a:effectLst>
                  <a:outerShdw blurRad="38100" dist="38100" dir="2700000" algn="tl">
                    <a:srgbClr val="FFFFFF"/>
                  </a:outerShdw>
                </a:effectLst>
              </a:rPr>
              <a:t> </a:t>
            </a:r>
            <a:r>
              <a:rPr lang="en-US" sz="3600" dirty="0" err="1">
                <a:solidFill>
                  <a:srgbClr val="000000"/>
                </a:solidFill>
                <a:effectLst>
                  <a:outerShdw blurRad="38100" dist="38100" dir="2700000" algn="tl">
                    <a:srgbClr val="FFFFFF"/>
                  </a:outerShdw>
                </a:effectLst>
              </a:rPr>
              <a:t>vs</a:t>
            </a:r>
            <a:r>
              <a:rPr lang="en-US" sz="3600" dirty="0">
                <a:solidFill>
                  <a:srgbClr val="000000"/>
                </a:solidFill>
                <a:effectLst>
                  <a:outerShdw blurRad="38100" dist="38100" dir="2700000" algn="tl">
                    <a:srgbClr val="FFFFFF"/>
                  </a:outerShdw>
                </a:effectLst>
              </a:rPr>
              <a:t> </a:t>
            </a:r>
            <a:r>
              <a:rPr lang="en-US" sz="3600" dirty="0" err="1">
                <a:solidFill>
                  <a:srgbClr val="000000"/>
                </a:solidFill>
                <a:effectLst>
                  <a:outerShdw blurRad="38100" dist="38100" dir="2700000" algn="tl">
                    <a:srgbClr val="FFFFFF"/>
                  </a:outerShdw>
                </a:effectLst>
              </a:rPr>
              <a:t>Iteroparity</a:t>
            </a:r>
            <a:r>
              <a:rPr lang="en-US" sz="3600" dirty="0">
                <a:solidFill>
                  <a:srgbClr val="000000"/>
                </a:solidFill>
              </a:rPr>
              <a:t> </a:t>
            </a:r>
          </a:p>
        </p:txBody>
      </p:sp>
      <p:sp>
        <p:nvSpPr>
          <p:cNvPr id="6" name="Rectangle 5"/>
          <p:cNvSpPr>
            <a:spLocks noChangeArrowheads="1"/>
          </p:cNvSpPr>
          <p:nvPr/>
        </p:nvSpPr>
        <p:spPr bwMode="auto">
          <a:xfrm>
            <a:off x="3630613" y="6105525"/>
            <a:ext cx="2852539" cy="36933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dirty="0">
                <a:solidFill>
                  <a:srgbClr val="000000"/>
                </a:solidFill>
                <a:effectLst>
                  <a:outerShdw blurRad="38100" dist="38100" dir="2700000" algn="tl">
                    <a:srgbClr val="FFFFFF"/>
                  </a:outerShdw>
                </a:effectLst>
              </a:rPr>
              <a:t>(Spawn once </a:t>
            </a:r>
            <a:r>
              <a:rPr lang="en-US" dirty="0" err="1">
                <a:solidFill>
                  <a:srgbClr val="000000"/>
                </a:solidFill>
                <a:effectLst>
                  <a:outerShdw blurRad="38100" dist="38100" dir="2700000" algn="tl">
                    <a:srgbClr val="FFFFFF"/>
                  </a:outerShdw>
                </a:effectLst>
              </a:rPr>
              <a:t>vs</a:t>
            </a:r>
            <a:r>
              <a:rPr lang="en-US" dirty="0">
                <a:solidFill>
                  <a:srgbClr val="000000"/>
                </a:solidFill>
                <a:effectLst>
                  <a:outerShdw blurRad="38100" dist="38100" dir="2700000" algn="tl">
                    <a:srgbClr val="FFFFFF"/>
                  </a:outerShdw>
                </a:effectLst>
              </a:rPr>
              <a:t> Many times)</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143000" y="228600"/>
            <a:ext cx="8001000" cy="1143000"/>
          </a:xfrm>
        </p:spPr>
        <p:txBody>
          <a:bodyPr/>
          <a:lstStyle/>
          <a:p>
            <a:r>
              <a:rPr lang="en-US">
                <a:solidFill>
                  <a:schemeClr val="tx1"/>
                </a:solidFill>
                <a:effectLst>
                  <a:outerShdw blurRad="38100" dist="38100" dir="2700000" algn="tl">
                    <a:srgbClr val="000000"/>
                  </a:outerShdw>
                </a:effectLst>
              </a:rPr>
              <a:t>Bioenergetic balances / tradeoffs</a:t>
            </a:r>
          </a:p>
        </p:txBody>
      </p:sp>
      <p:pic>
        <p:nvPicPr>
          <p:cNvPr id="32771" name="Picture 4" descr="scale"/>
          <p:cNvPicPr>
            <a:picLocks noChangeAspect="1" noChangeArrowheads="1"/>
          </p:cNvPicPr>
          <p:nvPr/>
        </p:nvPicPr>
        <p:blipFill>
          <a:blip r:embed="rId3">
            <a:lum bright="70000" contrast="-70000"/>
          </a:blip>
          <a:srcRect/>
          <a:stretch>
            <a:fillRect/>
          </a:stretch>
        </p:blipFill>
        <p:spPr bwMode="auto">
          <a:xfrm>
            <a:off x="1981200" y="1447800"/>
            <a:ext cx="6019800" cy="4514850"/>
          </a:xfrm>
          <a:prstGeom prst="rect">
            <a:avLst/>
          </a:prstGeom>
          <a:noFill/>
          <a:ln w="9525">
            <a:noFill/>
            <a:miter lim="800000"/>
            <a:headEnd/>
            <a:tailEnd/>
          </a:ln>
        </p:spPr>
      </p:pic>
      <p:sp>
        <p:nvSpPr>
          <p:cNvPr id="143365" name="Rectangle 5"/>
          <p:cNvSpPr>
            <a:spLocks noChangeArrowheads="1"/>
          </p:cNvSpPr>
          <p:nvPr/>
        </p:nvSpPr>
        <p:spPr bwMode="auto">
          <a:xfrm>
            <a:off x="2246313" y="3508375"/>
            <a:ext cx="1868487" cy="835025"/>
          </a:xfrm>
          <a:prstGeom prst="rect">
            <a:avLst/>
          </a:prstGeom>
          <a:noFill/>
          <a:ln w="12700">
            <a:solidFill>
              <a:schemeClr val="bg2"/>
            </a:solidFill>
            <a:miter lim="800000"/>
            <a:headEnd type="none" w="sm" len="sm"/>
            <a:tailEnd type="none" w="sm" len="sm"/>
          </a:ln>
          <a:effectLst/>
        </p:spPr>
        <p:txBody>
          <a:bodyPr>
            <a:prstTxWarp prst="textNoShape">
              <a:avLst/>
            </a:prstTxWarp>
            <a:spAutoFit/>
          </a:bodyPr>
          <a:lstStyle/>
          <a:p>
            <a:pPr marL="457200" indent="-457200">
              <a:spcBef>
                <a:spcPct val="20000"/>
              </a:spcBef>
              <a:buClr>
                <a:schemeClr val="tx2"/>
              </a:buClr>
              <a:buSzPct val="75000"/>
              <a:buFont typeface="Monotype Sorts" pitchFamily="-109" charset="2"/>
              <a:buNone/>
            </a:pPr>
            <a:r>
              <a:rPr lang="en-US" sz="2400">
                <a:solidFill>
                  <a:srgbClr val="000000"/>
                </a:solidFill>
                <a:effectLst>
                  <a:outerShdw blurRad="38100" dist="38100" dir="2700000" algn="tl">
                    <a:srgbClr val="FFFFFF"/>
                  </a:outerShdw>
                </a:effectLst>
              </a:rPr>
              <a:t>Reproductive effort</a:t>
            </a:r>
          </a:p>
        </p:txBody>
      </p:sp>
      <p:sp>
        <p:nvSpPr>
          <p:cNvPr id="143366" name="Rectangle 6"/>
          <p:cNvSpPr>
            <a:spLocks noChangeArrowheads="1"/>
          </p:cNvSpPr>
          <p:nvPr/>
        </p:nvSpPr>
        <p:spPr bwMode="auto">
          <a:xfrm>
            <a:off x="5969000" y="3508375"/>
            <a:ext cx="1879600" cy="835025"/>
          </a:xfrm>
          <a:prstGeom prst="rect">
            <a:avLst/>
          </a:prstGeom>
          <a:noFill/>
          <a:ln w="12700">
            <a:solidFill>
              <a:schemeClr val="bg2"/>
            </a:solidFill>
            <a:miter lim="800000"/>
            <a:headEnd type="none" w="sm" len="sm"/>
            <a:tailEnd type="none" w="sm" len="sm"/>
          </a:ln>
          <a:effectLst/>
        </p:spPr>
        <p:txBody>
          <a:bodyPr>
            <a:prstTxWarp prst="textNoShape">
              <a:avLst/>
            </a:prstTxWarp>
            <a:spAutoFit/>
          </a:bodyPr>
          <a:lstStyle/>
          <a:p>
            <a:r>
              <a:rPr lang="en-US" sz="2400">
                <a:solidFill>
                  <a:srgbClr val="000000"/>
                </a:solidFill>
                <a:effectLst>
                  <a:outerShdw blurRad="38100" dist="38100" dir="2700000" algn="tl">
                    <a:srgbClr val="FFFFFF"/>
                  </a:outerShdw>
                </a:effectLst>
              </a:rPr>
              <a:t>Frequency of reproduction</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4.8|4.3|8.5"/>
</p:tagLst>
</file>

<file path=ppt/tags/tag10.xml><?xml version="1.0" encoding="utf-8"?>
<p:tagLst xmlns:a="http://schemas.openxmlformats.org/drawingml/2006/main" xmlns:r="http://schemas.openxmlformats.org/officeDocument/2006/relationships" xmlns:p="http://schemas.openxmlformats.org/presentationml/2006/main">
  <p:tag name="TIMING" val="|0.8|51.8"/>
</p:tagLst>
</file>

<file path=ppt/tags/tag11.xml><?xml version="1.0" encoding="utf-8"?>
<p:tagLst xmlns:a="http://schemas.openxmlformats.org/drawingml/2006/main" xmlns:r="http://schemas.openxmlformats.org/officeDocument/2006/relationships" xmlns:p="http://schemas.openxmlformats.org/presentationml/2006/main">
  <p:tag name="TIMING" val="|6.4|15.5"/>
</p:tagLst>
</file>

<file path=ppt/tags/tag12.xml><?xml version="1.0" encoding="utf-8"?>
<p:tagLst xmlns:a="http://schemas.openxmlformats.org/drawingml/2006/main" xmlns:r="http://schemas.openxmlformats.org/officeDocument/2006/relationships" xmlns:p="http://schemas.openxmlformats.org/presentationml/2006/main">
  <p:tag name="TIMING" val="|0.9|15.6"/>
</p:tagLst>
</file>

<file path=ppt/tags/tag13.xml><?xml version="1.0" encoding="utf-8"?>
<p:tagLst xmlns:a="http://schemas.openxmlformats.org/drawingml/2006/main" xmlns:r="http://schemas.openxmlformats.org/officeDocument/2006/relationships" xmlns:p="http://schemas.openxmlformats.org/presentationml/2006/main">
  <p:tag name="TIMING" val="|0.6|18.3"/>
</p:tagLst>
</file>

<file path=ppt/tags/tag14.xml><?xml version="1.0" encoding="utf-8"?>
<p:tagLst xmlns:a="http://schemas.openxmlformats.org/drawingml/2006/main" xmlns:r="http://schemas.openxmlformats.org/officeDocument/2006/relationships" xmlns:p="http://schemas.openxmlformats.org/presentationml/2006/main">
  <p:tag name="TIMING" val="|0.8|14.2"/>
</p:tagLst>
</file>

<file path=ppt/tags/tag15.xml><?xml version="1.0" encoding="utf-8"?>
<p:tagLst xmlns:a="http://schemas.openxmlformats.org/drawingml/2006/main" xmlns:r="http://schemas.openxmlformats.org/officeDocument/2006/relationships" xmlns:p="http://schemas.openxmlformats.org/presentationml/2006/main">
  <p:tag name="TIMING" val="|48.7"/>
</p:tagLst>
</file>

<file path=ppt/tags/tag16.xml><?xml version="1.0" encoding="utf-8"?>
<p:tagLst xmlns:a="http://schemas.openxmlformats.org/drawingml/2006/main" xmlns:r="http://schemas.openxmlformats.org/officeDocument/2006/relationships" xmlns:p="http://schemas.openxmlformats.org/presentationml/2006/main">
  <p:tag name="TIMING" val="|102.5"/>
</p:tagLst>
</file>

<file path=ppt/tags/tag17.xml><?xml version="1.0" encoding="utf-8"?>
<p:tagLst xmlns:a="http://schemas.openxmlformats.org/drawingml/2006/main" xmlns:r="http://schemas.openxmlformats.org/officeDocument/2006/relationships" xmlns:p="http://schemas.openxmlformats.org/presentationml/2006/main">
  <p:tag name="TIMING" val="|1.3|14|28.2|29.8|24.6"/>
</p:tagLst>
</file>

<file path=ppt/tags/tag18.xml><?xml version="1.0" encoding="utf-8"?>
<p:tagLst xmlns:a="http://schemas.openxmlformats.org/drawingml/2006/main" xmlns:r="http://schemas.openxmlformats.org/officeDocument/2006/relationships" xmlns:p="http://schemas.openxmlformats.org/presentationml/2006/main">
  <p:tag name="TIMING" val="|54.3"/>
</p:tagLst>
</file>

<file path=ppt/tags/tag2.xml><?xml version="1.0" encoding="utf-8"?>
<p:tagLst xmlns:a="http://schemas.openxmlformats.org/drawingml/2006/main" xmlns:r="http://schemas.openxmlformats.org/officeDocument/2006/relationships" xmlns:p="http://schemas.openxmlformats.org/presentationml/2006/main">
  <p:tag name="TIMING" val="|11|187"/>
</p:tagLst>
</file>

<file path=ppt/tags/tag3.xml><?xml version="1.0" encoding="utf-8"?>
<p:tagLst xmlns:a="http://schemas.openxmlformats.org/drawingml/2006/main" xmlns:r="http://schemas.openxmlformats.org/officeDocument/2006/relationships" xmlns:p="http://schemas.openxmlformats.org/presentationml/2006/main">
  <p:tag name="TIMING" val="|3.1|183.1"/>
</p:tagLst>
</file>

<file path=ppt/tags/tag4.xml><?xml version="1.0" encoding="utf-8"?>
<p:tagLst xmlns:a="http://schemas.openxmlformats.org/drawingml/2006/main" xmlns:r="http://schemas.openxmlformats.org/officeDocument/2006/relationships" xmlns:p="http://schemas.openxmlformats.org/presentationml/2006/main">
  <p:tag name="TIMING" val="|0.9|22.3"/>
</p:tagLst>
</file>

<file path=ppt/tags/tag5.xml><?xml version="1.0" encoding="utf-8"?>
<p:tagLst xmlns:a="http://schemas.openxmlformats.org/drawingml/2006/main" xmlns:r="http://schemas.openxmlformats.org/officeDocument/2006/relationships" xmlns:p="http://schemas.openxmlformats.org/presentationml/2006/main">
  <p:tag name="VERSION" val="0.2"/>
  <p:tag name="QUESTIONNAME" val="Based on the inf"/>
  <p:tag name="QUESTIONTYPE" val=" 0"/>
  <p:tag name="QUESTIONCHOICES" val=" 4"/>
  <p:tag name="QUESTIONANSWER" val=" 4"/>
  <p:tag name="QUESTIONDIFFICULTY" val=" 0"/>
  <p:tag name="QUESTIONPOINTS" val=" 0"/>
  <p:tag name="QUESTIONCHANCES" val=" 99"/>
  <p:tag name="QUESTIONTIMER" val="00:30"/>
</p:tagLst>
</file>

<file path=ppt/tags/tag6.xml><?xml version="1.0" encoding="utf-8"?>
<p:tagLst xmlns:a="http://schemas.openxmlformats.org/drawingml/2006/main" xmlns:r="http://schemas.openxmlformats.org/officeDocument/2006/relationships" xmlns:p="http://schemas.openxmlformats.org/presentationml/2006/main">
  <p:tag name="TIMING" val="|42"/>
</p:tagLst>
</file>

<file path=ppt/tags/tag7.xml><?xml version="1.0" encoding="utf-8"?>
<p:tagLst xmlns:a="http://schemas.openxmlformats.org/drawingml/2006/main" xmlns:r="http://schemas.openxmlformats.org/officeDocument/2006/relationships" xmlns:p="http://schemas.openxmlformats.org/presentationml/2006/main">
  <p:tag name="TIMING" val="|12.9|3.9|29.7|11.4"/>
</p:tagLst>
</file>

<file path=ppt/tags/tag8.xml><?xml version="1.0" encoding="utf-8"?>
<p:tagLst xmlns:a="http://schemas.openxmlformats.org/drawingml/2006/main" xmlns:r="http://schemas.openxmlformats.org/officeDocument/2006/relationships" xmlns:p="http://schemas.openxmlformats.org/presentationml/2006/main">
  <p:tag name="TIMING" val="|1|36.1"/>
</p:tagLst>
</file>

<file path=ppt/tags/tag9.xml><?xml version="1.0" encoding="utf-8"?>
<p:tagLst xmlns:a="http://schemas.openxmlformats.org/drawingml/2006/main" xmlns:r="http://schemas.openxmlformats.org/officeDocument/2006/relationships" xmlns:p="http://schemas.openxmlformats.org/presentationml/2006/main">
  <p:tag name="TIMING" val="|0.9|23.6|3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9886</TotalTime>
  <Words>1953</Words>
  <Application>Microsoft Office PowerPoint</Application>
  <PresentationFormat>全屏显示(4:3)</PresentationFormat>
  <Paragraphs>164</Paragraphs>
  <Slides>30</Slides>
  <Notes>10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Monotype Sorts</vt:lpstr>
      <vt:lpstr>宋体</vt:lpstr>
      <vt:lpstr>Arial</vt:lpstr>
      <vt:lpstr>Calibri</vt:lpstr>
      <vt:lpstr>Times New Roman</vt:lpstr>
      <vt:lpstr>Office Theme</vt:lpstr>
      <vt:lpstr>Lesson 10 Reproduction</vt:lpstr>
      <vt:lpstr>PowerPoint 演示文稿</vt:lpstr>
      <vt:lpstr>PowerPoint 演示文稿</vt:lpstr>
      <vt:lpstr>Reproductive patterns</vt:lpstr>
      <vt:lpstr>Semelparity vs. iteroparity</vt:lpstr>
      <vt:lpstr>Semelparity vs. iteroparity</vt:lpstr>
      <vt:lpstr>Semelparity vs. iteroparity</vt:lpstr>
      <vt:lpstr>Bioenergetics – some terms</vt:lpstr>
      <vt:lpstr>Bioenergetic balances / tradeoffs</vt:lpstr>
      <vt:lpstr>Bioenergetic balances / tradeoffs</vt:lpstr>
      <vt:lpstr>R-selected  vs.  K-selected?</vt:lpstr>
      <vt:lpstr>R-selected  vs.  K-selected?</vt:lpstr>
      <vt:lpstr>Based on the information given in this lecture, which of the following fishes might best be classified as r-selected?</vt:lpstr>
      <vt:lpstr>Based on the information given in this lecture, which of the following fishes might best be classified as r-selected?</vt:lpstr>
      <vt:lpstr>Number of partners</vt:lpstr>
      <vt:lpstr>Polygamous</vt:lpstr>
      <vt:lpstr>Gender</vt:lpstr>
      <vt:lpstr>PowerPoint 演示文稿</vt:lpstr>
      <vt:lpstr>Sex reversal </vt:lpstr>
      <vt:lpstr>Sex reversal </vt:lpstr>
      <vt:lpstr>Panther grouper (Cromileptes altivelis)</vt:lpstr>
      <vt:lpstr>Sex reversal </vt:lpstr>
      <vt:lpstr>Parthenogenetic</vt:lpstr>
      <vt:lpstr>Parthenogenetic / Gynogenesis</vt:lpstr>
      <vt:lpstr>Reproductive anatomy </vt:lpstr>
      <vt:lpstr>PowerPoint 演示文稿</vt:lpstr>
      <vt:lpstr>PowerPoint 演示文稿</vt:lpstr>
      <vt:lpstr>Sexually selected traits </vt:lpstr>
      <vt:lpstr>PowerPoint 演示文稿</vt:lpstr>
      <vt:lpstr>PowerPoint 演示文稿</vt:lpstr>
    </vt:vector>
  </TitlesOfParts>
  <Company>unl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HC</cp:lastModifiedBy>
  <cp:revision>292</cp:revision>
  <dcterms:created xsi:type="dcterms:W3CDTF">2020-02-24T02:30:49Z</dcterms:created>
  <dcterms:modified xsi:type="dcterms:W3CDTF">2020-12-01T12:55:17Z</dcterms:modified>
</cp:coreProperties>
</file>