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707" r:id="rId3"/>
    <p:sldId id="565" r:id="rId4"/>
    <p:sldId id="566" r:id="rId5"/>
    <p:sldId id="567" r:id="rId6"/>
    <p:sldId id="568" r:id="rId7"/>
    <p:sldId id="569" r:id="rId8"/>
    <p:sldId id="704" r:id="rId9"/>
    <p:sldId id="705" r:id="rId10"/>
    <p:sldId id="570" r:id="rId11"/>
    <p:sldId id="571" r:id="rId12"/>
    <p:sldId id="572" r:id="rId13"/>
    <p:sldId id="702" r:id="rId14"/>
    <p:sldId id="703" r:id="rId15"/>
    <p:sldId id="574" r:id="rId16"/>
    <p:sldId id="575" r:id="rId17"/>
    <p:sldId id="576" r:id="rId18"/>
    <p:sldId id="577" r:id="rId19"/>
    <p:sldId id="706" r:id="rId20"/>
    <p:sldId id="578" r:id="rId21"/>
    <p:sldId id="579" r:id="rId22"/>
    <p:sldId id="698" r:id="rId23"/>
    <p:sldId id="580" r:id="rId24"/>
    <p:sldId id="581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8955" autoAdjust="0"/>
  </p:normalViewPr>
  <p:slideViewPr>
    <p:cSldViewPr snapToObjects="1">
      <p:cViewPr varScale="1">
        <p:scale>
          <a:sx n="70" d="100"/>
          <a:sy n="70" d="100"/>
        </p:scale>
        <p:origin x="11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5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1D14A-54E2-AB4D-B2A1-21D271AB9454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5070E-A507-0F46-852B-26386A157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44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Times New Roman" pitchFamily="-109" charset="0"/>
              </a:rPr>
              <a:t>There are a great many variations in spawning modes.  We can generally place them in three categories.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E6E5CD-F79A-3D46-969D-515E03FFA3DA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76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9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AD659D-4160-6F48-A853-752CB7D30A7D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5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CC3DA6-DC8E-7142-94E5-9DABD45CEF12}" type="slidenum">
              <a:rPr lang="en-US"/>
              <a:pPr/>
              <a:t>6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Times New Roman" pitchFamily="-109" charset="0"/>
              </a:rPr>
              <a:t>Spawning occurs over open gravel substrate; spawning activity stirs eggs into substrate and then they are abandoned. (e.g., brook trout)</a:t>
            </a:r>
          </a:p>
          <a:p>
            <a:endParaRPr lang="en-US">
              <a:latin typeface="Times New Roman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910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574FD1-9C11-0A4E-AD05-AD819C514C21}" type="slidenum">
              <a:rPr lang="en-US"/>
              <a:pPr/>
              <a:t>7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Times New Roman" pitchFamily="-109" charset="0"/>
              </a:rPr>
              <a:t>Smelt - introducted to Lake Michigan where they have become well-established.</a:t>
            </a:r>
          </a:p>
          <a:p>
            <a:r>
              <a:rPr lang="en-US">
                <a:latin typeface="Times New Roman" pitchFamily="-109" charset="0"/>
              </a:rPr>
              <a:t>Smelting VERY popular in spring when the run occurs, especially on the south shore of Lake Superior by Ashland.</a:t>
            </a:r>
          </a:p>
          <a:p>
            <a:r>
              <a:rPr lang="en-US">
                <a:latin typeface="Times New Roman" pitchFamily="-109" charset="0"/>
              </a:rPr>
              <a:t>Shallows near beaches “boil” with fish at night.</a:t>
            </a:r>
          </a:p>
        </p:txBody>
      </p:sp>
    </p:spTree>
    <p:extLst>
      <p:ext uri="{BB962C8B-B14F-4D97-AF65-F5344CB8AC3E}">
        <p14:creationId xmlns:p14="http://schemas.microsoft.com/office/powerpoint/2010/main" val="174278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7392C-EEE7-D448-8EDA-7A39CEF21FD7}" type="slidenum">
              <a:rPr lang="en-US"/>
              <a:pPr/>
              <a:t>10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56125" cy="3416300"/>
          </a:xfrm>
          <a:ln/>
        </p:spPr>
      </p:sp>
      <p:sp>
        <p:nvSpPr>
          <p:cNvPr id="52228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609600" indent="-609600"/>
            <a:r>
              <a:rPr lang="en-US">
                <a:latin typeface="Times New Roman" pitchFamily="-109" charset="0"/>
              </a:rPr>
              <a:t>Rock tenders</a:t>
            </a:r>
          </a:p>
          <a:p>
            <a:pPr marL="609600" indent="-609600"/>
            <a:r>
              <a:rPr lang="en-US">
                <a:latin typeface="Times New Roman" pitchFamily="-109" charset="0"/>
              </a:rPr>
              <a:t>Plant tenders</a:t>
            </a:r>
          </a:p>
          <a:p>
            <a:pPr marL="609600" indent="-609600"/>
            <a:r>
              <a:rPr lang="en-US">
                <a:latin typeface="Times New Roman" pitchFamily="-109" charset="0"/>
              </a:rPr>
              <a:t>Terrestrial tenders</a:t>
            </a:r>
          </a:p>
        </p:txBody>
      </p:sp>
    </p:spTree>
    <p:extLst>
      <p:ext uri="{BB962C8B-B14F-4D97-AF65-F5344CB8AC3E}">
        <p14:creationId xmlns:p14="http://schemas.microsoft.com/office/powerpoint/2010/main" val="2428345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416DF4-C0B0-D244-B007-6AE958B2905C}" type="slidenum">
              <a:rPr lang="en-US"/>
              <a:pPr/>
              <a:t>11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Times New Roman" pitchFamily="-109" charset="0"/>
              </a:rPr>
              <a:t>The plains topminnow is a fish that I am doing genetic studies on.  It is a substrate chooser that guards a nesting area (but doesn’t construct a nest) in dense vegetation of the clear, cold streams where it occurs.</a:t>
            </a:r>
          </a:p>
        </p:txBody>
      </p:sp>
    </p:spTree>
    <p:extLst>
      <p:ext uri="{BB962C8B-B14F-4D97-AF65-F5344CB8AC3E}">
        <p14:creationId xmlns:p14="http://schemas.microsoft.com/office/powerpoint/2010/main" val="1367949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08B5F8-9399-0A44-8DA0-90AE3559C4A7}" type="slidenum">
              <a:rPr lang="en-US"/>
              <a:pPr/>
              <a:t>12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410200" cy="4114800"/>
          </a:xfrm>
          <a:noFill/>
          <a:ln/>
        </p:spPr>
        <p:txBody>
          <a:bodyPr/>
          <a:lstStyle/>
          <a:p>
            <a:r>
              <a:rPr lang="en-US">
                <a:latin typeface="Times New Roman" pitchFamily="-109" charset="0"/>
              </a:rPr>
              <a:t>The most familiar example of a local fish that constructs nests are the Centrarchids (sunfishes and bass).</a:t>
            </a:r>
          </a:p>
          <a:p>
            <a:r>
              <a:rPr lang="en-US">
                <a:latin typeface="Times New Roman" pitchFamily="-109" charset="0"/>
              </a:rPr>
              <a:t>In most, males dig a shallow basin in the substrate, court the female, then guard the nest.</a:t>
            </a:r>
          </a:p>
        </p:txBody>
      </p:sp>
    </p:spTree>
    <p:extLst>
      <p:ext uri="{BB962C8B-B14F-4D97-AF65-F5344CB8AC3E}">
        <p14:creationId xmlns:p14="http://schemas.microsoft.com/office/powerpoint/2010/main" val="1943403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Times New Roman" pitchFamily="-109" charset="0"/>
              </a:rPr>
              <a:t>We don’t have any mosquitofish in Wisconsin, but I’ll show you some specimens from Nebraska.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B9BD41-DA99-8F42-8B65-F58B45C9C8D1}" type="slidenum">
              <a:rPr lang="en-US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99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Times New Roman" pitchFamily="-109" charset="0"/>
              </a:rPr>
              <a:t>The nurseryfish is actually a bearer.  Males develop a highly vascularized dorsal “hook” (on their forehead) on which they carry around fertilized egg masses!  I have done some genetic work on these.  They are difficult to study due to their co-occurrence with estuarine crocodiles in Australia.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FB1795-4015-8643-B41F-7E38E1C57298}" type="slidenum">
              <a:rPr lang="en-US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13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430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506708-1BF6-BB4A-AD39-286F4E4827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4115C-B0B4-8946-B147-A9EE8D8D3B7D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Ichthyology\2020F\LecturePPT\video\viewed\Pufferfish%20&amp;%2339;crop%20circles&amp;%2339;%20-%20Life%20Story-%20Episode%205%20preview%20-%20BBC%20One.mp4" TargetMode="External"/><Relationship Id="rId1" Type="http://schemas.microsoft.com/office/2007/relationships/media" Target="file:///E:\Ichthyology\2020F\LecturePPT\video\viewed\Pufferfish%20&amp;%2339;crop%20circles&amp;%2339;%20-%20Life%20Story-%20Episode%205%20preview%20-%20BBC%20One.mp4" TargetMode="Externa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35350"/>
            <a:ext cx="7772400" cy="1085850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en-US" sz="3600" smtClean="0"/>
              <a:t>Lesson 10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Reproduction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30400"/>
            <a:ext cx="6400800" cy="762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Shanghai Ocean University</a:t>
            </a:r>
          </a:p>
          <a:p>
            <a:r>
              <a:rPr lang="en-US" altLang="zh-CN" sz="2000" dirty="0" smtClean="0"/>
              <a:t>Fall, 2020</a:t>
            </a:r>
            <a:endParaRPr 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863601"/>
            <a:ext cx="7772400" cy="990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Ichthyology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207000"/>
            <a:ext cx="1816100" cy="73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207000"/>
            <a:ext cx="1828800" cy="736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100" y="5207000"/>
            <a:ext cx="1816100" cy="73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762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chemeClr val="tx1"/>
                </a:solidFill>
              </a:rPr>
              <a:t>Guarders – exhibit at least some parental care for embryos/offspring</a:t>
            </a: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1524000" y="2057400"/>
            <a:ext cx="7772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-109" charset="2"/>
              <a:buNone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	Substratum choosers</a:t>
            </a: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-109" charset="2"/>
              <a:buNone/>
            </a:pP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-109" charset="2"/>
              <a:buNone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	Nest spawners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/>
          <p:cNvPicPr>
            <a:picLocks noChangeAspect="1" noChangeArrowheads="1"/>
          </p:cNvPicPr>
          <p:nvPr/>
        </p:nvPicPr>
        <p:blipFill>
          <a:blip r:embed="rId4">
            <a:alphaModFix am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10196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6387" name="Picture 6" descr="IMG_1378-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4495800"/>
            <a:ext cx="44958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4535488" y="6080125"/>
            <a:ext cx="4608512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Plains topminnow – </a:t>
            </a:r>
            <a:r>
              <a:rPr lang="en-US" sz="2000" i="1">
                <a:effectLst>
                  <a:outerShdw blurRad="38100" dist="38100" dir="2700000" algn="tl">
                    <a:srgbClr val="000000"/>
                  </a:outerShdw>
                </a:effectLst>
              </a:rPr>
              <a:t>Fundulus sciadicus</a:t>
            </a:r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4449763" y="5829300"/>
            <a:ext cx="1455737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Orti &amp; Bessert, 2005</a:t>
            </a:r>
          </a:p>
        </p:txBody>
      </p:sp>
      <p:sp>
        <p:nvSpPr>
          <p:cNvPr id="11879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752600" y="2133600"/>
            <a:ext cx="7772400" cy="762000"/>
          </a:xfrm>
        </p:spPr>
        <p:txBody>
          <a:bodyPr/>
          <a:lstStyle/>
          <a:p>
            <a:pPr>
              <a:buFont typeface="Monotype Sorts" pitchFamily="-109" charset="2"/>
              <a:buNone/>
            </a:pPr>
            <a:r>
              <a:rPr lang="en-US">
                <a:solidFill>
                  <a:srgbClr val="FFFF66"/>
                </a:solidFill>
              </a:rPr>
              <a:t>A substrate chooser…</a:t>
            </a:r>
          </a:p>
        </p:txBody>
      </p:sp>
      <p:sp>
        <p:nvSpPr>
          <p:cNvPr id="118795" name="Text Box 11"/>
          <p:cNvSpPr txBox="1">
            <a:spLocks noChangeArrowheads="1"/>
          </p:cNvSpPr>
          <p:nvPr/>
        </p:nvSpPr>
        <p:spPr bwMode="auto">
          <a:xfrm>
            <a:off x="5153025" y="0"/>
            <a:ext cx="39909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Saline Creek, Jefferson County</a:t>
            </a:r>
          </a:p>
        </p:txBody>
      </p:sp>
      <p:pic>
        <p:nvPicPr>
          <p:cNvPr id="16392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1600" y="3124200"/>
            <a:ext cx="3351213" cy="3629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18799" name="Rectangle 15"/>
          <p:cNvSpPr>
            <a:spLocks noGrp="1" noChangeArrowheads="1"/>
          </p:cNvSpPr>
          <p:nvPr>
            <p:ph type="title"/>
          </p:nvPr>
        </p:nvSpPr>
        <p:spPr>
          <a:xfrm>
            <a:off x="-12700" y="-177800"/>
            <a:ext cx="5105400" cy="9144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Guarders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762000"/>
            <a:ext cx="7010400" cy="41148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en-US" sz="2800" dirty="0" smtClean="0"/>
              <a:t>Many fishes spawn in nests that may be simple depressions in the bottom </a:t>
            </a:r>
          </a:p>
          <a:p>
            <a:pPr>
              <a:spcAft>
                <a:spcPts val="1800"/>
              </a:spcAft>
            </a:pPr>
            <a:r>
              <a:rPr lang="en-US" sz="2800" dirty="0" smtClean="0"/>
              <a:t>or more elaborate structures made of rocks or vegetation and constructed (usually) by the male, occasionally glued together with body secretions. </a:t>
            </a:r>
          </a:p>
        </p:txBody>
      </p:sp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1447800" y="76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-109" charset="2"/>
              <a:buNone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Nest spawners</a:t>
            </a:r>
          </a:p>
        </p:txBody>
      </p:sp>
      <p:sp>
        <p:nvSpPr>
          <p:cNvPr id="110608" name="Rectangle 16"/>
          <p:cNvSpPr>
            <a:spLocks noChangeArrowheads="1"/>
          </p:cNvSpPr>
          <p:nvPr/>
        </p:nvSpPr>
        <p:spPr bwMode="auto">
          <a:xfrm rot="16200000">
            <a:off x="-1943100" y="1028700"/>
            <a:ext cx="510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 anchor="ctr">
            <a:prstTxWarp prst="textNoShape">
              <a:avLst/>
            </a:prstTxWarp>
          </a:bodyPr>
          <a:lstStyle/>
          <a:p>
            <a:r>
              <a:rPr lang="en-US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Guarders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/>
          <p:nvPr/>
        </p:nvGrpSpPr>
        <p:grpSpPr>
          <a:xfrm>
            <a:off x="335157" y="266700"/>
            <a:ext cx="5132743" cy="2883932"/>
            <a:chOff x="670315" y="457200"/>
            <a:chExt cx="5132743" cy="2883932"/>
          </a:xfrm>
        </p:grpSpPr>
        <p:grpSp>
          <p:nvGrpSpPr>
            <p:cNvPr id="3" name="Group 11"/>
            <p:cNvGrpSpPr/>
            <p:nvPr/>
          </p:nvGrpSpPr>
          <p:grpSpPr>
            <a:xfrm>
              <a:off x="670315" y="457200"/>
              <a:ext cx="5132743" cy="1828800"/>
              <a:chOff x="3359727" y="1233487"/>
              <a:chExt cx="5132743" cy="1828800"/>
            </a:xfrm>
          </p:grpSpPr>
          <p:pic>
            <p:nvPicPr>
              <p:cNvPr id="8" name="Picture 7" descr="pumpkinseednest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59727" y="1233487"/>
                <a:ext cx="2660073" cy="1828800"/>
              </a:xfrm>
              <a:prstGeom prst="rect">
                <a:avLst/>
              </a:prstGeom>
            </p:spPr>
          </p:pic>
          <p:pic>
            <p:nvPicPr>
              <p:cNvPr id="9" name="Picture 8" descr="tilapianest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67400" y="1233487"/>
                <a:ext cx="2625070" cy="1828800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2163958" y="2971800"/>
              <a:ext cx="1996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Sand / mud nesters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95400" y="2286000"/>
              <a:ext cx="13337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 smtClean="0"/>
                <a:t>Sunfish</a:t>
              </a:r>
            </a:p>
            <a:p>
              <a:pPr algn="ctr"/>
              <a:r>
                <a:rPr lang="zh-CN" altLang="zh-CN" dirty="0" smtClean="0"/>
                <a:t>（</a:t>
              </a:r>
              <a:r>
                <a:rPr lang="zh-CN" altLang="en-US" dirty="0" smtClean="0"/>
                <a:t>太阳鱼）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10000" y="2286000"/>
              <a:ext cx="13836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 smtClean="0"/>
                <a:t>Tilapia</a:t>
              </a:r>
            </a:p>
            <a:p>
              <a:pPr algn="ctr"/>
              <a:r>
                <a:rPr lang="zh-CN" altLang="zh-CN" dirty="0" smtClean="0"/>
                <a:t>（</a:t>
              </a:r>
              <a:r>
                <a:rPr lang="zh-CN" altLang="en-US" dirty="0" smtClean="0"/>
                <a:t>罗非鱼）</a:t>
              </a:r>
              <a:endParaRPr lang="en-US" dirty="0"/>
            </a:p>
          </p:txBody>
        </p:sp>
      </p:grpSp>
      <p:grpSp>
        <p:nvGrpSpPr>
          <p:cNvPr id="10" name="Group 25"/>
          <p:cNvGrpSpPr/>
          <p:nvPr/>
        </p:nvGrpSpPr>
        <p:grpSpPr>
          <a:xfrm>
            <a:off x="335157" y="3771900"/>
            <a:ext cx="2739112" cy="2819400"/>
            <a:chOff x="670315" y="3962400"/>
            <a:chExt cx="2739112" cy="2819400"/>
          </a:xfrm>
        </p:grpSpPr>
        <p:pic>
          <p:nvPicPr>
            <p:cNvPr id="4" name="Picture 3" descr="betta-fish-bubble-nest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315" y="3962400"/>
              <a:ext cx="2739112" cy="18288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249558" y="6412468"/>
              <a:ext cx="1574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altLang="zh-CN" dirty="0" smtClean="0"/>
                <a:t>ubble nesters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47800" y="5791200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Beta</a:t>
              </a:r>
              <a:r>
                <a:rPr lang="en-US" altLang="zh-CN" dirty="0" smtClean="0"/>
                <a:t> fish</a:t>
              </a:r>
            </a:p>
            <a:p>
              <a:pPr algn="ctr"/>
              <a:r>
                <a:rPr lang="zh-CN" altLang="en-US" dirty="0" smtClean="0"/>
                <a:t>（斗鱼）</a:t>
              </a:r>
              <a:endParaRPr lang="en-US" dirty="0"/>
            </a:p>
          </p:txBody>
        </p:sp>
      </p:grpSp>
      <p:grpSp>
        <p:nvGrpSpPr>
          <p:cNvPr id="11" name="Group 27"/>
          <p:cNvGrpSpPr/>
          <p:nvPr/>
        </p:nvGrpSpPr>
        <p:grpSpPr>
          <a:xfrm>
            <a:off x="6781800" y="266700"/>
            <a:ext cx="2236510" cy="2883932"/>
            <a:chOff x="7116958" y="457200"/>
            <a:chExt cx="2236510" cy="2883932"/>
          </a:xfrm>
        </p:grpSpPr>
        <p:pic>
          <p:nvPicPr>
            <p:cNvPr id="5" name="Picture 4" descr="sticklebacknest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21973" y="457200"/>
              <a:ext cx="1822027" cy="18288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767512" y="2286000"/>
              <a:ext cx="12240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</a:t>
              </a:r>
              <a:r>
                <a:rPr lang="en-US" altLang="zh-CN" dirty="0" smtClean="0"/>
                <a:t>tickleback</a:t>
              </a:r>
            </a:p>
            <a:p>
              <a:pPr algn="ctr"/>
              <a:r>
                <a:rPr lang="zh-CN" altLang="zh-CN" dirty="0" smtClean="0"/>
                <a:t>（</a:t>
              </a:r>
              <a:r>
                <a:rPr lang="zh-CN" altLang="en-US" dirty="0" smtClean="0"/>
                <a:t>刺鱼）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16958" y="2971800"/>
              <a:ext cx="2236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Plant material nesters</a:t>
              </a:r>
              <a:endParaRPr lang="en-US" dirty="0"/>
            </a:p>
          </p:txBody>
        </p:sp>
      </p:grpSp>
      <p:grpSp>
        <p:nvGrpSpPr>
          <p:cNvPr id="12" name="Group 26"/>
          <p:cNvGrpSpPr/>
          <p:nvPr/>
        </p:nvGrpSpPr>
        <p:grpSpPr>
          <a:xfrm>
            <a:off x="3398642" y="3771900"/>
            <a:ext cx="5410200" cy="2819400"/>
            <a:chOff x="3733800" y="3962400"/>
            <a:chExt cx="5410200" cy="2819400"/>
          </a:xfrm>
        </p:grpSpPr>
        <p:grpSp>
          <p:nvGrpSpPr>
            <p:cNvPr id="18" name="Group 10"/>
            <p:cNvGrpSpPr/>
            <p:nvPr/>
          </p:nvGrpSpPr>
          <p:grpSpPr>
            <a:xfrm>
              <a:off x="4011257" y="3962400"/>
              <a:ext cx="5132743" cy="1828800"/>
              <a:chOff x="3359727" y="3352800"/>
              <a:chExt cx="5132743" cy="1828800"/>
            </a:xfrm>
          </p:grpSpPr>
          <p:pic>
            <p:nvPicPr>
              <p:cNvPr id="6" name="Picture 5" descr="Rhinogobius_chiengmaiensis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59727" y="3352800"/>
                <a:ext cx="2751909" cy="1828800"/>
              </a:xfrm>
              <a:prstGeom prst="rect">
                <a:avLst/>
              </a:prstGeom>
            </p:spPr>
          </p:pic>
          <p:pic>
            <p:nvPicPr>
              <p:cNvPr id="7" name="Picture 6" descr="麦穗鱼卵.jp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3058" y="3352800"/>
                <a:ext cx="2689412" cy="1828800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3733800" y="5791200"/>
              <a:ext cx="28758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smtClean="0"/>
                <a:t>R</a:t>
              </a:r>
              <a:r>
                <a:rPr lang="en-US" altLang="zh-CN" i="1" dirty="0" smtClean="0"/>
                <a:t>hinogobius </a:t>
              </a:r>
              <a:r>
                <a:rPr lang="en-US" altLang="zh-CN" i="1" dirty="0" err="1" smtClean="0"/>
                <a:t>chiengmaiensis</a:t>
              </a:r>
              <a:endParaRPr lang="en-US" altLang="zh-CN" i="1" dirty="0" smtClean="0"/>
            </a:p>
            <a:p>
              <a:pPr algn="ctr"/>
              <a:r>
                <a:rPr lang="zh-CN" altLang="zh-CN" dirty="0" smtClean="0"/>
                <a:t>（</a:t>
              </a:r>
              <a:r>
                <a:rPr lang="zh-CN" altLang="en-US" dirty="0" smtClean="0"/>
                <a:t>吻虾虎）</a:t>
              </a:r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619335" y="5791200"/>
              <a:ext cx="223128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 smtClean="0"/>
                <a:t>Pseudorasbora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parva</a:t>
              </a:r>
              <a:r>
                <a:rPr lang="en-US" i="1" dirty="0" smtClean="0"/>
                <a:t> </a:t>
              </a:r>
            </a:p>
            <a:p>
              <a:pPr algn="ctr"/>
              <a:r>
                <a:rPr lang="zh-CN" altLang="en-US" dirty="0" smtClean="0"/>
                <a:t>（麦穗鱼）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288158" y="6412468"/>
              <a:ext cx="2380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609600" indent="-609600">
                <a:buFont typeface="Monotype Sorts" pitchFamily="-109" charset="2"/>
                <a:buNone/>
              </a:pPr>
              <a:r>
                <a:rPr lang="en-US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Rock and gravel nesters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Puffer nest</a:t>
            </a:r>
            <a:endParaRPr lang="en-US" dirty="0"/>
          </a:p>
        </p:txBody>
      </p:sp>
      <p:pic>
        <p:nvPicPr>
          <p:cNvPr id="4" name="Pufferfish &amp;#39;crop circles&amp;#39; - Life Story- Episode 5 preview - BBC One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685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chemeClr val="tx1"/>
                </a:solidFill>
              </a:rPr>
              <a:t>Bearers – carry their embryos with them, either externally or internally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2895600"/>
            <a:ext cx="7772400" cy="2133600"/>
          </a:xfrm>
        </p:spPr>
        <p:txBody>
          <a:bodyPr/>
          <a:lstStyle/>
          <a:p>
            <a:pPr marL="609600" indent="-609600">
              <a:buFont typeface="Monotype Sorts" pitchFamily="-109" charset="2"/>
              <a:buNone/>
            </a:pPr>
            <a:r>
              <a:rPr lang="en-US"/>
              <a:t>	Auxiliary brooders</a:t>
            </a:r>
          </a:p>
          <a:p>
            <a:pPr marL="609600" indent="-609600">
              <a:buFont typeface="Monotype Sorts" pitchFamily="-109" charset="2"/>
              <a:buNone/>
            </a:pPr>
            <a:r>
              <a:rPr lang="en-US"/>
              <a:t>	Mouth brooders</a:t>
            </a:r>
          </a:p>
          <a:p>
            <a:pPr marL="609600" indent="-609600">
              <a:buFont typeface="Monotype Sorts" pitchFamily="-109" charset="2"/>
              <a:buNone/>
            </a:pPr>
            <a:r>
              <a:rPr lang="en-US"/>
              <a:t>	Gill chamber brooders</a:t>
            </a: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1524000" y="22098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-109" charset="2"/>
              <a:buNone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External bearers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63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1752600" y="2895600"/>
            <a:ext cx="7772400" cy="2438400"/>
          </a:xfrm>
        </p:spPr>
        <p:txBody>
          <a:bodyPr/>
          <a:lstStyle/>
          <a:p>
            <a:pPr marL="609600" indent="-609600">
              <a:buFont typeface="Monotype Sorts" pitchFamily="-109" charset="2"/>
              <a:buNone/>
            </a:pPr>
            <a:r>
              <a:rPr lang="en-US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Auxiliary brooders</a:t>
            </a:r>
          </a:p>
          <a:p>
            <a:pPr marL="609600" indent="-609600">
              <a:buFont typeface="Monotype Sorts" pitchFamily="-109" charset="2"/>
              <a:buNone/>
            </a:pPr>
            <a:r>
              <a:rPr lang="en-US"/>
              <a:t>	Mouth brooders</a:t>
            </a:r>
          </a:p>
          <a:p>
            <a:pPr marL="609600" indent="-609600">
              <a:buFont typeface="Monotype Sorts" pitchFamily="-109" charset="2"/>
              <a:buNone/>
            </a:pPr>
            <a:r>
              <a:rPr lang="en-US"/>
              <a:t>	Gill chamber brooders</a:t>
            </a:r>
          </a:p>
        </p:txBody>
      </p:sp>
      <p:sp>
        <p:nvSpPr>
          <p:cNvPr id="134164" name="Rectangle 20"/>
          <p:cNvSpPr>
            <a:spLocks noChangeArrowheads="1"/>
          </p:cNvSpPr>
          <p:nvPr/>
        </p:nvSpPr>
        <p:spPr bwMode="auto">
          <a:xfrm>
            <a:off x="1524000" y="22098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-109" charset="2"/>
              <a:buNone/>
            </a:pPr>
            <a:r>
              <a:rPr lang="en-US" sz="320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External bearers</a:t>
            </a:r>
          </a:p>
        </p:txBody>
      </p:sp>
      <p:sp>
        <p:nvSpPr>
          <p:cNvPr id="134165" name="Rectangle 21"/>
          <p:cNvSpPr>
            <a:spLocks noChangeArrowheads="1"/>
          </p:cNvSpPr>
          <p:nvPr/>
        </p:nvSpPr>
        <p:spPr bwMode="auto">
          <a:xfrm rot="16200000">
            <a:off x="-1943100" y="1028700"/>
            <a:ext cx="510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 anchor="ctr">
            <a:prstTxWarp prst="textNoShape">
              <a:avLst/>
            </a:prstTxWarp>
          </a:bodyPr>
          <a:lstStyle/>
          <a:p>
            <a:r>
              <a:rPr lang="en-US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Bearers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1447800" y="425450"/>
            <a:ext cx="7162800" cy="1066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Evolution of auxiliary brooding in Sygnathidae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1600200" y="1981200"/>
            <a:ext cx="3421063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Skin brooders</a:t>
            </a:r>
          </a:p>
        </p:txBody>
      </p:sp>
      <p:sp>
        <p:nvSpPr>
          <p:cNvPr id="21508" name="Line 6"/>
          <p:cNvSpPr>
            <a:spLocks noChangeShapeType="1"/>
          </p:cNvSpPr>
          <p:nvPr/>
        </p:nvSpPr>
        <p:spPr bwMode="auto">
          <a:xfrm rot="-1501013">
            <a:off x="2971800" y="2514600"/>
            <a:ext cx="0" cy="6858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 type="none" w="sm" len="sm"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5" name="Text Box 7"/>
          <p:cNvSpPr txBox="1">
            <a:spLocks noChangeArrowheads="1"/>
          </p:cNvSpPr>
          <p:nvPr/>
        </p:nvSpPr>
        <p:spPr bwMode="auto">
          <a:xfrm>
            <a:off x="2514600" y="3062288"/>
            <a:ext cx="2209800" cy="946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Open-pouch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brooders</a:t>
            </a:r>
          </a:p>
        </p:txBody>
      </p:sp>
      <p:sp>
        <p:nvSpPr>
          <p:cNvPr id="114697" name="Text Box 9"/>
          <p:cNvSpPr txBox="1">
            <a:spLocks noChangeArrowheads="1"/>
          </p:cNvSpPr>
          <p:nvPr/>
        </p:nvSpPr>
        <p:spPr bwMode="auto">
          <a:xfrm>
            <a:off x="3200400" y="4616450"/>
            <a:ext cx="2209800" cy="946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Closed-pouch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brooders</a:t>
            </a:r>
          </a:p>
        </p:txBody>
      </p:sp>
      <p:sp>
        <p:nvSpPr>
          <p:cNvPr id="21511" name="Line 10"/>
          <p:cNvSpPr>
            <a:spLocks noChangeShapeType="1"/>
          </p:cNvSpPr>
          <p:nvPr/>
        </p:nvSpPr>
        <p:spPr bwMode="auto">
          <a:xfrm rot="-1501013">
            <a:off x="3657600" y="4038600"/>
            <a:ext cx="0" cy="6858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 type="none" w="sm" len="sm"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13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4267200"/>
            <a:ext cx="1771650" cy="2209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6605588" y="1905000"/>
            <a:ext cx="1014412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Pipefish</a:t>
            </a:r>
            <a:endParaRPr lang="en-US" sz="2000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7543800" y="5181600"/>
            <a:ext cx="1100138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Seahorse</a:t>
            </a:r>
            <a:endParaRPr lang="en-US" sz="2000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16" name="Line 15"/>
          <p:cNvSpPr>
            <a:spLocks noChangeShapeType="1"/>
          </p:cNvSpPr>
          <p:nvPr/>
        </p:nvSpPr>
        <p:spPr bwMode="auto">
          <a:xfrm rot="-1501013">
            <a:off x="5981700" y="2919413"/>
            <a:ext cx="0" cy="1219200"/>
          </a:xfrm>
          <a:prstGeom prst="line">
            <a:avLst/>
          </a:prstGeom>
          <a:noFill/>
          <a:ln w="57150">
            <a:solidFill>
              <a:srgbClr val="FFFF66"/>
            </a:solidFill>
            <a:prstDash val="sysDot"/>
            <a:round/>
            <a:headEnd type="none" w="sm" len="sm"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4" name="Rectangle 16"/>
          <p:cNvSpPr>
            <a:spLocks noChangeArrowheads="1"/>
          </p:cNvSpPr>
          <p:nvPr/>
        </p:nvSpPr>
        <p:spPr bwMode="auto">
          <a:xfrm rot="16200000">
            <a:off x="-1943100" y="1028700"/>
            <a:ext cx="510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 anchor="ctr">
            <a:prstTxWarp prst="textNoShape">
              <a:avLst/>
            </a:prstTxWarp>
          </a:bodyPr>
          <a:lstStyle/>
          <a:p>
            <a:r>
              <a:rPr lang="en-US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Bearers</a:t>
            </a:r>
          </a:p>
        </p:txBody>
      </p:sp>
      <p:pic>
        <p:nvPicPr>
          <p:cNvPr id="1026" name="Picture 2" descr="https://xray-mag.com/sites/default/files/8_brooding_pipefish_1_of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4983" y="1401763"/>
            <a:ext cx="2216943" cy="147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52600" y="2895600"/>
            <a:ext cx="7772400" cy="2438400"/>
          </a:xfrm>
        </p:spPr>
        <p:txBody>
          <a:bodyPr/>
          <a:lstStyle/>
          <a:p>
            <a:pPr marL="609600" indent="-609600">
              <a:buFont typeface="Monotype Sorts" pitchFamily="-109" charset="2"/>
              <a:buNone/>
            </a:pPr>
            <a:r>
              <a:rPr lang="en-US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en-US"/>
              <a:t>Auxiliary brooders</a:t>
            </a:r>
          </a:p>
          <a:p>
            <a:pPr marL="609600" indent="-609600">
              <a:buFont typeface="Monotype Sorts" pitchFamily="-109" charset="2"/>
              <a:buNone/>
            </a:pPr>
            <a:r>
              <a:rPr lang="en-US"/>
              <a:t>	</a:t>
            </a:r>
            <a:r>
              <a:rPr lang="en-US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Mouth brooders</a:t>
            </a:r>
          </a:p>
          <a:p>
            <a:pPr marL="609600" indent="-609600">
              <a:buFont typeface="Monotype Sorts" pitchFamily="-109" charset="2"/>
              <a:buNone/>
            </a:pPr>
            <a:r>
              <a:rPr lang="en-US"/>
              <a:t>	Gill chamber brooders</a:t>
            </a: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1524000" y="22098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-109" charset="2"/>
              <a:buNone/>
            </a:pPr>
            <a:r>
              <a:rPr lang="en-US" sz="320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External bearers</a:t>
            </a:r>
          </a:p>
        </p:txBody>
      </p:sp>
      <p:sp>
        <p:nvSpPr>
          <p:cNvPr id="149508" name="Rectangle 4"/>
          <p:cNvSpPr>
            <a:spLocks noChangeArrowheads="1"/>
          </p:cNvSpPr>
          <p:nvPr/>
        </p:nvSpPr>
        <p:spPr bwMode="auto">
          <a:xfrm rot="16200000">
            <a:off x="-1943100" y="1028700"/>
            <a:ext cx="510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 anchor="ctr">
            <a:prstTxWarp prst="textNoShape">
              <a:avLst/>
            </a:prstTxWarp>
          </a:bodyPr>
          <a:lstStyle/>
          <a:p>
            <a:r>
              <a:rPr lang="en-US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Bearers</a:t>
            </a: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 flipV="1">
            <a:off x="5181600" y="3505200"/>
            <a:ext cx="17526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6934200" y="3138488"/>
            <a:ext cx="2514600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Some Cichlids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99696" y="1905000"/>
            <a:ext cx="4087906" cy="3389531"/>
            <a:chOff x="599696" y="1905000"/>
            <a:chExt cx="4087906" cy="3389531"/>
          </a:xfrm>
        </p:grpSpPr>
        <p:pic>
          <p:nvPicPr>
            <p:cNvPr id="4" name="Picture 3" descr="79__380x300_tilapia_egg05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696" y="1905000"/>
              <a:ext cx="4087906" cy="27432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19200" y="4648200"/>
              <a:ext cx="30156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Tilapia (</a:t>
              </a:r>
              <a:r>
                <a:rPr lang="en-US" i="1" dirty="0" smtClean="0"/>
                <a:t>Oreochromis niloticus</a:t>
              </a:r>
              <a:r>
                <a:rPr lang="en-US" dirty="0" smtClean="0"/>
                <a:t>)</a:t>
              </a:r>
            </a:p>
            <a:p>
              <a:pPr algn="ctr"/>
              <a:r>
                <a:rPr lang="zh-CN" altLang="en-US" dirty="0" smtClean="0"/>
                <a:t>罗非鱼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87602" y="1905000"/>
            <a:ext cx="3856703" cy="3389531"/>
            <a:chOff x="4687602" y="1905000"/>
            <a:chExt cx="3856703" cy="3389531"/>
          </a:xfrm>
        </p:grpSpPr>
        <p:pic>
          <p:nvPicPr>
            <p:cNvPr id="5" name="Picture 4" descr="Jawfish-churning-Ned-DeLoach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7602" y="1905000"/>
              <a:ext cx="3856703" cy="27432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953000" y="4648200"/>
              <a:ext cx="3320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 err="1" smtClean="0"/>
                <a:t>Jawfish</a:t>
              </a:r>
              <a:r>
                <a:rPr lang="en-US" altLang="zh-CN" dirty="0" smtClean="0"/>
                <a:t> (</a:t>
              </a:r>
              <a:r>
                <a:rPr lang="en-US" altLang="zh-CN" i="1" dirty="0" err="1" smtClean="0"/>
                <a:t>Opistognathus</a:t>
              </a:r>
              <a:r>
                <a:rPr lang="en-US" altLang="zh-CN" i="1" dirty="0" smtClean="0"/>
                <a:t> </a:t>
              </a:r>
              <a:r>
                <a:rPr lang="en-US" altLang="zh-CN" i="1" dirty="0" err="1" smtClean="0"/>
                <a:t>aurifrons</a:t>
              </a:r>
              <a:r>
                <a:rPr lang="en-US" altLang="zh-CN" dirty="0" smtClean="0"/>
                <a:t>)</a:t>
              </a:r>
            </a:p>
            <a:p>
              <a:pPr algn="ctr"/>
              <a:r>
                <a:rPr lang="zh-CN" altLang="en-US" dirty="0" smtClean="0"/>
                <a:t>黄头后颌鱼</a:t>
              </a:r>
              <a:endParaRPr lang="en-US" dirty="0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zh-CN" altLang="en-US" dirty="0">
                <a:ea typeface="宋体"/>
                <a:cs typeface="宋体"/>
              </a:rPr>
              <a:t>王昉欣</a:t>
            </a:r>
            <a:endParaRPr lang="en-US" dirty="0" smtClean="0">
              <a:ea typeface="宋体"/>
              <a:cs typeface="宋体"/>
            </a:endParaRPr>
          </a:p>
          <a:p>
            <a:pPr lvl="1">
              <a:spcAft>
                <a:spcPts val="1800"/>
              </a:spcAft>
            </a:pPr>
            <a:r>
              <a:rPr lang="en-US" dirty="0" smtClean="0">
                <a:ea typeface="宋体"/>
                <a:cs typeface="宋体"/>
              </a:rPr>
              <a:t>Describe different types of parental care.</a:t>
            </a:r>
          </a:p>
          <a:p>
            <a:pPr lvl="1">
              <a:spcAft>
                <a:spcPts val="1800"/>
              </a:spcAft>
            </a:pPr>
            <a:endParaRPr lang="en-US" dirty="0" smtClean="0"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40762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3048000"/>
            <a:ext cx="2971800" cy="19732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35176" name="Rectangle 8"/>
          <p:cNvSpPr>
            <a:spLocks noChangeArrowheads="1"/>
          </p:cNvSpPr>
          <p:nvPr/>
        </p:nvSpPr>
        <p:spPr bwMode="auto">
          <a:xfrm>
            <a:off x="6172200" y="4953000"/>
            <a:ext cx="2566988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Pirate perch – </a:t>
            </a:r>
          </a:p>
          <a:p>
            <a:r>
              <a:rPr lang="en-US" sz="2000" i="1">
                <a:effectLst>
                  <a:outerShdw blurRad="38100" dist="38100" dir="2700000" algn="tl">
                    <a:srgbClr val="000000"/>
                  </a:outerShdw>
                </a:effectLst>
              </a:rPr>
              <a:t>Aphredoderus sayanus</a:t>
            </a:r>
            <a:r>
              <a:rPr lang="en-US" sz="2000"/>
              <a:t> </a:t>
            </a:r>
          </a:p>
        </p:txBody>
      </p:sp>
      <p:sp>
        <p:nvSpPr>
          <p:cNvPr id="135177" name="Rectangle 9"/>
          <p:cNvSpPr>
            <a:spLocks noChangeArrowheads="1"/>
          </p:cNvSpPr>
          <p:nvPr/>
        </p:nvSpPr>
        <p:spPr bwMode="auto">
          <a:xfrm>
            <a:off x="5861050" y="5610225"/>
            <a:ext cx="320675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Hmmm…  MAYBE!</a:t>
            </a:r>
          </a:p>
        </p:txBody>
      </p:sp>
      <p:sp>
        <p:nvSpPr>
          <p:cNvPr id="135183" name="Rectangle 15"/>
          <p:cNvSpPr>
            <a:spLocks noChangeArrowheads="1"/>
          </p:cNvSpPr>
          <p:nvPr/>
        </p:nvSpPr>
        <p:spPr bwMode="auto">
          <a:xfrm rot="16200000">
            <a:off x="-258763" y="2697163"/>
            <a:ext cx="1889125" cy="76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Bearers</a:t>
            </a:r>
          </a:p>
        </p:txBody>
      </p:sp>
      <p:sp>
        <p:nvSpPr>
          <p:cNvPr id="135186" name="Rectangle 18"/>
          <p:cNvSpPr>
            <a:spLocks noGrp="1" noChangeArrowheads="1"/>
          </p:cNvSpPr>
          <p:nvPr>
            <p:ph type="body" idx="1"/>
          </p:nvPr>
        </p:nvSpPr>
        <p:spPr>
          <a:xfrm>
            <a:off x="1676400" y="1066800"/>
            <a:ext cx="7772400" cy="2438400"/>
          </a:xfrm>
        </p:spPr>
        <p:txBody>
          <a:bodyPr/>
          <a:lstStyle/>
          <a:p>
            <a:pPr marL="609600" indent="-609600">
              <a:buFont typeface="Monotype Sorts" pitchFamily="-109" charset="2"/>
              <a:buNone/>
            </a:pPr>
            <a:r>
              <a:rPr lang="en-US"/>
              <a:t>	Auxiliary brooders</a:t>
            </a:r>
          </a:p>
          <a:p>
            <a:pPr marL="609600" indent="-609600">
              <a:buFont typeface="Monotype Sorts" pitchFamily="-109" charset="2"/>
              <a:buNone/>
            </a:pPr>
            <a:r>
              <a:rPr lang="en-US"/>
              <a:t>	Mouth brooders</a:t>
            </a:r>
          </a:p>
          <a:p>
            <a:pPr marL="609600" indent="-609600">
              <a:buFont typeface="Monotype Sorts" pitchFamily="-109" charset="2"/>
              <a:buNone/>
            </a:pPr>
            <a:r>
              <a:rPr lang="en-US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Gill chamber brooders?</a:t>
            </a:r>
          </a:p>
        </p:txBody>
      </p:sp>
      <p:sp>
        <p:nvSpPr>
          <p:cNvPr id="135187" name="Rectangle 19"/>
          <p:cNvSpPr>
            <a:spLocks noChangeArrowheads="1"/>
          </p:cNvSpPr>
          <p:nvPr/>
        </p:nvSpPr>
        <p:spPr bwMode="auto">
          <a:xfrm>
            <a:off x="1447800" y="3810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-109" charset="2"/>
              <a:buNone/>
            </a:pPr>
            <a:r>
              <a:rPr lang="en-US" sz="320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External bearers</a:t>
            </a:r>
          </a:p>
        </p:txBody>
      </p:sp>
      <p:pic>
        <p:nvPicPr>
          <p:cNvPr id="23560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3124200"/>
            <a:ext cx="3286125" cy="1570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35190" name="Rectangle 22"/>
          <p:cNvSpPr>
            <a:spLocks noChangeArrowheads="1"/>
          </p:cNvSpPr>
          <p:nvPr/>
        </p:nvSpPr>
        <p:spPr bwMode="auto">
          <a:xfrm>
            <a:off x="1447800" y="4738688"/>
            <a:ext cx="4110038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Cavefishes - Amblyopsidae</a:t>
            </a:r>
          </a:p>
        </p:txBody>
      </p:sp>
      <p:pic>
        <p:nvPicPr>
          <p:cNvPr id="23562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8763" y="5326063"/>
            <a:ext cx="1976437" cy="11509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6" grpId="0"/>
      <p:bldP spid="13517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676400"/>
            <a:ext cx="7772400" cy="2438400"/>
          </a:xfrm>
        </p:spPr>
        <p:txBody>
          <a:bodyPr/>
          <a:lstStyle/>
          <a:p>
            <a:pPr marL="609600" indent="-609600">
              <a:buFont typeface="Monotype Sorts" pitchFamily="-109" charset="2"/>
              <a:buNone/>
            </a:pPr>
            <a:r>
              <a:rPr lang="en-US"/>
              <a:t>	Facultative internal bearers</a:t>
            </a:r>
          </a:p>
          <a:p>
            <a:pPr marL="609600" indent="-609600">
              <a:buFont typeface="Monotype Sorts" pitchFamily="-109" charset="2"/>
              <a:buNone/>
            </a:pPr>
            <a:r>
              <a:rPr lang="en-US"/>
              <a:t>	Obligate internal bearers</a:t>
            </a:r>
          </a:p>
          <a:p>
            <a:pPr marL="609600" indent="-609600">
              <a:buFont typeface="Monotype Sorts" pitchFamily="-109" charset="2"/>
              <a:buNone/>
            </a:pPr>
            <a:r>
              <a:rPr lang="en-US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Livebearers</a:t>
            </a:r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1371600" y="6096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-109" charset="2"/>
              <a:buNone/>
            </a:pPr>
            <a:r>
              <a:rPr lang="en-US" sz="360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Internal bearers</a:t>
            </a:r>
          </a:p>
        </p:txBody>
      </p:sp>
      <p:sp>
        <p:nvSpPr>
          <p:cNvPr id="24580" name="Line 6"/>
          <p:cNvSpPr>
            <a:spLocks noChangeShapeType="1"/>
          </p:cNvSpPr>
          <p:nvPr/>
        </p:nvSpPr>
        <p:spPr bwMode="auto">
          <a:xfrm flipV="1">
            <a:off x="6553200" y="1662113"/>
            <a:ext cx="3048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1" name="Text Box 7"/>
          <p:cNvSpPr txBox="1">
            <a:spLocks noChangeArrowheads="1"/>
          </p:cNvSpPr>
          <p:nvPr/>
        </p:nvSpPr>
        <p:spPr bwMode="auto">
          <a:xfrm>
            <a:off x="5889625" y="1143000"/>
            <a:ext cx="2187575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Some killifish</a:t>
            </a:r>
          </a:p>
        </p:txBody>
      </p:sp>
      <p:sp>
        <p:nvSpPr>
          <p:cNvPr id="24582" name="Line 8"/>
          <p:cNvSpPr>
            <a:spLocks noChangeShapeType="1"/>
          </p:cNvSpPr>
          <p:nvPr/>
        </p:nvSpPr>
        <p:spPr bwMode="auto">
          <a:xfrm flipV="1">
            <a:off x="6172200" y="2576513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3" name="Text Box 9"/>
          <p:cNvSpPr txBox="1">
            <a:spLocks noChangeArrowheads="1"/>
          </p:cNvSpPr>
          <p:nvPr/>
        </p:nvSpPr>
        <p:spPr bwMode="auto">
          <a:xfrm>
            <a:off x="6575425" y="2286000"/>
            <a:ext cx="2435225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Sharks and rays</a:t>
            </a:r>
          </a:p>
        </p:txBody>
      </p:sp>
      <p:pic>
        <p:nvPicPr>
          <p:cNvPr id="24584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3429000"/>
            <a:ext cx="2428875" cy="20701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13676" name="Rectangle 12"/>
          <p:cNvSpPr>
            <a:spLocks noChangeArrowheads="1"/>
          </p:cNvSpPr>
          <p:nvPr/>
        </p:nvSpPr>
        <p:spPr bwMode="auto">
          <a:xfrm>
            <a:off x="5789613" y="5486400"/>
            <a:ext cx="2668587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Western mosquitofish – </a:t>
            </a:r>
          </a:p>
          <a:p>
            <a:r>
              <a:rPr lang="en-US" sz="2000" i="1">
                <a:effectLst>
                  <a:outerShdw blurRad="38100" dist="38100" dir="2700000" algn="tl">
                    <a:srgbClr val="000000"/>
                  </a:outerShdw>
                </a:effectLst>
              </a:rPr>
              <a:t>Gambusia affinis</a:t>
            </a:r>
            <a:r>
              <a:rPr lang="en-US" sz="2000"/>
              <a:t> </a:t>
            </a:r>
          </a:p>
        </p:txBody>
      </p:sp>
      <p:sp>
        <p:nvSpPr>
          <p:cNvPr id="113678" name="Rectangle 14"/>
          <p:cNvSpPr>
            <a:spLocks noChangeArrowheads="1"/>
          </p:cNvSpPr>
          <p:nvPr/>
        </p:nvSpPr>
        <p:spPr bwMode="auto">
          <a:xfrm rot="16200000">
            <a:off x="-258763" y="2697163"/>
            <a:ext cx="1889125" cy="76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Bearers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01750" y="3048000"/>
            <a:ext cx="4445000" cy="3696733"/>
            <a:chOff x="1301750" y="3048000"/>
            <a:chExt cx="4445000" cy="3696733"/>
          </a:xfrm>
        </p:grpSpPr>
        <p:pic>
          <p:nvPicPr>
            <p:cNvPr id="11" name="Picture 10" descr="SeisRipeSpawningBSP16June2005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1750" y="3048000"/>
              <a:ext cx="4445000" cy="332740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752600" y="6375401"/>
              <a:ext cx="35508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r>
                <a:rPr lang="en-US" altLang="zh-CN" dirty="0" smtClean="0"/>
                <a:t>urfperch - </a:t>
              </a:r>
              <a:r>
                <a:rPr lang="en-US" altLang="zh-CN" i="1" dirty="0" err="1" smtClean="0"/>
                <a:t>Amphistichus</a:t>
              </a:r>
              <a:r>
                <a:rPr lang="en-US" altLang="zh-CN" i="1" dirty="0" smtClean="0"/>
                <a:t> </a:t>
              </a:r>
              <a:r>
                <a:rPr lang="en-US" altLang="zh-CN" i="1" dirty="0" err="1" smtClean="0"/>
                <a:t>argenteus</a:t>
              </a:r>
              <a:endParaRPr lang="en-US" i="1" dirty="0"/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Guppy video</a:t>
            </a:r>
            <a:endParaRPr lang="en-US" dirty="0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1316526"/>
              </p:ext>
            </p:extLst>
          </p:nvPr>
        </p:nvGraphicFramePr>
        <p:xfrm>
          <a:off x="684212" y="4495800"/>
          <a:ext cx="7664027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包装程序外壳对象" showAsIcon="1" r:id="rId3" imgW="2317680" imgH="475560" progId="Package">
                  <p:embed/>
                </p:oleObj>
              </mc:Choice>
              <mc:Fallback>
                <p:oleObj name="包装程序外壳对象" showAsIcon="1" r:id="rId3" imgW="2317680" imgH="475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4212" y="4495800"/>
                        <a:ext cx="7664027" cy="157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848600" cy="1143000"/>
          </a:xfrm>
        </p:spPr>
        <p:txBody>
          <a:bodyPr/>
          <a:lstStyle/>
          <a:p>
            <a:r>
              <a:rPr lang="en-US" sz="4000">
                <a:solidFill>
                  <a:schemeClr val="tx1"/>
                </a:solidFill>
              </a:rPr>
              <a:t>How would you classify this fish?!?</a:t>
            </a:r>
          </a:p>
        </p:txBody>
      </p:sp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990600" y="1828800"/>
            <a:ext cx="28956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lphaUcPeriod"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Non-guarder</a:t>
            </a:r>
          </a:p>
        </p:txBody>
      </p:sp>
      <p:sp>
        <p:nvSpPr>
          <p:cNvPr id="150532" name="Text Box 4"/>
          <p:cNvSpPr txBox="1">
            <a:spLocks noChangeArrowheads="1"/>
          </p:cNvSpPr>
          <p:nvPr/>
        </p:nvSpPr>
        <p:spPr bwMode="auto">
          <a:xfrm>
            <a:off x="990600" y="3244850"/>
            <a:ext cx="1763713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B. Guarder</a:t>
            </a:r>
          </a:p>
        </p:txBody>
      </p:sp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990600" y="4586288"/>
            <a:ext cx="1544638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C. Bearer</a:t>
            </a:r>
          </a:p>
        </p:txBody>
      </p:sp>
      <p:sp>
        <p:nvSpPr>
          <p:cNvPr id="150534" name="Text Box 6"/>
          <p:cNvSpPr txBox="1">
            <a:spLocks noChangeArrowheads="1"/>
          </p:cNvSpPr>
          <p:nvPr/>
        </p:nvSpPr>
        <p:spPr bwMode="auto">
          <a:xfrm>
            <a:off x="990600" y="5653088"/>
            <a:ext cx="6134100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D. I have no clue, but it looks pretty cool!</a:t>
            </a:r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3"/>
          <a:srcRect l="22874" t="23590" r="21115" b="24770"/>
          <a:stretch>
            <a:fillRect/>
          </a:stretch>
        </p:blipFill>
        <p:spPr bwMode="auto">
          <a:xfrm>
            <a:off x="4038600" y="1677988"/>
            <a:ext cx="4495800" cy="251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RS Question Icon" descr="PRS Question Icon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7000" y="127000"/>
            <a:ext cx="609600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924800" cy="1143000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chemeClr val="tx1"/>
                </a:solidFill>
              </a:rPr>
              <a:t>The enigmatic nurseryfish </a:t>
            </a:r>
            <a:br>
              <a:rPr lang="en-US" sz="4000">
                <a:solidFill>
                  <a:schemeClr val="tx1"/>
                </a:solidFill>
              </a:rPr>
            </a:br>
            <a:r>
              <a:rPr lang="en-US" sz="4000">
                <a:solidFill>
                  <a:schemeClr val="tx1"/>
                </a:solidFill>
              </a:rPr>
              <a:t>(</a:t>
            </a:r>
            <a:r>
              <a:rPr lang="en-US" sz="4000" i="1">
                <a:solidFill>
                  <a:schemeClr val="tx1"/>
                </a:solidFill>
              </a:rPr>
              <a:t>Kurtus gulliveri</a:t>
            </a:r>
            <a:r>
              <a:rPr lang="en-US" sz="400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4724400"/>
            <a:ext cx="1190625" cy="16383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1676400"/>
            <a:ext cx="4343400" cy="23558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3733800"/>
            <a:ext cx="2205038" cy="27622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0800" y="1524000"/>
            <a:ext cx="2362200" cy="1771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26631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52800" y="44196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7" name="Picture 11" descr="Darwin -Croc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2738" y="2130425"/>
            <a:ext cx="6062662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8" name="Rectangle 12"/>
          <p:cNvSpPr>
            <a:spLocks noChangeArrowheads="1"/>
          </p:cNvSpPr>
          <p:nvPr/>
        </p:nvSpPr>
        <p:spPr bwMode="auto">
          <a:xfrm rot="16200000">
            <a:off x="-150019" y="2805907"/>
            <a:ext cx="1671637" cy="76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Bearer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137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1372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8" grpId="0"/>
      <p:bldP spid="137228" grpId="1"/>
      <p:bldP spid="137228" grpId="2"/>
      <p:bldP spid="137228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Text Box 4"/>
          <p:cNvSpPr txBox="1">
            <a:spLocks noGrp="1" noChangeArrowheads="1"/>
          </p:cNvSpPr>
          <p:nvPr>
            <p:ph type="title"/>
          </p:nvPr>
        </p:nvSpPr>
        <p:spPr>
          <a:xfrm>
            <a:off x="1066800" y="76200"/>
            <a:ext cx="8305800" cy="11430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Breeding behavior / spawning habits</a:t>
            </a: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3048000" y="1295400"/>
            <a:ext cx="396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-109" charset="2"/>
              <a:buNone/>
            </a:pPr>
            <a:r>
              <a:rPr lang="en-US" sz="360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Incredible variety!!!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1143000" y="2133600"/>
            <a:ext cx="8001000" cy="1143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2075" tIns="46037" rIns="92075" bIns="46037" anchor="ctr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Generally classified in 3 major categories</a:t>
            </a:r>
          </a:p>
        </p:txBody>
      </p:sp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1447800" y="4267200"/>
            <a:ext cx="8001000" cy="1143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2075" tIns="46037" rIns="92075" bIns="46037" anchor="ctr">
            <a:prstTxWarp prst="textNoShape">
              <a:avLst/>
            </a:prstTxWarp>
          </a:bodyPr>
          <a:lstStyle/>
          <a:p>
            <a:pPr marL="1117600" indent="-1117600">
              <a:spcBef>
                <a:spcPct val="50000"/>
              </a:spcBef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	 Nonguarders</a:t>
            </a:r>
            <a:b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 Guarders</a:t>
            </a:r>
            <a:b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 Bearers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772400" cy="1981200"/>
          </a:xfrm>
        </p:spPr>
        <p:txBody>
          <a:bodyPr/>
          <a:lstStyle/>
          <a:p>
            <a:r>
              <a:rPr 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Nonguarders – no protection of embryos / fry once spawning is complete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2514600"/>
            <a:ext cx="7772400" cy="9144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1200"/>
              </a:spcAft>
              <a:buFont typeface="Monotype Sorts" pitchFamily="-109" charset="2"/>
              <a:buNone/>
            </a:pPr>
            <a:r>
              <a:rPr lang="en-US" sz="3600" dirty="0"/>
              <a:t>Open-substrate </a:t>
            </a:r>
            <a:r>
              <a:rPr lang="en-US" sz="3600" dirty="0" err="1"/>
              <a:t>spawners</a:t>
            </a:r>
            <a:r>
              <a:rPr lang="en-US" sz="3600" dirty="0"/>
              <a:t> – no active concealment of embryos</a:t>
            </a:r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1371600" y="4778375"/>
            <a:ext cx="7772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>
            <a:prstTxWarp prst="textNoShape">
              <a:avLst/>
            </a:prstTxWarp>
          </a:bodyPr>
          <a:lstStyle/>
          <a:p>
            <a:pPr marL="660400" indent="-6604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-109" charset="2"/>
              <a:buNone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	Pelagic</a:t>
            </a:r>
          </a:p>
        </p:txBody>
      </p:sp>
      <p:sp>
        <p:nvSpPr>
          <p:cNvPr id="95237" name="Line 5"/>
          <p:cNvSpPr>
            <a:spLocks noChangeShapeType="1"/>
          </p:cNvSpPr>
          <p:nvPr/>
        </p:nvSpPr>
        <p:spPr bwMode="auto">
          <a:xfrm flipV="1">
            <a:off x="3429000" y="5151118"/>
            <a:ext cx="4572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sm" len="sm"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040254" y="3657601"/>
            <a:ext cx="4425705" cy="2991562"/>
            <a:chOff x="4040254" y="3657601"/>
            <a:chExt cx="4425705" cy="2991562"/>
          </a:xfrm>
        </p:grpSpPr>
        <p:sp>
          <p:nvSpPr>
            <p:cNvPr id="8" name="Rectangle 7"/>
            <p:cNvSpPr/>
            <p:nvPr/>
          </p:nvSpPr>
          <p:spPr>
            <a:xfrm>
              <a:off x="4246563" y="6279831"/>
              <a:ext cx="40592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err="1" smtClean="0"/>
                <a:t>Hypophthalmichthys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molitrix</a:t>
              </a:r>
              <a:r>
                <a:rPr lang="en-US" dirty="0" smtClean="0"/>
                <a:t> </a:t>
              </a:r>
              <a:r>
                <a:rPr lang="zh-CN" altLang="en-US" dirty="0" smtClean="0"/>
                <a:t>（鲢鱼）</a:t>
              </a:r>
              <a:endParaRPr lang="en-US" i="1" dirty="0"/>
            </a:p>
          </p:txBody>
        </p:sp>
        <p:pic>
          <p:nvPicPr>
            <p:cNvPr id="9" name="Picture 8" descr="鲢鱼产卵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0254" y="3657601"/>
              <a:ext cx="4425705" cy="2622230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6" grpId="0"/>
      <p:bldP spid="952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 rot="16200000">
            <a:off x="-1943100" y="1028700"/>
            <a:ext cx="5105400" cy="9144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Nonguarders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600200"/>
            <a:ext cx="7772400" cy="7620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  <a:buFont typeface="Monotype Sorts" pitchFamily="-109" charset="2"/>
              <a:buNone/>
            </a:pPr>
            <a:r>
              <a:rPr lang="en-US" sz="3600"/>
              <a:t>Open-substrate </a:t>
            </a:r>
          </a:p>
          <a:p>
            <a:pPr>
              <a:lnSpc>
                <a:spcPct val="80000"/>
              </a:lnSpc>
              <a:buFont typeface="Monotype Sorts" pitchFamily="-109" charset="2"/>
              <a:buNone/>
            </a:pPr>
            <a:endParaRPr lang="en-US" sz="3600"/>
          </a:p>
          <a:p>
            <a:pPr>
              <a:lnSpc>
                <a:spcPct val="80000"/>
              </a:lnSpc>
              <a:buFont typeface="Monotype Sorts" pitchFamily="-109" charset="2"/>
              <a:buNone/>
            </a:pPr>
            <a:r>
              <a:rPr lang="en-US" sz="3600"/>
              <a:t>Benthic spawners on silt/gravel</a:t>
            </a:r>
          </a:p>
          <a:p>
            <a:pPr>
              <a:lnSpc>
                <a:spcPct val="80000"/>
              </a:lnSpc>
              <a:buFont typeface="Monotype Sorts" pitchFamily="-109" charset="2"/>
              <a:buNone/>
            </a:pPr>
            <a:endParaRPr lang="en-US" sz="3600"/>
          </a:p>
        </p:txBody>
      </p:sp>
      <p:pic>
        <p:nvPicPr>
          <p:cNvPr id="147464" name="Picture 8" descr="paddlefis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304800"/>
            <a:ext cx="6248400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5" name="Rectangle 9"/>
          <p:cNvSpPr>
            <a:spLocks noChangeArrowheads="1"/>
          </p:cNvSpPr>
          <p:nvPr/>
        </p:nvSpPr>
        <p:spPr bwMode="auto">
          <a:xfrm>
            <a:off x="2286000" y="5257800"/>
            <a:ext cx="587375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Paddlefish – </a:t>
            </a:r>
            <a:r>
              <a:rPr lang="en-US" sz="2000" i="1">
                <a:effectLst>
                  <a:outerShdw blurRad="38100" dist="38100" dir="2700000" algn="tl">
                    <a:srgbClr val="000000"/>
                  </a:outerShdw>
                </a:effectLst>
              </a:rPr>
              <a:t>Polyodon spathula, </a:t>
            </a: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Gavins Point Dam, SD</a:t>
            </a:r>
          </a:p>
        </p:txBody>
      </p:sp>
      <p:sp>
        <p:nvSpPr>
          <p:cNvPr id="147466" name="Rectangle 10"/>
          <p:cNvSpPr>
            <a:spLocks noChangeArrowheads="1"/>
          </p:cNvSpPr>
          <p:nvPr/>
        </p:nvSpPr>
        <p:spPr bwMode="auto">
          <a:xfrm>
            <a:off x="2362200" y="5791200"/>
            <a:ext cx="6477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-109" charset="2"/>
              <a:buNone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Spawns on flooded silt-free gravel bars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5" grpId="0"/>
      <p:bldP spid="1474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62" name="Rectangle 18"/>
          <p:cNvSpPr>
            <a:spLocks noGrp="1" noChangeArrowheads="1"/>
          </p:cNvSpPr>
          <p:nvPr>
            <p:ph type="body" idx="1"/>
          </p:nvPr>
        </p:nvSpPr>
        <p:spPr>
          <a:xfrm>
            <a:off x="1371600" y="1371600"/>
            <a:ext cx="7772400" cy="762000"/>
          </a:xfrm>
        </p:spPr>
        <p:txBody>
          <a:bodyPr/>
          <a:lstStyle/>
          <a:p>
            <a:pPr>
              <a:buFont typeface="Monotype Sorts" pitchFamily="-109" charset="2"/>
              <a:buNone/>
            </a:pPr>
            <a:r>
              <a:rPr lang="en-US" sz="3600"/>
              <a:t>Brood hiders – conceal eggs/embryos</a:t>
            </a:r>
          </a:p>
        </p:txBody>
      </p:sp>
      <p:sp>
        <p:nvSpPr>
          <p:cNvPr id="108563" name="Rectangle 19"/>
          <p:cNvSpPr>
            <a:spLocks noChangeArrowheads="1"/>
          </p:cNvSpPr>
          <p:nvPr/>
        </p:nvSpPr>
        <p:spPr bwMode="auto">
          <a:xfrm>
            <a:off x="1371600" y="32004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-109" charset="2"/>
              <a:buNone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Benthic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spawners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8565" name="Rectangle 21"/>
          <p:cNvSpPr>
            <a:spLocks noGrp="1" noChangeArrowheads="1"/>
          </p:cNvSpPr>
          <p:nvPr>
            <p:ph type="title"/>
          </p:nvPr>
        </p:nvSpPr>
        <p:spPr>
          <a:xfrm rot="16200000">
            <a:off x="-1943100" y="1028700"/>
            <a:ext cx="5105400" cy="9144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Nonguarders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69" name="Rectangle 17"/>
          <p:cNvSpPr>
            <a:spLocks noChangeArrowheads="1"/>
          </p:cNvSpPr>
          <p:nvPr/>
        </p:nvSpPr>
        <p:spPr bwMode="auto">
          <a:xfrm rot="16200000">
            <a:off x="-1943100" y="1028700"/>
            <a:ext cx="510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 anchor="ctr">
            <a:prstTxWarp prst="textNoShape">
              <a:avLst/>
            </a:prstTxWarp>
          </a:bodyPr>
          <a:lstStyle/>
          <a:p>
            <a:r>
              <a:rPr lang="en-US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Nonguarders</a:t>
            </a:r>
          </a:p>
        </p:txBody>
      </p:sp>
      <p:sp>
        <p:nvSpPr>
          <p:cNvPr id="125970" name="Rectangle 18"/>
          <p:cNvSpPr>
            <a:spLocks noChangeArrowheads="1"/>
          </p:cNvSpPr>
          <p:nvPr/>
        </p:nvSpPr>
        <p:spPr bwMode="auto">
          <a:xfrm>
            <a:off x="1371600" y="13716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-109" charset="2"/>
              <a:buNone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Brood hiders – conceal eggs/embryos</a:t>
            </a:r>
          </a:p>
        </p:txBody>
      </p:sp>
      <p:sp>
        <p:nvSpPr>
          <p:cNvPr id="125971" name="Rectangle 19"/>
          <p:cNvSpPr>
            <a:spLocks noChangeArrowheads="1"/>
          </p:cNvSpPr>
          <p:nvPr/>
        </p:nvSpPr>
        <p:spPr bwMode="auto">
          <a:xfrm>
            <a:off x="1371600" y="32004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-109" charset="2"/>
              <a:buNone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Beach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spawners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/>
              <a:t>The California Grunion (</a:t>
            </a:r>
            <a:r>
              <a:rPr lang="en-US" altLang="zh-CN" sz="3600" i="1" dirty="0" err="1" smtClean="0"/>
              <a:t>Leuresthes</a:t>
            </a:r>
            <a:r>
              <a:rPr lang="en-US" altLang="zh-CN" sz="3600" i="1" dirty="0" smtClean="0"/>
              <a:t> </a:t>
            </a:r>
            <a:r>
              <a:rPr lang="en-US" altLang="zh-CN" sz="3600" i="1" dirty="0" err="1" smtClean="0"/>
              <a:t>tenuis</a:t>
            </a:r>
            <a:r>
              <a:rPr lang="en-US" altLang="zh-CN" sz="3600" dirty="0" smtClean="0"/>
              <a:t>)</a:t>
            </a:r>
            <a:endParaRPr lang="en-US" sz="3600" dirty="0"/>
          </a:p>
        </p:txBody>
      </p:sp>
      <p:pic>
        <p:nvPicPr>
          <p:cNvPr id="4" name="Picture 3" descr="Grunions-1024x6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588" y="1371600"/>
            <a:ext cx="3441548" cy="2286000"/>
          </a:xfrm>
          <a:prstGeom prst="rect">
            <a:avLst/>
          </a:prstGeom>
        </p:spPr>
      </p:pic>
      <p:pic>
        <p:nvPicPr>
          <p:cNvPr id="5" name="Picture 4" descr="eggsjes-l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371600"/>
            <a:ext cx="3048000" cy="2286000"/>
          </a:xfrm>
          <a:prstGeom prst="rect">
            <a:avLst/>
          </a:prstGeom>
        </p:spPr>
      </p:pic>
      <p:pic>
        <p:nvPicPr>
          <p:cNvPr id="6" name="Picture 5" descr="slicesgrunion06xxrp21-912x48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588" y="1600200"/>
            <a:ext cx="6921084" cy="3657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grass puffer (</a:t>
            </a:r>
            <a:r>
              <a:rPr lang="en-US" i="1" dirty="0" err="1" smtClean="0"/>
              <a:t>Takifugu</a:t>
            </a:r>
            <a:r>
              <a:rPr lang="en-US" i="1" dirty="0" smtClean="0"/>
              <a:t> </a:t>
            </a:r>
            <a:r>
              <a:rPr lang="en-US" i="1" dirty="0" err="1" smtClean="0"/>
              <a:t>niphobles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err="1" smtClean="0">
                <a:latin typeface="宋体"/>
                <a:ea typeface="宋体"/>
                <a:cs typeface="宋体"/>
              </a:rPr>
              <a:t>星点东方鲀</a:t>
            </a:r>
            <a:endParaRPr lang="en-US" dirty="0">
              <a:latin typeface="宋体"/>
              <a:ea typeface="宋体"/>
              <a:cs typeface="宋体"/>
            </a:endParaRPr>
          </a:p>
        </p:txBody>
      </p:sp>
      <p:pic>
        <p:nvPicPr>
          <p:cNvPr id="5" name="Picture 4" descr="grasspuff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915988"/>
            <a:ext cx="984250" cy="501650"/>
          </a:xfrm>
          <a:prstGeom prst="rect">
            <a:avLst/>
          </a:prstGeom>
        </p:spPr>
      </p:pic>
      <p:pic>
        <p:nvPicPr>
          <p:cNvPr id="7" name="Picture 6" descr="grasspufferspaw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018" y="2057400"/>
            <a:ext cx="3875964" cy="2743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8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ON" val="0.2"/>
  <p:tag name="QUESTIONNAME" val="How would you cl"/>
  <p:tag name="QUESTIONTYPE" val=" 0"/>
  <p:tag name="QUESTIONCHOICES" val=" 4"/>
  <p:tag name="QUESTIONANSWER" val=" 3"/>
  <p:tag name="QUESTIONDIFFICULTY" val=" 0"/>
  <p:tag name="QUESTIONPOINTS" val=" 0"/>
  <p:tag name="QUESTIONCHANCES" val=" 99"/>
  <p:tag name="QUESTIONTIMER" val="00:3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2|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7.7|1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0.8|80.3|2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9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9905</TotalTime>
  <Words>561</Words>
  <Application>Microsoft Office PowerPoint</Application>
  <PresentationFormat>全屏显示(4:3)</PresentationFormat>
  <Paragraphs>136</Paragraphs>
  <Slides>24</Slides>
  <Notes>9</Notes>
  <HiddenSlides>0</HiddenSlides>
  <MMClips>1</MMClips>
  <ScaleCrop>false</ScaleCrop>
  <HeadingPairs>
    <vt:vector size="8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1" baseType="lpstr">
      <vt:lpstr>Monotype Sorts</vt:lpstr>
      <vt:lpstr>宋体</vt:lpstr>
      <vt:lpstr>Arial</vt:lpstr>
      <vt:lpstr>Calibri</vt:lpstr>
      <vt:lpstr>Times New Roman</vt:lpstr>
      <vt:lpstr>Office Theme</vt:lpstr>
      <vt:lpstr>程序包</vt:lpstr>
      <vt:lpstr>Lesson 10 Reproduction</vt:lpstr>
      <vt:lpstr>PowerPoint 演示文稿</vt:lpstr>
      <vt:lpstr>Breeding behavior / spawning habits</vt:lpstr>
      <vt:lpstr>Nonguarders – no protection of embryos / fry once spawning is complete</vt:lpstr>
      <vt:lpstr>Nonguarders</vt:lpstr>
      <vt:lpstr>Nonguarders</vt:lpstr>
      <vt:lpstr>PowerPoint 演示文稿</vt:lpstr>
      <vt:lpstr>The California Grunion (Leuresthes tenuis)</vt:lpstr>
      <vt:lpstr>The grass puffer (Takifugu niphobles) 星点东方鲀</vt:lpstr>
      <vt:lpstr>Guarders – exhibit at least some parental care for embryos/offspring</vt:lpstr>
      <vt:lpstr>Guarders</vt:lpstr>
      <vt:lpstr>PowerPoint 演示文稿</vt:lpstr>
      <vt:lpstr>PowerPoint 演示文稿</vt:lpstr>
      <vt:lpstr>Puffer nest</vt:lpstr>
      <vt:lpstr>Bearers – carry their embryos with them, either externally or internally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Guppy video</vt:lpstr>
      <vt:lpstr>How would you classify this fish?!?</vt:lpstr>
      <vt:lpstr>The enigmatic nurseryfish  (Kurtus gulliveri)</vt:lpstr>
    </vt:vector>
  </TitlesOfParts>
  <Company>unl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Li, Chenhong</dc:creator>
  <cp:lastModifiedBy>HC</cp:lastModifiedBy>
  <cp:revision>293</cp:revision>
  <dcterms:created xsi:type="dcterms:W3CDTF">2020-02-24T02:30:49Z</dcterms:created>
  <dcterms:modified xsi:type="dcterms:W3CDTF">2020-12-01T13:15:47Z</dcterms:modified>
</cp:coreProperties>
</file>