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582" r:id="rId3"/>
    <p:sldId id="583" r:id="rId4"/>
    <p:sldId id="584" r:id="rId5"/>
    <p:sldId id="585" r:id="rId6"/>
    <p:sldId id="707" r:id="rId7"/>
    <p:sldId id="672" r:id="rId8"/>
    <p:sldId id="592" r:id="rId9"/>
    <p:sldId id="696" r:id="rId10"/>
    <p:sldId id="710" r:id="rId11"/>
    <p:sldId id="303" r:id="rId12"/>
    <p:sldId id="7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9" charset="0"/>
              </a:rPr>
              <a:t>So, what causes fish to go into spawning mode?  Well, there are a number of environmental cues that have  been correlated with spawning onset, but it’s not the same in all fishes.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355CC-EBAE-644D-800F-7D5D0E87431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9" charset="0"/>
              </a:rPr>
              <a:t>Photoperiod is important, but the whole process is pretty complex.  The amount of light may be one of many factors that causes some genes to turn on which start a hormone cascade in the body of the fish that pushes them into spawning mode.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DA618-6538-F645-8793-63745C722052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9" charset="0"/>
              </a:rPr>
              <a:t>One way of studying the timing of reproduction is to calculate a gonadosamatic index for a large number of specimens over several years.  In this way you can determine when gonad size is at its peak.  That, of course, is highly correlated with peak spawning activity.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DD196-C7A2-1242-A904-930FAE9DA1D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09" charset="0"/>
              </a:rPr>
              <a:t>Another less direct method for studying the timing of reproduction is to collect larval fish as they float (“drift”) downstream.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0E970-E6B2-C747-803A-3FCDABC3F70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9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DB850-74CF-4C4D-BB90-D651EF56D44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smtClean="0"/>
              <a:t>Lesson 10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Reproduction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Shanghai Ocean University</a:t>
            </a:r>
          </a:p>
          <a:p>
            <a:r>
              <a:rPr lang="en-US" altLang="zh-CN" sz="2000" dirty="0" smtClean="0"/>
              <a:t>Fall, 2020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6" dirty="0" smtClean="0">
                <a:solidFill>
                  <a:srgbClr val="FF0000"/>
                </a:solidFill>
              </a:rPr>
              <a:t>(</a:t>
            </a:r>
            <a:r>
              <a:rPr lang="en-US" altLang="zh-CN" sz="3556" dirty="0" smtClean="0">
                <a:solidFill>
                  <a:srgbClr val="FF0000"/>
                </a:solidFill>
              </a:rPr>
              <a:t>Dec 13</a:t>
            </a:r>
            <a:r>
              <a:rPr lang="en-US" sz="3556" dirty="0" smtClean="0">
                <a:solidFill>
                  <a:srgbClr val="FF0000"/>
                </a:solidFill>
              </a:rPr>
              <a:t>)</a:t>
            </a:r>
            <a:endParaRPr lang="en-US" sz="3556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陈思</a:t>
            </a:r>
            <a:r>
              <a:rPr lang="zh-CN" altLang="en-US" dirty="0" smtClean="0"/>
              <a:t>宇</a:t>
            </a:r>
            <a:endParaRPr lang="en-US" altLang="zh-CN" dirty="0" smtClean="0"/>
          </a:p>
          <a:p>
            <a:pPr lvl="1"/>
            <a:r>
              <a:rPr lang="en-US" altLang="zh-CN" dirty="0">
                <a:cs typeface="宋体"/>
              </a:rPr>
              <a:t>Describe different type of eggs and postulate why they are different (adaptive values</a:t>
            </a:r>
            <a:r>
              <a:rPr lang="en-US" altLang="zh-CN" dirty="0" smtClean="0">
                <a:cs typeface="宋体"/>
              </a:rPr>
              <a:t>)</a:t>
            </a:r>
            <a:endParaRPr lang="zh-CN" altLang="en-US" dirty="0"/>
          </a:p>
          <a:p>
            <a:r>
              <a:rPr lang="zh-CN" altLang="en-US" dirty="0"/>
              <a:t>徐</a:t>
            </a:r>
            <a:r>
              <a:rPr lang="zh-CN" altLang="en-US" dirty="0" smtClean="0"/>
              <a:t>楠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/>
                <a:cs typeface="宋体"/>
              </a:rPr>
              <a:t>Describe different type of</a:t>
            </a:r>
            <a:r>
              <a:rPr lang="en-US" altLang="zh-CN" dirty="0">
                <a:cs typeface="宋体"/>
              </a:rPr>
              <a:t> Embryonic development and give </a:t>
            </a:r>
            <a:r>
              <a:rPr lang="en-US" altLang="zh-CN" dirty="0" smtClean="0">
                <a:cs typeface="宋体"/>
              </a:rPr>
              <a:t>examples</a:t>
            </a:r>
            <a:endParaRPr lang="zh-CN" altLang="en-US" dirty="0" smtClean="0"/>
          </a:p>
          <a:p>
            <a:r>
              <a:rPr lang="zh-CN" altLang="en-US" dirty="0" smtClean="0"/>
              <a:t>田若彤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/>
                <a:cs typeface="宋体"/>
              </a:rPr>
              <a:t>Explain the process of </a:t>
            </a:r>
            <a:r>
              <a:rPr lang="en-US" altLang="zh-CN" dirty="0" err="1" smtClean="0">
                <a:ea typeface="宋体"/>
                <a:cs typeface="宋体"/>
              </a:rPr>
              <a:t>smoltification</a:t>
            </a:r>
            <a:endParaRPr lang="zh-CN" altLang="en-US" dirty="0" smtClean="0"/>
          </a:p>
          <a:p>
            <a:r>
              <a:rPr lang="zh-CN" altLang="en-US" dirty="0" smtClean="0"/>
              <a:t>陆晓薇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/>
                <a:cs typeface="宋体"/>
              </a:rPr>
              <a:t>Sex determination is very complex, summarize different ways of sex determination in fishes and give examples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87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HWK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Homework </a:t>
            </a:r>
            <a:r>
              <a:rPr lang="en-US" smtClean="0"/>
              <a:t>10 </a:t>
            </a:r>
            <a:r>
              <a:rPr lang="en-US" dirty="0" smtClean="0"/>
              <a:t>(Dec 13)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400800"/>
            <a:ext cx="475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A field trip to Menomonie, Wisconsin, July, 2015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54483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cues</a:t>
            </a: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2571750" cy="317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2705100" cy="2695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429000"/>
            <a:ext cx="1211263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1828800" y="441960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>
            <a:prstTxWarp prst="textNoShape">
              <a:avLst/>
            </a:prstTxWarp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photoperiod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6324600" y="441960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>
            <a:prstTxWarp prst="textNoShape">
              <a:avLst/>
            </a:prstTxWarp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187825" y="231775"/>
            <a:ext cx="474186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066800" y="762000"/>
            <a:ext cx="3657600" cy="301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Photoperiod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</a:p>
          <a:p>
            <a:pPr marL="457200" indent="-457200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are important, but</a:t>
            </a:r>
          </a:p>
          <a:p>
            <a:pPr marL="457200" indent="-457200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it’s more</a:t>
            </a:r>
          </a:p>
          <a:p>
            <a:pPr marL="457200" indent="-457200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complicated than</a:t>
            </a:r>
          </a:p>
          <a:p>
            <a:pPr marL="457200" indent="-457200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that…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657600" y="2895600"/>
            <a:ext cx="2644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Insert GSI graph.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76400" y="304800"/>
            <a:ext cx="7107238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2514600" y="6064250"/>
            <a:ext cx="5365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Gonadosomatic Index (GSI)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981200" y="1524000"/>
            <a:ext cx="47577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Less direct methods…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Timing of reproduction:</a:t>
            </a:r>
          </a:p>
        </p:txBody>
      </p:sp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743200"/>
            <a:ext cx="2943225" cy="333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267200"/>
            <a:ext cx="22860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60779" name="AutoShape 11"/>
          <p:cNvSpPr>
            <a:spLocks noChangeArrowheads="1"/>
          </p:cNvSpPr>
          <p:nvPr/>
        </p:nvSpPr>
        <p:spPr bwMode="auto">
          <a:xfrm rot="-1161471">
            <a:off x="3505200" y="4343400"/>
            <a:ext cx="3733800" cy="152400"/>
          </a:xfrm>
          <a:prstGeom prst="leftArrow">
            <a:avLst>
              <a:gd name="adj1" fmla="val 50000"/>
              <a:gd name="adj2" fmla="val 612500"/>
            </a:avLst>
          </a:prstGeom>
          <a:solidFill>
            <a:srgbClr val="FFFF66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1828800" y="2803525"/>
            <a:ext cx="2909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Picking drift!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9" grpId="0" animBg="1"/>
      <p:bldP spid="160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</a:t>
            </a:r>
            <a:r>
              <a:rPr lang="en-US" altLang="zh-CN" sz="3600" dirty="0" smtClean="0"/>
              <a:t>ampling fish </a:t>
            </a:r>
            <a:r>
              <a:rPr lang="en-US" altLang="zh-CN" sz="3600" dirty="0" err="1" smtClean="0"/>
              <a:t>lavae</a:t>
            </a:r>
            <a:r>
              <a:rPr lang="en-US" altLang="zh-CN" sz="3600" dirty="0" smtClean="0"/>
              <a:t> in Chippewa River, WI, 2015</a:t>
            </a:r>
            <a:endParaRPr lang="en-US" sz="3600" dirty="0"/>
          </a:p>
        </p:txBody>
      </p:sp>
      <p:pic>
        <p:nvPicPr>
          <p:cNvPr id="4" name="Content Placeholder 3" descr="20150731_161750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40" r="-114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6" name="Picture 5" descr="20150731_1419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pic>
        <p:nvPicPr>
          <p:cNvPr id="7" name="Picture 6" descr="-6100b54daf5a9c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03438" y="742951"/>
            <a:ext cx="51435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mating systems</a:t>
            </a:r>
            <a:br>
              <a:rPr lang="en-US" dirty="0" smtClean="0"/>
            </a:br>
            <a:r>
              <a:rPr lang="en-US" dirty="0" smtClean="0"/>
              <a:t>and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2200" dirty="0" smtClean="0"/>
              <a:t>Not all members of a population use the same reproductive tactics. </a:t>
            </a:r>
          </a:p>
          <a:p>
            <a:pPr>
              <a:spcAft>
                <a:spcPts val="3000"/>
              </a:spcAft>
            </a:pPr>
            <a:r>
              <a:rPr lang="en-US" sz="2200" dirty="0" smtClean="0"/>
              <a:t>Sneaking is known from many species (salmons, sunfishes, wrasses, gobies) in which generally smaller males lurk on the edge of a spawning area and dash in rapidly while a territorial male is spawning. </a:t>
            </a:r>
          </a:p>
          <a:p>
            <a:pPr>
              <a:spcAft>
                <a:spcPts val="3000"/>
              </a:spcAft>
            </a:pPr>
            <a:r>
              <a:rPr lang="en-US" sz="2200" dirty="0" smtClean="0"/>
              <a:t>Whether such alternative tactics are genetically fixed in individuals or represent modifiable responses is unknown.</a:t>
            </a:r>
          </a:p>
          <a:p>
            <a:pPr>
              <a:spcAft>
                <a:spcPts val="3000"/>
              </a:spcAft>
            </a:pPr>
            <a:endParaRPr lang="en-US" sz="2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8077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  Other possibilities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219200" y="5197475"/>
            <a:ext cx="79565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Alternative Life Histories of the Bluegill Sunfish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Mart Gross &amp; Bryan Neff</a:t>
            </a:r>
          </a:p>
        </p:txBody>
      </p:sp>
      <p:pic>
        <p:nvPicPr>
          <p:cNvPr id="21516" name="Picture 12" descr="time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31" y="1684338"/>
            <a:ext cx="53927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However, sneaking is negatively frequency dependent in that, because of competition, the advantages of sneaking decrease as the density of sneakers increases. 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Alternatively, no single strategy may confer a consistently greater selective advantage over others, so each is favored at different times and is consequently maintained at least at low frequencies in a population. 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Finally, differing reproductive modes may represent nothing more than alternative, equally adaptive responses to similar environmental forces (Fischer &amp; Petersen 1987)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6.8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2.1|6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0.3|2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474</Words>
  <Application>Microsoft Office PowerPoint</Application>
  <PresentationFormat>全屏显示(4:3)</PresentationFormat>
  <Paragraphs>52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Office Theme</vt:lpstr>
      <vt:lpstr>Lesson 10 Reproduction</vt:lpstr>
      <vt:lpstr>Environmental cues</vt:lpstr>
      <vt:lpstr>PowerPoint 演示文稿</vt:lpstr>
      <vt:lpstr>PowerPoint 演示文稿</vt:lpstr>
      <vt:lpstr>Timing of reproduction:</vt:lpstr>
      <vt:lpstr>Sampling fish lavae in Chippewa River, WI, 2015</vt:lpstr>
      <vt:lpstr>Alternative mating systems and tactics</vt:lpstr>
      <vt:lpstr>PowerPoint 演示文稿</vt:lpstr>
      <vt:lpstr>Take home message</vt:lpstr>
      <vt:lpstr>Presentation for next week (Dec 13)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HC</cp:lastModifiedBy>
  <cp:revision>295</cp:revision>
  <dcterms:created xsi:type="dcterms:W3CDTF">2020-02-24T02:30:49Z</dcterms:created>
  <dcterms:modified xsi:type="dcterms:W3CDTF">2020-12-01T14:03:06Z</dcterms:modified>
</cp:coreProperties>
</file>