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303" r:id="rId2"/>
    <p:sldId id="256" r:id="rId3"/>
    <p:sldId id="660" r:id="rId4"/>
    <p:sldId id="699" r:id="rId5"/>
    <p:sldId id="659" r:id="rId6"/>
    <p:sldId id="700" r:id="rId7"/>
    <p:sldId id="701" r:id="rId8"/>
    <p:sldId id="702" r:id="rId9"/>
    <p:sldId id="703" r:id="rId10"/>
    <p:sldId id="704" r:id="rId11"/>
    <p:sldId id="684" r:id="rId12"/>
    <p:sldId id="686" r:id="rId13"/>
    <p:sldId id="687" r:id="rId14"/>
    <p:sldId id="705" r:id="rId15"/>
    <p:sldId id="706" r:id="rId16"/>
    <p:sldId id="707" r:id="rId17"/>
    <p:sldId id="68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68955" autoAdjust="0"/>
  </p:normalViewPr>
  <p:slideViewPr>
    <p:cSldViewPr snapToObjects="1">
      <p:cViewPr varScale="1">
        <p:scale>
          <a:sx n="70" d="100"/>
          <a:sy n="70" d="100"/>
        </p:scale>
        <p:origin x="1332" y="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t>12/6/2020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t>‹#›</a:t>
            </a:fld>
            <a:endParaRPr lang="en-US"/>
          </a:p>
        </p:txBody>
      </p:sp>
    </p:spTree>
    <p:extLst>
      <p:ext uri="{BB962C8B-B14F-4D97-AF65-F5344CB8AC3E}">
        <p14:creationId xmlns:p14="http://schemas.microsoft.com/office/powerpoint/2010/main" val="1702841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D4115C-B0B4-8946-B147-A9EE8D8D3B7D}"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115C-B0B4-8946-B147-A9EE8D8D3B7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4115C-B0B4-8946-B147-A9EE8D8D3B7D}"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t>12/6/2020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57175" y="1379220"/>
            <a:ext cx="8629650" cy="3469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galecus glesne.png"/>
          <p:cNvPicPr>
            <a:picLocks noChangeAspect="1"/>
          </p:cNvPicPr>
          <p:nvPr/>
        </p:nvPicPr>
        <p:blipFill>
          <a:blip r:embed="rId2"/>
          <a:stretch>
            <a:fillRect/>
          </a:stretch>
        </p:blipFill>
        <p:spPr>
          <a:xfrm>
            <a:off x="63500" y="82550"/>
            <a:ext cx="6794500" cy="6692900"/>
          </a:xfrm>
          <a:prstGeom prst="rect">
            <a:avLst/>
          </a:prstGeom>
        </p:spPr>
      </p:pic>
      <p:sp>
        <p:nvSpPr>
          <p:cNvPr id="5" name="Rectangle 4"/>
          <p:cNvSpPr/>
          <p:nvPr/>
        </p:nvSpPr>
        <p:spPr>
          <a:xfrm>
            <a:off x="7010400" y="3244334"/>
            <a:ext cx="1830599" cy="369332"/>
          </a:xfrm>
          <a:prstGeom prst="rect">
            <a:avLst/>
          </a:prstGeom>
        </p:spPr>
        <p:txBody>
          <a:bodyPr wrap="none">
            <a:spAutoFit/>
          </a:bodyPr>
          <a:lstStyle/>
          <a:p>
            <a:r>
              <a:rPr lang="en-US" i="1" dirty="0" err="1" smtClean="0"/>
              <a:t>Regalecus</a:t>
            </a:r>
            <a:r>
              <a:rPr lang="en-US" i="1" dirty="0" smtClean="0"/>
              <a:t> </a:t>
            </a:r>
            <a:r>
              <a:rPr lang="en-US" i="1" dirty="0" err="1" smtClean="0"/>
              <a:t>glesne</a:t>
            </a:r>
            <a:endParaRPr lang="en-US" i="1"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HISTORY STAGE DEFINITIONS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YOLK-SAC STAGE (hatching to complete absorption of yolk sac</a:t>
            </a:r>
            <a:r>
              <a:rPr lang="zh-CN" altLang="en-US" dirty="0" smtClean="0"/>
              <a:t>，卵黄期仔鱼</a:t>
            </a:r>
            <a:r>
              <a:rPr lang="en-US" dirty="0" smtClean="0"/>
              <a:t>):</a:t>
            </a:r>
          </a:p>
          <a:p>
            <a:pPr lvl="1"/>
            <a:r>
              <a:rPr lang="en-US" dirty="0" smtClean="0"/>
              <a:t>Larvae hatch from the egg at various stages of development.</a:t>
            </a:r>
          </a:p>
          <a:p>
            <a:pPr lvl="1"/>
            <a:r>
              <a:rPr lang="en-US" dirty="0" smtClean="0"/>
              <a:t>For larvae hatched from pelagic marine eggs, hatching generally occurs before the yolk sac has been completely absorbed. </a:t>
            </a:r>
          </a:p>
          <a:p>
            <a:pPr lvl="1"/>
            <a:r>
              <a:rPr lang="en-US" dirty="0" smtClean="0"/>
              <a:t>However, the larvae of species with demersal eggs often bypass the yolk-sac stage, absorbing the yolk while in the egg, and usually emerge as </a:t>
            </a:r>
            <a:r>
              <a:rPr lang="en-US" dirty="0" err="1" smtClean="0"/>
              <a:t>preflexion</a:t>
            </a:r>
            <a:r>
              <a:rPr lang="en-US" dirty="0" smtClean="0"/>
              <a:t> larvae.</a:t>
            </a:r>
          </a:p>
          <a:p>
            <a:pPr lvl="1"/>
            <a:r>
              <a:rPr lang="en-US" dirty="0" smtClean="0"/>
              <a:t>In species that do have a yolk-sac stage, the larvae usually hatch without functional mouths, eye pigment, and differentiated fins. </a:t>
            </a:r>
          </a:p>
          <a:p>
            <a:pPr lvl="1"/>
            <a:r>
              <a:rPr lang="en-US" dirty="0" smtClean="0"/>
              <a:t>Diagnostic characters for yolk-sac larvae include body size and shape, gut shape and length, pigment patterns, size and shape of yolk sac, oil globule size and position, and presence or absence of specialized larval characters such as elongate fin rays, enlarged </a:t>
            </a:r>
            <a:r>
              <a:rPr lang="en-US" dirty="0" err="1" smtClean="0"/>
              <a:t>finfolds</a:t>
            </a:r>
            <a:r>
              <a:rPr lang="en-US" dirty="0" smtClean="0"/>
              <a:t>, and stalked eyes.</a:t>
            </a:r>
          </a:p>
          <a:p>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HISTORY STAGE DEFINITIONS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PREFLEXION STAGE (complete yolk-sac absorption to start of notochord flexion</a:t>
            </a:r>
            <a:r>
              <a:rPr lang="zh-CN" altLang="en-US" dirty="0" smtClean="0"/>
              <a:t>，弯曲前期仔鱼</a:t>
            </a:r>
            <a:r>
              <a:rPr lang="en-US" dirty="0" smtClean="0"/>
              <a:t>):</a:t>
            </a:r>
          </a:p>
          <a:p>
            <a:pPr lvl="1"/>
            <a:r>
              <a:rPr lang="en-US" dirty="0" smtClean="0"/>
              <a:t>The </a:t>
            </a:r>
            <a:r>
              <a:rPr lang="en-US" dirty="0" err="1" smtClean="0"/>
              <a:t>preflexion</a:t>
            </a:r>
            <a:r>
              <a:rPr lang="en-US" dirty="0" smtClean="0"/>
              <a:t> stage begins once both hatching and complete absorption of the yolk sac have occurred and ends with the start of notochord flexion. Diagnostic characters for </a:t>
            </a:r>
            <a:r>
              <a:rPr lang="en-US" dirty="0" err="1" smtClean="0"/>
              <a:t>preflexion</a:t>
            </a:r>
            <a:r>
              <a:rPr lang="en-US" dirty="0" smtClean="0"/>
              <a:t> larvae are similar to those for other larval stages: </a:t>
            </a:r>
            <a:r>
              <a:rPr lang="en-US" dirty="0" err="1" smtClean="0"/>
              <a:t>meristics</a:t>
            </a:r>
            <a:r>
              <a:rPr lang="en-US" dirty="0" smtClean="0"/>
              <a:t> (</a:t>
            </a:r>
            <a:r>
              <a:rPr lang="en-US" dirty="0" err="1" smtClean="0"/>
              <a:t>myomeres</a:t>
            </a:r>
            <a:r>
              <a:rPr lang="en-US" dirty="0" smtClean="0"/>
              <a:t>, fin rays), body size and shape, fin development sequence, gut shape and length, pigmentation pattern, presence or absence of head spines, and presence or absence of specialized larval characters such as fin-ray ornamentation, stalked eyes, and a trailing gut.</a:t>
            </a:r>
          </a:p>
          <a:p>
            <a:endParaRPr lang="en-US" dirty="0" smtClean="0"/>
          </a:p>
          <a:p>
            <a:r>
              <a:rPr lang="en-US" dirty="0" smtClean="0"/>
              <a:t>FLEXION STAGE (start of notochord flexion to completion of notochord flexion</a:t>
            </a:r>
            <a:r>
              <a:rPr lang="zh-CN" altLang="en-US" dirty="0" smtClean="0"/>
              <a:t>，弯曲期仔鱼</a:t>
            </a:r>
            <a:r>
              <a:rPr lang="en-US" dirty="0" smtClean="0"/>
              <a:t>):</a:t>
            </a:r>
          </a:p>
          <a:p>
            <a:pPr lvl="1"/>
            <a:r>
              <a:rPr lang="en-US" dirty="0" smtClean="0"/>
              <a:t>The flexion stage is defined as beginning with the dorsal bending of the notochord tip concurrent with development of the caudal-fin rays and supporting skeletal elements. Diagnostic characters for this stage are similar to those for other larval stages: </a:t>
            </a:r>
            <a:r>
              <a:rPr lang="en-US" dirty="0" err="1" smtClean="0"/>
              <a:t>meristics</a:t>
            </a:r>
            <a:r>
              <a:rPr lang="en-US" dirty="0" smtClean="0"/>
              <a:t> (</a:t>
            </a:r>
            <a:r>
              <a:rPr lang="en-US" dirty="0" err="1" smtClean="0"/>
              <a:t>myomeres</a:t>
            </a:r>
            <a:r>
              <a:rPr lang="en-US" dirty="0" smtClean="0"/>
              <a:t>, fin rays), body size and shape, fin development sequence, gut shape and length, pigmentation pattern, presence or absence of head spines, and presence or absence of specialized larval characters such as fin-ray ornamentation, stalked eyes, and a trailing gut. Additionally, </a:t>
            </a:r>
            <a:r>
              <a:rPr lang="en-US" dirty="0" err="1" smtClean="0"/>
              <a:t>osteological</a:t>
            </a:r>
            <a:r>
              <a:rPr lang="en-US" dirty="0" smtClean="0"/>
              <a:t> characters, such as the sequence and timing of ossification, become useful during this stage. The flexion stage ends when the notochord tip has reached its final position at approximately 45 degrees from the notochord axis and the principal caudal-fin rays and supporting skeletal elements are in the adult longitudinal position. The supporting skeletal elements may or may not be completely developed.</a:t>
            </a:r>
          </a:p>
          <a:p>
            <a:endParaRPr lang="en-US" dirty="0" smtClean="0"/>
          </a:p>
          <a:p>
            <a:r>
              <a:rPr lang="en-US" dirty="0" smtClean="0"/>
              <a:t>POSTFLEXION STAGE (completion of notochord flexion to start of metamorphosis</a:t>
            </a:r>
            <a:r>
              <a:rPr lang="zh-CN" altLang="en-US" dirty="0" smtClean="0"/>
              <a:t>，弯曲后期仔鱼</a:t>
            </a:r>
            <a:r>
              <a:rPr lang="en-US" dirty="0" smtClean="0"/>
              <a:t>):</a:t>
            </a:r>
          </a:p>
          <a:p>
            <a:pPr lvl="1"/>
            <a:r>
              <a:rPr lang="en-US" dirty="0" smtClean="0"/>
              <a:t>The </a:t>
            </a:r>
            <a:r>
              <a:rPr lang="en-US" dirty="0" err="1" smtClean="0"/>
              <a:t>postflexion</a:t>
            </a:r>
            <a:r>
              <a:rPr lang="en-US" dirty="0" smtClean="0"/>
              <a:t> stage begins after the completion of notochord flexion and ends at the onset of metamorphosis (transformation). Diagnostic characters for this stage are similar to those for other larval stages: </a:t>
            </a:r>
            <a:r>
              <a:rPr lang="en-US" dirty="0" err="1" smtClean="0"/>
              <a:t>meristics</a:t>
            </a:r>
            <a:r>
              <a:rPr lang="en-US" dirty="0" smtClean="0"/>
              <a:t> (</a:t>
            </a:r>
            <a:r>
              <a:rPr lang="en-US" dirty="0" err="1" smtClean="0"/>
              <a:t>myomeres</a:t>
            </a:r>
            <a:r>
              <a:rPr lang="en-US" dirty="0" smtClean="0"/>
              <a:t>, fin rays), body size and shape, fin development sequence, gut shape and length, pigmentation pattern, presence or absence of head spines, presence or absence of specialized larval characters such as fin-ray ornamentation and stalked eyes, and </a:t>
            </a:r>
            <a:r>
              <a:rPr lang="en-US" dirty="0" err="1" smtClean="0"/>
              <a:t>osteological</a:t>
            </a:r>
            <a:r>
              <a:rPr lang="en-US" dirty="0" smtClean="0"/>
              <a:t> characters such as timing and sequence of bone and cartilage development.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HISTORY STAGE DEFINITIONS</a:t>
            </a:r>
            <a:endParaRPr lang="en-US" dirty="0"/>
          </a:p>
        </p:txBody>
      </p:sp>
      <p:sp>
        <p:nvSpPr>
          <p:cNvPr id="3" name="Content Placeholder 2"/>
          <p:cNvSpPr>
            <a:spLocks noGrp="1"/>
          </p:cNvSpPr>
          <p:nvPr>
            <p:ph idx="1"/>
          </p:nvPr>
        </p:nvSpPr>
        <p:spPr/>
        <p:txBody>
          <a:bodyPr>
            <a:normAutofit fontScale="77500" lnSpcReduction="20000"/>
          </a:bodyPr>
          <a:lstStyle/>
          <a:p>
            <a:pPr>
              <a:spcAft>
                <a:spcPts val="1800"/>
              </a:spcAft>
            </a:pPr>
            <a:r>
              <a:rPr lang="en-US" dirty="0" smtClean="0"/>
              <a:t>TRANSFORMATION STAGE (start of metamorphosis to completion of fin-ray development and start of </a:t>
            </a:r>
            <a:r>
              <a:rPr lang="en-US" dirty="0" err="1" smtClean="0"/>
              <a:t>squamation</a:t>
            </a:r>
            <a:r>
              <a:rPr lang="zh-CN" altLang="en-US" dirty="0" smtClean="0"/>
              <a:t>，转换期仔鱼</a:t>
            </a:r>
            <a:r>
              <a:rPr lang="en-US" dirty="0" smtClean="0"/>
              <a:t>):</a:t>
            </a:r>
          </a:p>
          <a:p>
            <a:pPr lvl="1">
              <a:spcAft>
                <a:spcPts val="1800"/>
              </a:spcAft>
            </a:pPr>
            <a:r>
              <a:rPr lang="en-US" dirty="0" smtClean="0"/>
              <a:t>The loss of larval characters and the attainment of juvenile/adult characters distinguish the transformation stage.</a:t>
            </a:r>
          </a:p>
          <a:p>
            <a:pPr lvl="1">
              <a:spcAft>
                <a:spcPts val="1800"/>
              </a:spcAft>
            </a:pPr>
            <a:r>
              <a:rPr lang="en-US" dirty="0" smtClean="0"/>
              <a:t>Changes in body shape and pigment pattern can be dramatic. Additional changes that may occur include fin migration, </a:t>
            </a:r>
            <a:r>
              <a:rPr lang="en-US" dirty="0" err="1" smtClean="0"/>
              <a:t>photophore</a:t>
            </a:r>
            <a:r>
              <a:rPr lang="en-US" dirty="0" smtClean="0"/>
              <a:t> formation, loss of specialized larval characters, eye migration, and </a:t>
            </a:r>
            <a:r>
              <a:rPr lang="en-US" dirty="0" err="1" smtClean="0"/>
              <a:t>squamation</a:t>
            </a:r>
            <a:r>
              <a:rPr lang="en-US" dirty="0" smtClean="0"/>
              <a:t> (scale formation).</a:t>
            </a:r>
          </a:p>
          <a:p>
            <a:pPr lvl="1">
              <a:spcAft>
                <a:spcPts val="1800"/>
              </a:spcAft>
            </a:pPr>
            <a:r>
              <a:rPr lang="en-US" dirty="0" smtClean="0"/>
              <a:t>The transformation stage is generally defined as ending with the completion of fin-ray development and the start of </a:t>
            </a:r>
            <a:r>
              <a:rPr lang="en-US" dirty="0" err="1" smtClean="0"/>
              <a:t>squamation</a:t>
            </a:r>
            <a:r>
              <a:rPr lang="en-US" dirty="0" smtClean="0"/>
              <a:t>. The duration of this stage differs among taxa.</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02_ichtyo_web.jpg"/>
          <p:cNvPicPr>
            <a:picLocks noChangeAspect="1"/>
          </p:cNvPicPr>
          <p:nvPr/>
        </p:nvPicPr>
        <p:blipFill>
          <a:blip r:embed="rId2"/>
          <a:stretch>
            <a:fillRect/>
          </a:stretch>
        </p:blipFill>
        <p:spPr>
          <a:xfrm>
            <a:off x="722312" y="258098"/>
            <a:ext cx="4764087" cy="63418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08_ichtyo_web.jpg"/>
          <p:cNvPicPr>
            <a:picLocks noChangeAspect="1"/>
          </p:cNvPicPr>
          <p:nvPr/>
        </p:nvPicPr>
        <p:blipFill>
          <a:blip r:embed="rId2"/>
          <a:stretch>
            <a:fillRect/>
          </a:stretch>
        </p:blipFill>
        <p:spPr>
          <a:xfrm>
            <a:off x="517524" y="187454"/>
            <a:ext cx="5578475" cy="64830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rvaetaxonomy.jpg"/>
          <p:cNvPicPr>
            <a:picLocks noChangeAspect="1"/>
          </p:cNvPicPr>
          <p:nvPr/>
        </p:nvPicPr>
        <p:blipFill>
          <a:blip r:embed="rId2"/>
          <a:stretch>
            <a:fillRect/>
          </a:stretch>
        </p:blipFill>
        <p:spPr>
          <a:xfrm>
            <a:off x="2136775" y="406185"/>
            <a:ext cx="4492625" cy="60456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HISTORY STAGE DEFINITIONS</a:t>
            </a:r>
            <a:endParaRPr lang="en-US" dirty="0"/>
          </a:p>
        </p:txBody>
      </p:sp>
      <p:sp>
        <p:nvSpPr>
          <p:cNvPr id="3" name="Content Placeholder 2"/>
          <p:cNvSpPr>
            <a:spLocks noGrp="1"/>
          </p:cNvSpPr>
          <p:nvPr>
            <p:ph idx="1"/>
          </p:nvPr>
        </p:nvSpPr>
        <p:spPr/>
        <p:txBody>
          <a:bodyPr>
            <a:normAutofit fontScale="77500" lnSpcReduction="20000"/>
          </a:bodyPr>
          <a:lstStyle/>
          <a:p>
            <a:pPr>
              <a:spcAft>
                <a:spcPts val="4800"/>
              </a:spcAft>
            </a:pPr>
            <a:r>
              <a:rPr lang="en-US" dirty="0" smtClean="0"/>
              <a:t>JUVENILE STAGE (completion of fin-ray development and start of </a:t>
            </a:r>
            <a:r>
              <a:rPr lang="en-US" dirty="0" err="1" smtClean="0"/>
              <a:t>squamation</a:t>
            </a:r>
            <a:r>
              <a:rPr lang="en-US" dirty="0" smtClean="0"/>
              <a:t> to attainment of sexual maturity</a:t>
            </a:r>
            <a:r>
              <a:rPr lang="zh-CN" altLang="en-US" dirty="0" smtClean="0"/>
              <a:t>，稚鱼期</a:t>
            </a:r>
            <a:r>
              <a:rPr lang="en-US" dirty="0" smtClean="0"/>
              <a:t>):</a:t>
            </a:r>
          </a:p>
          <a:p>
            <a:pPr lvl="1">
              <a:spcAft>
                <a:spcPts val="4800"/>
              </a:spcAft>
            </a:pPr>
            <a:r>
              <a:rPr lang="en-US" dirty="0" smtClean="0"/>
              <a:t> Individuals that have reached the juvenile stage of development generally resemble small adults. </a:t>
            </a:r>
          </a:p>
          <a:p>
            <a:pPr lvl="1">
              <a:spcAft>
                <a:spcPts val="4800"/>
              </a:spcAft>
            </a:pPr>
            <a:r>
              <a:rPr lang="en-US" dirty="0" smtClean="0"/>
              <a:t>Although the juvenile stage is characterized by the attainment of different developmental landmarks in different families, </a:t>
            </a:r>
            <a:r>
              <a:rPr lang="en-US" dirty="0" err="1" smtClean="0"/>
              <a:t>squamation</a:t>
            </a:r>
            <a:r>
              <a:rPr lang="en-US" dirty="0" smtClean="0"/>
              <a:t> (except for </a:t>
            </a:r>
            <a:r>
              <a:rPr lang="en-US" dirty="0" err="1" smtClean="0"/>
              <a:t>scaleless</a:t>
            </a:r>
            <a:r>
              <a:rPr lang="en-US" dirty="0" smtClean="0"/>
              <a:t> fishes) and complete ossification of the skeleton occurs during this period. The stage ends with the attainment of sexual maturity.</a:t>
            </a: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smtClean="0"/>
              <a:t>Lesson 11</a:t>
            </a:r>
            <a:r>
              <a:rPr lang="en-US" sz="3600" dirty="0" smtClean="0"/>
              <a:t/>
            </a:r>
            <a:br>
              <a:rPr lang="en-US" sz="3600" dirty="0" smtClean="0"/>
            </a:br>
            <a:r>
              <a:rPr lang="en-US" sz="3600" dirty="0" smtClean="0"/>
              <a:t>Early Life History, Age and Growth</a:t>
            </a:r>
            <a:endParaRPr lang="en-US" sz="3600" dirty="0"/>
          </a:p>
        </p:txBody>
      </p:sp>
      <p:sp>
        <p:nvSpPr>
          <p:cNvPr id="3" name="Subtitle 2"/>
          <p:cNvSpPr>
            <a:spLocks noGrp="1"/>
          </p:cNvSpPr>
          <p:nvPr>
            <p:ph type="subTitle" idx="1"/>
          </p:nvPr>
        </p:nvSpPr>
        <p:spPr>
          <a:xfrm>
            <a:off x="1371600" y="1930400"/>
            <a:ext cx="6400800" cy="762000"/>
          </a:xfrm>
        </p:spPr>
        <p:txBody>
          <a:bodyPr>
            <a:normAutofit/>
          </a:bodyPr>
          <a:lstStyle/>
          <a:p>
            <a:r>
              <a:rPr lang="en-US" sz="2000" dirty="0" smtClean="0"/>
              <a:t>Shanghai Ocean University</a:t>
            </a:r>
          </a:p>
          <a:p>
            <a:r>
              <a:rPr lang="en-US" sz="2000" dirty="0" smtClean="0"/>
              <a:t>Fall, 2020</a:t>
            </a:r>
            <a:endParaRPr lang="en-US" sz="2000" dirty="0"/>
          </a:p>
        </p:txBody>
      </p:sp>
      <p:sp>
        <p:nvSpPr>
          <p:cNvPr id="4" name="Title 1"/>
          <p:cNvSpPr txBox="1"/>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2"/>
          <a:stretch>
            <a:fillRect/>
          </a:stretch>
        </p:blipFill>
        <p:spPr>
          <a:xfrm>
            <a:off x="685800" y="5207000"/>
            <a:ext cx="1816100" cy="736600"/>
          </a:xfrm>
          <a:prstGeom prst="rect">
            <a:avLst/>
          </a:prstGeom>
        </p:spPr>
      </p:pic>
      <p:pic>
        <p:nvPicPr>
          <p:cNvPr id="8" name="Picture 7"/>
          <p:cNvPicPr>
            <a:picLocks noChangeAspect="1"/>
          </p:cNvPicPr>
          <p:nvPr/>
        </p:nvPicPr>
        <p:blipFill>
          <a:blip r:embed="rId3"/>
          <a:stretch>
            <a:fillRect/>
          </a:stretch>
        </p:blipFill>
        <p:spPr>
          <a:xfrm>
            <a:off x="3657600" y="5207000"/>
            <a:ext cx="1828800" cy="736600"/>
          </a:xfrm>
          <a:prstGeom prst="rect">
            <a:avLst/>
          </a:prstGeom>
        </p:spPr>
      </p:pic>
      <p:pic>
        <p:nvPicPr>
          <p:cNvPr id="10" name="Picture 9"/>
          <p:cNvPicPr>
            <a:picLocks noChangeAspect="1"/>
          </p:cNvPicPr>
          <p:nvPr/>
        </p:nvPicPr>
        <p:blipFill>
          <a:blip r:embed="rId4"/>
          <a:stretch>
            <a:fillRect/>
          </a:stretch>
        </p:blipFill>
        <p:spPr>
          <a:xfrm>
            <a:off x="6642100" y="5207000"/>
            <a:ext cx="1816100" cy="736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Indeterminate growth</a:t>
            </a:r>
            <a:endParaRPr lang="en-US" dirty="0"/>
          </a:p>
        </p:txBody>
      </p:sp>
      <p:sp>
        <p:nvSpPr>
          <p:cNvPr id="3" name="Content Placeholder 2"/>
          <p:cNvSpPr>
            <a:spLocks noGrp="1"/>
          </p:cNvSpPr>
          <p:nvPr>
            <p:ph idx="1"/>
          </p:nvPr>
        </p:nvSpPr>
        <p:spPr/>
        <p:txBody>
          <a:bodyPr>
            <a:normAutofit/>
          </a:bodyPr>
          <a:lstStyle/>
          <a:p>
            <a:r>
              <a:rPr lang="en-US" sz="2800" dirty="0" smtClean="0"/>
              <a:t>Fishes experience indeterminate growth, growing throughout their lives, changing from larvae to juveniles to adults.</a:t>
            </a:r>
          </a:p>
          <a:p>
            <a:r>
              <a:rPr lang="en-US" sz="2800" dirty="0" smtClean="0"/>
              <a:t>They also change continually in terms of anatomical traits and ecological requirements and interactions.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Indeterminate growth</a:t>
            </a:r>
            <a:endParaRPr lang="en-US" dirty="0"/>
          </a:p>
        </p:txBody>
      </p:sp>
      <p:sp>
        <p:nvSpPr>
          <p:cNvPr id="3" name="Content Placeholder 2"/>
          <p:cNvSpPr>
            <a:spLocks noGrp="1"/>
          </p:cNvSpPr>
          <p:nvPr>
            <p:ph idx="1"/>
          </p:nvPr>
        </p:nvSpPr>
        <p:spPr/>
        <p:txBody>
          <a:bodyPr>
            <a:normAutofit fontScale="77500" lnSpcReduction="20000"/>
          </a:bodyPr>
          <a:lstStyle/>
          <a:p>
            <a:pPr>
              <a:spcAft>
                <a:spcPts val="1200"/>
              </a:spcAft>
            </a:pPr>
            <a:r>
              <a:rPr lang="en-US" dirty="0" smtClean="0"/>
              <a:t>In most respects, large size confers physiological and ecological advantages on an individual.</a:t>
            </a:r>
          </a:p>
          <a:p>
            <a:pPr lvl="1">
              <a:spcAft>
                <a:spcPts val="1200"/>
              </a:spcAft>
            </a:pPr>
            <a:r>
              <a:rPr lang="en-US" dirty="0" smtClean="0"/>
              <a:t>Larger females producing more and bigger eggs </a:t>
            </a:r>
          </a:p>
          <a:p>
            <a:pPr lvl="1">
              <a:spcAft>
                <a:spcPts val="1200"/>
              </a:spcAft>
            </a:pPr>
            <a:r>
              <a:rPr lang="en-US" dirty="0" smtClean="0"/>
              <a:t>Mate choice by both males and females often favors larger individuals</a:t>
            </a:r>
          </a:p>
          <a:p>
            <a:pPr lvl="1">
              <a:spcAft>
                <a:spcPts val="1200"/>
              </a:spcAft>
            </a:pPr>
            <a:r>
              <a:rPr lang="en-US" dirty="0" smtClean="0"/>
              <a:t>larger fish are better able to defend a spawning territory</a:t>
            </a:r>
          </a:p>
          <a:p>
            <a:pPr lvl="1">
              <a:spcAft>
                <a:spcPts val="1200"/>
              </a:spcAft>
            </a:pPr>
            <a:r>
              <a:rPr lang="en-US" dirty="0" smtClean="0"/>
              <a:t>Larger fish can swim faster and migrate over larger distances</a:t>
            </a:r>
          </a:p>
          <a:p>
            <a:pPr lvl="1">
              <a:spcAft>
                <a:spcPts val="1200"/>
              </a:spcAft>
            </a:pPr>
            <a:r>
              <a:rPr lang="en-US" dirty="0" smtClean="0"/>
              <a:t>Predation rate is typically greater on smaller fish</a:t>
            </a:r>
          </a:p>
          <a:p>
            <a:pPr>
              <a:spcAft>
                <a:spcPts val="1200"/>
              </a:spcAft>
            </a:pPr>
            <a:r>
              <a:rPr lang="en-US" dirty="0" smtClean="0"/>
              <a:t>Different size individuals essentially function as different species, the so-called ontogenetic niche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LIFE HISTORY STAGE DEFINITIONS</a:t>
            </a:r>
            <a:endParaRPr lang="en-US" dirty="0"/>
          </a:p>
        </p:txBody>
      </p:sp>
      <p:sp>
        <p:nvSpPr>
          <p:cNvPr id="3" name="Content Placeholder 2"/>
          <p:cNvSpPr>
            <a:spLocks noGrp="1"/>
          </p:cNvSpPr>
          <p:nvPr>
            <p:ph idx="1"/>
          </p:nvPr>
        </p:nvSpPr>
        <p:spPr/>
        <p:txBody>
          <a:bodyPr>
            <a:normAutofit fontScale="77500" lnSpcReduction="20000"/>
          </a:bodyPr>
          <a:lstStyle/>
          <a:p>
            <a:pPr>
              <a:spcAft>
                <a:spcPts val="3000"/>
              </a:spcAft>
            </a:pPr>
            <a:r>
              <a:rPr lang="en-US" dirty="0" smtClean="0"/>
              <a:t>EGG STAGE (spawning to hatching</a:t>
            </a:r>
            <a:r>
              <a:rPr lang="zh-CN" altLang="en-US" dirty="0" smtClean="0"/>
              <a:t>，卵</a:t>
            </a:r>
            <a:r>
              <a:rPr lang="en-US" dirty="0" smtClean="0"/>
              <a:t>): </a:t>
            </a:r>
          </a:p>
          <a:p>
            <a:pPr lvl="1">
              <a:spcAft>
                <a:spcPts val="3000"/>
              </a:spcAft>
            </a:pPr>
            <a:r>
              <a:rPr lang="en-US" dirty="0" smtClean="0"/>
              <a:t>There are two general categories of diagnostic characters pertaining to fish eggs. First, there are the characters related to the egg itself: egg size and shape; envelope sculpturing and color; yolk diameter, pigmentation, and character (homogeneous or segmented); number, size, and position of oil globules; and width of </a:t>
            </a:r>
            <a:r>
              <a:rPr lang="en-US" dirty="0" err="1" smtClean="0"/>
              <a:t>perivitelline</a:t>
            </a:r>
            <a:r>
              <a:rPr lang="en-US" dirty="0" smtClean="0"/>
              <a:t> space.</a:t>
            </a:r>
          </a:p>
          <a:p>
            <a:pPr lvl="1">
              <a:spcAft>
                <a:spcPts val="3000"/>
              </a:spcAft>
            </a:pPr>
            <a:r>
              <a:rPr lang="en-US" dirty="0" smtClean="0"/>
              <a:t>There is also a set of diagnostic characters for the embryo developing within the egg: pigmentation, timing of development, body shape, number of </a:t>
            </a:r>
            <a:r>
              <a:rPr lang="en-US" dirty="0" err="1" smtClean="0"/>
              <a:t>myomeres</a:t>
            </a:r>
            <a:r>
              <a:rPr lang="en-US" dirty="0" smtClean="0"/>
              <a:t>, and presence or absence of elongate fin rays.</a:t>
            </a:r>
          </a:p>
          <a:p>
            <a:pPr>
              <a:spcAft>
                <a:spcPts val="3000"/>
              </a:spcAft>
            </a:pPr>
            <a:endParaRPr lang="en-US"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sheggid1.png"/>
          <p:cNvPicPr>
            <a:picLocks noChangeAspect="1"/>
          </p:cNvPicPr>
          <p:nvPr/>
        </p:nvPicPr>
        <p:blipFill>
          <a:blip r:embed="rId2"/>
          <a:stretch>
            <a:fillRect/>
          </a:stretch>
        </p:blipFill>
        <p:spPr>
          <a:xfrm>
            <a:off x="1079500" y="609600"/>
            <a:ext cx="6985000" cy="2603500"/>
          </a:xfrm>
          <a:prstGeom prst="rect">
            <a:avLst/>
          </a:prstGeom>
        </p:spPr>
      </p:pic>
      <p:pic>
        <p:nvPicPr>
          <p:cNvPr id="5" name="Picture 4" descr="fisheggid2.png"/>
          <p:cNvPicPr>
            <a:picLocks noChangeAspect="1"/>
          </p:cNvPicPr>
          <p:nvPr/>
        </p:nvPicPr>
        <p:blipFill>
          <a:blip r:embed="rId3"/>
          <a:stretch>
            <a:fillRect/>
          </a:stretch>
        </p:blipFill>
        <p:spPr>
          <a:xfrm>
            <a:off x="0" y="3630613"/>
            <a:ext cx="9144000" cy="2714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sheggtow.gif"/>
          <p:cNvPicPr>
            <a:picLocks noChangeAspect="1"/>
          </p:cNvPicPr>
          <p:nvPr/>
        </p:nvPicPr>
        <p:blipFill>
          <a:blip r:embed="rId2"/>
          <a:stretch>
            <a:fillRect/>
          </a:stretch>
        </p:blipFill>
        <p:spPr>
          <a:xfrm>
            <a:off x="2454275" y="1968500"/>
            <a:ext cx="12700" cy="12700"/>
          </a:xfrm>
          <a:prstGeom prst="rect">
            <a:avLst/>
          </a:prstGeom>
        </p:spPr>
      </p:pic>
      <p:pic>
        <p:nvPicPr>
          <p:cNvPr id="5" name="Picture 4" descr="fisheggtow.gif"/>
          <p:cNvPicPr>
            <a:picLocks noChangeAspect="1"/>
          </p:cNvPicPr>
          <p:nvPr/>
        </p:nvPicPr>
        <p:blipFill>
          <a:blip r:embed="rId2"/>
          <a:stretch>
            <a:fillRect/>
          </a:stretch>
        </p:blipFill>
        <p:spPr>
          <a:xfrm>
            <a:off x="1343025" y="2087563"/>
            <a:ext cx="12700" cy="12700"/>
          </a:xfrm>
          <a:prstGeom prst="rect">
            <a:avLst/>
          </a:prstGeom>
        </p:spPr>
      </p:pic>
      <p:pic>
        <p:nvPicPr>
          <p:cNvPr id="6" name="Picture 5" descr="fisheggtow.png"/>
          <p:cNvPicPr>
            <a:picLocks noChangeAspect="1"/>
          </p:cNvPicPr>
          <p:nvPr/>
        </p:nvPicPr>
        <p:blipFill>
          <a:blip r:embed="rId3"/>
          <a:stretch>
            <a:fillRect/>
          </a:stretch>
        </p:blipFill>
        <p:spPr>
          <a:xfrm>
            <a:off x="2209800" y="76200"/>
            <a:ext cx="4724400" cy="6705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sheggs.png"/>
          <p:cNvPicPr>
            <a:picLocks noChangeAspect="1"/>
          </p:cNvPicPr>
          <p:nvPr/>
        </p:nvPicPr>
        <p:blipFill>
          <a:blip r:embed="rId2"/>
          <a:stretch>
            <a:fillRect/>
          </a:stretch>
        </p:blipFill>
        <p:spPr>
          <a:xfrm>
            <a:off x="215900" y="82550"/>
            <a:ext cx="5245100" cy="6692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sheggid.png"/>
          <p:cNvPicPr>
            <a:picLocks noChangeAspect="1"/>
          </p:cNvPicPr>
          <p:nvPr/>
        </p:nvPicPr>
        <p:blipFill>
          <a:blip r:embed="rId2"/>
          <a:stretch>
            <a:fillRect/>
          </a:stretch>
        </p:blipFill>
        <p:spPr>
          <a:xfrm>
            <a:off x="190500" y="69850"/>
            <a:ext cx="8763000" cy="6718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7|32.8"/>
</p:tagLst>
</file>

<file path=ppt/tags/tag2.xml><?xml version="1.0" encoding="utf-8"?>
<p:tagLst xmlns:a="http://schemas.openxmlformats.org/drawingml/2006/main" xmlns:r="http://schemas.openxmlformats.org/officeDocument/2006/relationships" xmlns:p="http://schemas.openxmlformats.org/presentationml/2006/main">
  <p:tag name="TIMING" val="|1.4|60.3"/>
</p:tagLst>
</file>

<file path=ppt/tags/tag3.xml><?xml version="1.0" encoding="utf-8"?>
<p:tagLst xmlns:a="http://schemas.openxmlformats.org/drawingml/2006/main" xmlns:r="http://schemas.openxmlformats.org/officeDocument/2006/relationships" xmlns:p="http://schemas.openxmlformats.org/presentationml/2006/main">
  <p:tag name="TIMING" val="|20.3|8.1|61"/>
</p:tagLst>
</file>

<file path=ppt/tags/tag4.xml><?xml version="1.0" encoding="utf-8"?>
<p:tagLst xmlns:a="http://schemas.openxmlformats.org/drawingml/2006/main" xmlns:r="http://schemas.openxmlformats.org/officeDocument/2006/relationships" xmlns:p="http://schemas.openxmlformats.org/presentationml/2006/main">
  <p:tag name="TIMING" val="|1.1|33.2|6.4|9.3|28.5|29.1"/>
</p:tagLst>
</file>

<file path=ppt/tags/tag5.xml><?xml version="1.0" encoding="utf-8"?>
<p:tagLst xmlns:a="http://schemas.openxmlformats.org/drawingml/2006/main" xmlns:r="http://schemas.openxmlformats.org/officeDocument/2006/relationships" xmlns:p="http://schemas.openxmlformats.org/presentationml/2006/main">
  <p:tag name="TIMING" val="|0.8|20.1|46.4|10.9|87.2|11.7"/>
</p:tagLst>
</file>

<file path=ppt/tags/tag6.xml><?xml version="1.0" encoding="utf-8"?>
<p:tagLst xmlns:a="http://schemas.openxmlformats.org/drawingml/2006/main" xmlns:r="http://schemas.openxmlformats.org/officeDocument/2006/relationships" xmlns:p="http://schemas.openxmlformats.org/presentationml/2006/main">
  <p:tag name="TIMING" val="|0.6|28.3|11.1|48"/>
</p:tagLst>
</file>

<file path=ppt/tags/tag7.xml><?xml version="1.0" encoding="utf-8"?>
<p:tagLst xmlns:a="http://schemas.openxmlformats.org/drawingml/2006/main" xmlns:r="http://schemas.openxmlformats.org/officeDocument/2006/relationships" xmlns:p="http://schemas.openxmlformats.org/presentationml/2006/main">
  <p:tag name="TIMING" val="|1.1|17.2|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985</Words>
  <Application>Microsoft Office PowerPoint</Application>
  <PresentationFormat>全屏显示(4:3)</PresentationFormat>
  <Paragraphs>45</Paragraphs>
  <Slides>17</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17</vt:i4>
      </vt:variant>
    </vt:vector>
  </HeadingPairs>
  <TitlesOfParts>
    <vt:vector size="21" baseType="lpstr">
      <vt:lpstr>宋体</vt:lpstr>
      <vt:lpstr>Arial</vt:lpstr>
      <vt:lpstr>Calibri</vt:lpstr>
      <vt:lpstr>Office Theme</vt:lpstr>
      <vt:lpstr>PowerPoint 演示文稿</vt:lpstr>
      <vt:lpstr>Lesson 11 Early Life History, Age and Growth</vt:lpstr>
      <vt:lpstr>Indeterminate growth</vt:lpstr>
      <vt:lpstr>Indeterminate growth</vt:lpstr>
      <vt:lpstr>LIFE HISTORY STAGE DEFINITIONS</vt:lpstr>
      <vt:lpstr>PowerPoint 演示文稿</vt:lpstr>
      <vt:lpstr>PowerPoint 演示文稿</vt:lpstr>
      <vt:lpstr>PowerPoint 演示文稿</vt:lpstr>
      <vt:lpstr>PowerPoint 演示文稿</vt:lpstr>
      <vt:lpstr>PowerPoint 演示文稿</vt:lpstr>
      <vt:lpstr>LIFE HISTORY STAGE DEFINITIONS</vt:lpstr>
      <vt:lpstr>LIFE HISTORY STAGE DEFINITIONS</vt:lpstr>
      <vt:lpstr>LIFE HISTORY STAGE DEFINITIONS</vt:lpstr>
      <vt:lpstr>PowerPoint 演示文稿</vt:lpstr>
      <vt:lpstr>PowerPoint 演示文稿</vt:lpstr>
      <vt:lpstr>PowerPoint 演示文稿</vt:lpstr>
      <vt:lpstr>LIFE HISTORY STAGE DEFINITIONS</vt:lpstr>
    </vt:vector>
  </TitlesOfParts>
  <Company>unl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HC</cp:lastModifiedBy>
  <cp:revision>305</cp:revision>
  <dcterms:created xsi:type="dcterms:W3CDTF">2020-02-24T02:30:00Z</dcterms:created>
  <dcterms:modified xsi:type="dcterms:W3CDTF">2020-12-06T15:01:39Z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