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3"/>
    <p:sldId id="669" r:id="rId4"/>
    <p:sldId id="708" r:id="rId5"/>
    <p:sldId id="670" r:id="rId6"/>
    <p:sldId id="717" r:id="rId7"/>
    <p:sldId id="671" r:id="rId8"/>
    <p:sldId id="709" r:id="rId9"/>
    <p:sldId id="672" r:id="rId10"/>
    <p:sldId id="710" r:id="rId11"/>
    <p:sldId id="711" r:id="rId12"/>
    <p:sldId id="712" r:id="rId13"/>
    <p:sldId id="673" r:id="rId14"/>
    <p:sldId id="718" r:id="rId15"/>
    <p:sldId id="661" r:id="rId16"/>
    <p:sldId id="675" r:id="rId17"/>
    <p:sldId id="676" r:id="rId18"/>
    <p:sldId id="714" r:id="rId19"/>
    <p:sldId id="677" r:id="rId21"/>
    <p:sldId id="715" r:id="rId22"/>
    <p:sldId id="71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94" autoAdjust="0"/>
    <p:restoredTop sz="86396" autoAdjust="0"/>
  </p:normalViewPr>
  <p:slideViewPr>
    <p:cSldViewPr snapToObjects="1">
      <p:cViewPr varScale="1">
        <p:scale>
          <a:sx n="60" d="100"/>
          <a:sy n="60" d="100"/>
        </p:scale>
        <p:origin x="792" y="56"/>
      </p:cViewPr>
      <p:guideLst>
        <p:guide orient="horz" pos="2160"/>
        <p:guide pos="2880"/>
      </p:guideLst>
    </p:cSldViewPr>
  </p:slideViewPr>
  <p:outlineViewPr>
    <p:cViewPr>
      <p:scale>
        <a:sx n="33" d="100"/>
        <a:sy n="33" d="100"/>
      </p:scale>
      <p:origin x="0" y="-21444"/>
    </p:cViewPr>
  </p:outlineViewPr>
  <p:notesTextViewPr>
    <p:cViewPr>
      <p:scale>
        <a:sx n="100" d="100"/>
        <a:sy n="100" d="100"/>
      </p:scale>
      <p:origin x="0" y="0"/>
    </p:cViewPr>
  </p:notesTextViewPr>
  <p:sorterViewPr>
    <p:cViewPr varScale="1">
      <p:scale>
        <a:sx n="100" d="100"/>
        <a:sy n="100" d="100"/>
      </p:scale>
      <p:origin x="0" y="-4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Fishes grow throughout their lives, changing their</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ecological role several times. In some </a:t>
            </a:r>
            <a:r>
              <a:rPr lang="en-US" sz="1200" kern="1200" baseline="0" dirty="0" err="1" smtClean="0">
                <a:solidFill>
                  <a:schemeClr val="tx1"/>
                </a:solidFill>
                <a:latin typeface="+mn-lt"/>
                <a:ea typeface="+mn-ea"/>
                <a:cs typeface="+mn-cs"/>
              </a:rPr>
              <a:t>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shes</a:t>
            </a:r>
            <a:r>
              <a:rPr lang="en-US"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differences between larvae and adults are so</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pronounced that many larvae were originally described</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entirely different taxa (see Chapter 9).</a:t>
            </a:r>
            <a:endParaRPr lang="en-US" dirty="0"/>
          </a:p>
        </p:txBody>
      </p:sp>
      <p:sp>
        <p:nvSpPr>
          <p:cNvPr id="4" name="Slide Number Placeholder 3"/>
          <p:cNvSpPr>
            <a:spLocks noGrp="1"/>
          </p:cNvSpPr>
          <p:nvPr>
            <p:ph type="sldNum" sz="quarter" idx="10"/>
          </p:nvPr>
        </p:nvSpPr>
        <p:spPr/>
        <p:txBody>
          <a:bodyPr/>
          <a:lstStyle/>
          <a:p>
            <a:fld id="{1E15070E-A507-0F46-852B-26386A15743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smtClean="0"/>
              <a:t>Lesson 11</a:t>
            </a:r>
            <a:br>
              <a:rPr lang="en-US" sz="3600" dirty="0" smtClean="0"/>
            </a:br>
            <a:r>
              <a:rPr lang="en-US" sz="3600" dirty="0" smtClean="0"/>
              <a:t>Early Life History, Age and Growth</a:t>
            </a:r>
            <a:endParaRPr lang="en-US" sz="3600" dirty="0"/>
          </a:p>
        </p:txBody>
      </p:sp>
      <p:sp>
        <p:nvSpPr>
          <p:cNvPr id="3" name="Subtitle 2"/>
          <p:cNvSpPr>
            <a:spLocks noGrp="1"/>
          </p:cNvSpPr>
          <p:nvPr>
            <p:ph type="subTitle" idx="1"/>
          </p:nvPr>
        </p:nvSpPr>
        <p:spPr>
          <a:xfrm>
            <a:off x="1371600" y="1930400"/>
            <a:ext cx="6400800" cy="762000"/>
          </a:xfrm>
        </p:spPr>
        <p:txBody>
          <a:bodyPr>
            <a:normAutofit/>
          </a:bodyPr>
          <a:lstStyle/>
          <a:p>
            <a:r>
              <a:rPr lang="en-US" sz="2000" dirty="0" smtClean="0"/>
              <a:t>Shanghai Ocean University</a:t>
            </a:r>
            <a:endParaRPr lang="en-US" sz="2000" dirty="0" smtClean="0"/>
          </a:p>
          <a:p>
            <a:r>
              <a:rPr lang="en-US" sz="2000" dirty="0" smtClean="0"/>
              <a:t>Fall, 2020</a:t>
            </a:r>
            <a:endParaRPr lang="en-US" sz="2000" dirty="0"/>
          </a:p>
        </p:txBody>
      </p:sp>
      <p:sp>
        <p:nvSpPr>
          <p:cNvPr id="4" name="Title 1"/>
          <p:cNvSpPr txBox="1"/>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9300" y="5602069"/>
            <a:ext cx="5105400" cy="646331"/>
          </a:xfrm>
          <a:prstGeom prst="rect">
            <a:avLst/>
          </a:prstGeom>
        </p:spPr>
        <p:txBody>
          <a:bodyPr wrap="square">
            <a:spAutoFit/>
          </a:bodyPr>
          <a:lstStyle/>
          <a:p>
            <a:r>
              <a:rPr lang="en-US" dirty="0" smtClean="0"/>
              <a:t>This male </a:t>
            </a:r>
            <a:r>
              <a:rPr lang="en-US" dirty="0" err="1" smtClean="0"/>
              <a:t>mosquitofish</a:t>
            </a:r>
            <a:r>
              <a:rPr lang="en-US" dirty="0" smtClean="0"/>
              <a:t> has a </a:t>
            </a:r>
            <a:r>
              <a:rPr lang="en-US" dirty="0" err="1" smtClean="0"/>
              <a:t>gonopodium</a:t>
            </a:r>
            <a:r>
              <a:rPr lang="en-US" dirty="0" smtClean="0"/>
              <a:t>, an anal fin which functions as an </a:t>
            </a:r>
            <a:r>
              <a:rPr lang="en-US" dirty="0" err="1" smtClean="0"/>
              <a:t>intromittent</a:t>
            </a:r>
            <a:r>
              <a:rPr lang="en-US" dirty="0" smtClean="0"/>
              <a:t> organ</a:t>
            </a:r>
            <a:endParaRPr lang="en-US" dirty="0"/>
          </a:p>
        </p:txBody>
      </p:sp>
      <p:pic>
        <p:nvPicPr>
          <p:cNvPr id="6" name="Picture 5" descr="Gambusia_affinis_male.jpg"/>
          <p:cNvPicPr>
            <a:picLocks noChangeAspect="1"/>
          </p:cNvPicPr>
          <p:nvPr/>
        </p:nvPicPr>
        <p:blipFill>
          <a:blip r:embed="rId1"/>
          <a:stretch>
            <a:fillRect/>
          </a:stretch>
        </p:blipFill>
        <p:spPr>
          <a:xfrm>
            <a:off x="665956" y="1082994"/>
            <a:ext cx="7812088" cy="4519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5486400"/>
            <a:ext cx="5943600" cy="646331"/>
          </a:xfrm>
          <a:prstGeom prst="rect">
            <a:avLst/>
          </a:prstGeom>
        </p:spPr>
        <p:txBody>
          <a:bodyPr wrap="square">
            <a:spAutoFit/>
          </a:bodyPr>
          <a:lstStyle/>
          <a:p>
            <a:r>
              <a:rPr lang="en-US" dirty="0" smtClean="0"/>
              <a:t>This young male spinner shark has claspers, a modification to the pelvic fins which also function as </a:t>
            </a:r>
            <a:r>
              <a:rPr lang="en-US" dirty="0" err="1" smtClean="0"/>
              <a:t>intromittent</a:t>
            </a:r>
            <a:r>
              <a:rPr lang="en-US" dirty="0" smtClean="0"/>
              <a:t> organs</a:t>
            </a:r>
            <a:endParaRPr lang="en-US" dirty="0"/>
          </a:p>
        </p:txBody>
      </p:sp>
      <p:pic>
        <p:nvPicPr>
          <p:cNvPr id="5" name="Picture 4" descr="Carcharhinus_brevipinna_JNC3077_Male_parts.jpg"/>
          <p:cNvPicPr>
            <a:picLocks noChangeAspect="1"/>
          </p:cNvPicPr>
          <p:nvPr/>
        </p:nvPicPr>
        <p:blipFill>
          <a:blip r:embed="rId1"/>
          <a:stretch>
            <a:fillRect/>
          </a:stretch>
        </p:blipFill>
        <p:spPr>
          <a:xfrm>
            <a:off x="1524001" y="914400"/>
            <a:ext cx="6095999" cy="457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Embryonic development</a:t>
            </a:r>
            <a:endParaRPr lang="en-US" dirty="0"/>
          </a:p>
        </p:txBody>
      </p:sp>
      <p:sp>
        <p:nvSpPr>
          <p:cNvPr id="3" name="Content Placeholder 2"/>
          <p:cNvSpPr>
            <a:spLocks noGrp="1"/>
          </p:cNvSpPr>
          <p:nvPr>
            <p:ph idx="1"/>
          </p:nvPr>
        </p:nvSpPr>
        <p:spPr/>
        <p:txBody>
          <a:bodyPr>
            <a:normAutofit/>
          </a:bodyPr>
          <a:lstStyle/>
          <a:p>
            <a:r>
              <a:rPr lang="en-US" sz="2400" dirty="0" smtClean="0"/>
              <a:t>Embryonic development in fishes proceeds as in most vertebrates.</a:t>
            </a:r>
            <a:endParaRPr lang="en-US" sz="2400" dirty="0" smtClean="0"/>
          </a:p>
          <a:p>
            <a:r>
              <a:rPr lang="en-US" sz="2400" dirty="0" smtClean="0"/>
              <a:t>Many species are identifiable at or just after the time of hatching, based on pigmentation and fin development.</a:t>
            </a:r>
            <a:endParaRPr lang="en-US" sz="2400" dirty="0" smtClean="0"/>
          </a:p>
          <a:p>
            <a:r>
              <a:rPr lang="en-US" sz="2400" dirty="0" smtClean="0"/>
              <a:t>Although most fishes hatch from eggs (oviparity), some undergo internal gestation and are born live (</a:t>
            </a:r>
            <a:r>
              <a:rPr lang="en-US" sz="2400" dirty="0" err="1" smtClean="0"/>
              <a:t>viviparity</a:t>
            </a:r>
            <a:r>
              <a:rPr lang="en-US" sz="2400" dirty="0" smtClean="0"/>
              <a:t>), with various intermediate conditions (generally referred to as </a:t>
            </a:r>
            <a:r>
              <a:rPr lang="en-US" sz="2400" dirty="0" err="1" smtClean="0"/>
              <a:t>ovoviviparity</a:t>
            </a:r>
            <a:r>
              <a:rPr lang="en-US" sz="2400" dirty="0" smtClean="0"/>
              <a:t>).</a:t>
            </a:r>
            <a:endParaRPr lang="en-US" sz="2400" dirty="0" smtClean="0"/>
          </a:p>
          <a:p>
            <a:endParaRPr lang="en-US"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1800"/>
              </a:spcAft>
            </a:pPr>
            <a:r>
              <a:rPr lang="en-US" dirty="0" smtClean="0">
                <a:ea typeface="宋体" panose="02010600030101010101" pitchFamily="2" charset="-122"/>
                <a:cs typeface="宋体" panose="02010600030101010101" pitchFamily="2" charset="-122"/>
              </a:rPr>
              <a:t>29_徐楠_embryonic_development</a:t>
            </a:r>
            <a:endParaRPr lang="en-US" dirty="0" smtClean="0">
              <a:ea typeface="宋体" panose="02010600030101010101" pitchFamily="2" charset="-122"/>
              <a:cs typeface="宋体" panose="02010600030101010101" pitchFamily="2" charset="-122"/>
            </a:endParaRPr>
          </a:p>
          <a:p>
            <a:pPr lvl="1">
              <a:spcAft>
                <a:spcPts val="1800"/>
              </a:spcAft>
            </a:pPr>
            <a:r>
              <a:rPr lang="en-US" altLang="zh-CN" dirty="0" smtClean="0">
                <a:cs typeface="宋体" panose="02010600030101010101" pitchFamily="2" charset="-122"/>
              </a:rPr>
              <a:t>Describe different type of Embryonic development and give examples</a:t>
            </a:r>
            <a:endParaRPr lang="en-US" dirty="0" smtClean="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Meristic (countable) traits</a:t>
            </a:r>
            <a:endParaRPr lang="en-US" dirty="0"/>
          </a:p>
        </p:txBody>
      </p:sp>
      <p:sp>
        <p:nvSpPr>
          <p:cNvPr id="3" name="Content Placeholder 2"/>
          <p:cNvSpPr>
            <a:spLocks noGrp="1"/>
          </p:cNvSpPr>
          <p:nvPr>
            <p:ph idx="1"/>
          </p:nvPr>
        </p:nvSpPr>
        <p:spPr>
          <a:xfrm>
            <a:off x="457200" y="1600201"/>
            <a:ext cx="8229600" cy="1905000"/>
          </a:xfrm>
        </p:spPr>
        <p:txBody>
          <a:bodyPr>
            <a:normAutofit/>
          </a:bodyPr>
          <a:lstStyle/>
          <a:p>
            <a:r>
              <a:rPr lang="en-US" sz="2400" dirty="0" smtClean="0"/>
              <a:t>Meristic (countable) traits may vary among developing fishes as a function of environmental conditions.</a:t>
            </a:r>
            <a:endParaRPr lang="en-US" sz="2400" dirty="0" smtClean="0"/>
          </a:p>
          <a:p>
            <a:r>
              <a:rPr lang="en-US" sz="2400" dirty="0" smtClean="0"/>
              <a:t>Typically, fishes that develop in colder water lay down greater numbers of scales, fin rays, and vertebrae.</a:t>
            </a:r>
            <a:endParaRPr lang="en-US" sz="2400" dirty="0" smtClean="0"/>
          </a:p>
        </p:txBody>
      </p:sp>
      <p:grpSp>
        <p:nvGrpSpPr>
          <p:cNvPr id="9" name="Group 8"/>
          <p:cNvGrpSpPr/>
          <p:nvPr/>
        </p:nvGrpSpPr>
        <p:grpSpPr>
          <a:xfrm>
            <a:off x="914400" y="3657600"/>
            <a:ext cx="2694089" cy="2198132"/>
            <a:chOff x="914400" y="3657600"/>
            <a:chExt cx="2694089" cy="2198132"/>
          </a:xfrm>
        </p:grpSpPr>
        <p:sp>
          <p:nvSpPr>
            <p:cNvPr id="4" name="Rectangle 3"/>
            <p:cNvSpPr/>
            <p:nvPr/>
          </p:nvSpPr>
          <p:spPr>
            <a:xfrm>
              <a:off x="1447800" y="5486400"/>
              <a:ext cx="1631652" cy="369332"/>
            </a:xfrm>
            <a:prstGeom prst="rect">
              <a:avLst/>
            </a:prstGeom>
          </p:spPr>
          <p:txBody>
            <a:bodyPr wrap="none">
              <a:spAutoFit/>
            </a:bodyPr>
            <a:lstStyle/>
            <a:p>
              <a:r>
                <a:rPr lang="en-US" dirty="0" smtClean="0"/>
                <a:t>1. Scale counts:</a:t>
              </a:r>
              <a:endParaRPr lang="en-US" dirty="0"/>
            </a:p>
          </p:txBody>
        </p:sp>
        <p:pic>
          <p:nvPicPr>
            <p:cNvPr id="6" name="Picture 5" descr="Manonichthys_splendens.jpg"/>
            <p:cNvPicPr>
              <a:picLocks noChangeAspect="1"/>
            </p:cNvPicPr>
            <p:nvPr/>
          </p:nvPicPr>
          <p:blipFill>
            <a:blip r:embed="rId1"/>
            <a:stretch>
              <a:fillRect/>
            </a:stretch>
          </p:blipFill>
          <p:spPr>
            <a:xfrm>
              <a:off x="914400" y="3657600"/>
              <a:ext cx="2694089" cy="1828800"/>
            </a:xfrm>
            <a:prstGeom prst="rect">
              <a:avLst/>
            </a:prstGeom>
          </p:spPr>
        </p:pic>
      </p:grpSp>
      <p:grpSp>
        <p:nvGrpSpPr>
          <p:cNvPr id="10" name="Group 9"/>
          <p:cNvGrpSpPr/>
          <p:nvPr/>
        </p:nvGrpSpPr>
        <p:grpSpPr>
          <a:xfrm>
            <a:off x="3818034" y="3657600"/>
            <a:ext cx="4792566" cy="2198132"/>
            <a:chOff x="3818034" y="3657600"/>
            <a:chExt cx="4792566" cy="2198132"/>
          </a:xfrm>
        </p:grpSpPr>
        <p:sp>
          <p:nvSpPr>
            <p:cNvPr id="5" name="Rectangle 4"/>
            <p:cNvSpPr/>
            <p:nvPr/>
          </p:nvSpPr>
          <p:spPr>
            <a:xfrm>
              <a:off x="4800600" y="5486400"/>
              <a:ext cx="2934029" cy="369332"/>
            </a:xfrm>
            <a:prstGeom prst="rect">
              <a:avLst/>
            </a:prstGeom>
          </p:spPr>
          <p:txBody>
            <a:bodyPr wrap="none">
              <a:spAutoFit/>
            </a:bodyPr>
            <a:lstStyle/>
            <a:p>
              <a:r>
                <a:rPr lang="en-US" dirty="0" smtClean="0"/>
                <a:t>2. Fin (Ray and Spines) count:</a:t>
              </a:r>
              <a:endParaRPr lang="en-US" dirty="0"/>
            </a:p>
          </p:txBody>
        </p:sp>
        <p:pic>
          <p:nvPicPr>
            <p:cNvPr id="7" name="Picture 6" descr="finray.jpg"/>
            <p:cNvPicPr>
              <a:picLocks noChangeAspect="1"/>
            </p:cNvPicPr>
            <p:nvPr/>
          </p:nvPicPr>
          <p:blipFill>
            <a:blip r:embed="rId2"/>
            <a:stretch>
              <a:fillRect/>
            </a:stretch>
          </p:blipFill>
          <p:spPr>
            <a:xfrm>
              <a:off x="3818034" y="3657600"/>
              <a:ext cx="2750075" cy="1828800"/>
            </a:xfrm>
            <a:prstGeom prst="rect">
              <a:avLst/>
            </a:prstGeom>
          </p:spPr>
        </p:pic>
        <p:pic>
          <p:nvPicPr>
            <p:cNvPr id="8" name="Picture 7" descr="ocyuruschrysurusspine.jpg"/>
            <p:cNvPicPr>
              <a:picLocks noChangeAspect="1"/>
            </p:cNvPicPr>
            <p:nvPr/>
          </p:nvPicPr>
          <p:blipFill>
            <a:blip r:embed="rId3"/>
            <a:stretch>
              <a:fillRect/>
            </a:stretch>
          </p:blipFill>
          <p:spPr>
            <a:xfrm>
              <a:off x="6752063" y="4572000"/>
              <a:ext cx="1858537" cy="914400"/>
            </a:xfrm>
            <a:prstGeom prst="rect">
              <a:avLst/>
            </a:prstGeom>
          </p:spPr>
        </p:pic>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larval period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larval period is most often the stage at which an individual disperses from the habitat of its parents.</a:t>
            </a:r>
            <a:endParaRPr lang="en-US" dirty="0" smtClean="0"/>
          </a:p>
          <a:p>
            <a:r>
              <a:rPr lang="en-US" dirty="0" smtClean="0"/>
              <a:t>An important event in a larva’s life comes when the yolk supply is exhausted and the young fish must forage on its own.</a:t>
            </a:r>
            <a:endParaRPr lang="en-US" dirty="0" smtClean="0"/>
          </a:p>
          <a:p>
            <a:r>
              <a:rPr lang="en-US" dirty="0" smtClean="0"/>
              <a:t>Food availability during this “critical period” may determine the future size of a population and may determine many aspects of spawning locale and timing. Most larvae die from starvation or predation during their first week of life.</a:t>
            </a:r>
            <a:endParaRPr lang="en-US" dirty="0" smtClean="0"/>
          </a:p>
          <a:p>
            <a:r>
              <a:rPr lang="en-US" dirty="0" smtClean="0"/>
              <a:t>Physiological tolerance and sensitivity, ecological and behavioral competence, and survivorship all increase with increasing age.</a:t>
            </a: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larvae</a:t>
            </a:r>
            <a:endParaRPr lang="en-US" dirty="0"/>
          </a:p>
        </p:txBody>
      </p:sp>
      <p:sp>
        <p:nvSpPr>
          <p:cNvPr id="3" name="Content Placeholder 2"/>
          <p:cNvSpPr>
            <a:spLocks noGrp="1"/>
          </p:cNvSpPr>
          <p:nvPr>
            <p:ph idx="1"/>
          </p:nvPr>
        </p:nvSpPr>
        <p:spPr/>
        <p:txBody>
          <a:bodyPr>
            <a:normAutofit/>
          </a:bodyPr>
          <a:lstStyle/>
          <a:p>
            <a:r>
              <a:rPr lang="en-US" sz="2400" dirty="0" smtClean="0"/>
              <a:t>Fish larvae often bear little external resemblance to the adults into which they grow. Larvae often possess large spines and trailing fins and appendages that may give them protection from predators.</a:t>
            </a:r>
            <a:endParaRPr lang="en-US" sz="2400" dirty="0" smtClean="0"/>
          </a:p>
          <a:p>
            <a:r>
              <a:rPr lang="en-US" sz="2400" dirty="0" smtClean="0"/>
              <a:t>Many fish larvae and juveniles were originally given different specific, generic, and even familial names before they were linked with the species into which they develop.</a:t>
            </a:r>
            <a:endParaRPr lang="en-US"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0" y="1720840"/>
            <a:ext cx="3810000" cy="3416320"/>
          </a:xfrm>
          <a:prstGeom prst="rect">
            <a:avLst/>
          </a:prstGeom>
        </p:spPr>
        <p:txBody>
          <a:bodyPr wrap="square">
            <a:spAutoFit/>
          </a:bodyPr>
          <a:lstStyle/>
          <a:p>
            <a:r>
              <a:rPr lang="en-US" dirty="0" smtClean="0"/>
              <a:t>Fishes grow throughout their lives, changing their ecological role several times. In some fishes, differences between larvae and adults are so pronounced that many larvae were originally described as entirely different taxa (see Chapter 9).</a:t>
            </a:r>
            <a:endParaRPr lang="en-US" dirty="0" smtClean="0"/>
          </a:p>
          <a:p>
            <a:endParaRPr lang="en-US" dirty="0" smtClean="0"/>
          </a:p>
          <a:p>
            <a:r>
              <a:rPr lang="en-US" dirty="0" smtClean="0"/>
              <a:t>Then, a Japanese group led by Masaki </a:t>
            </a:r>
            <a:r>
              <a:rPr lang="en-US" dirty="0" err="1" smtClean="0"/>
              <a:t>Miya</a:t>
            </a:r>
            <a:r>
              <a:rPr lang="en-US" dirty="0" smtClean="0"/>
              <a:t> found that a </a:t>
            </a:r>
            <a:r>
              <a:rPr lang="en-US" dirty="0" err="1" smtClean="0"/>
              <a:t>whalefish</a:t>
            </a:r>
            <a:r>
              <a:rPr lang="en-US" dirty="0" smtClean="0"/>
              <a:t> and a </a:t>
            </a:r>
            <a:r>
              <a:rPr lang="en-US" dirty="0" err="1" smtClean="0"/>
              <a:t>tapetail</a:t>
            </a:r>
            <a:r>
              <a:rPr lang="en-US" dirty="0" smtClean="0"/>
              <a:t> had almost identical genomes in their mitochondria. </a:t>
            </a:r>
            <a:endParaRPr lang="en-US" dirty="0" smtClean="0"/>
          </a:p>
        </p:txBody>
      </p:sp>
      <p:pic>
        <p:nvPicPr>
          <p:cNvPr id="4" name="Picture 3" descr="Cetiomimids.jpg"/>
          <p:cNvPicPr>
            <a:picLocks noChangeAspect="1"/>
          </p:cNvPicPr>
          <p:nvPr/>
        </p:nvPicPr>
        <p:blipFill>
          <a:blip r:embed="rId1"/>
          <a:stretch>
            <a:fillRect/>
          </a:stretch>
        </p:blipFill>
        <p:spPr>
          <a:xfrm>
            <a:off x="457200" y="950950"/>
            <a:ext cx="4563742" cy="4956101"/>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fish larvae</a:t>
            </a:r>
            <a:endParaRPr lang="en-US" dirty="0"/>
          </a:p>
        </p:txBody>
      </p:sp>
      <p:sp>
        <p:nvSpPr>
          <p:cNvPr id="3" name="Content Placeholder 2"/>
          <p:cNvSpPr>
            <a:spLocks noGrp="1"/>
          </p:cNvSpPr>
          <p:nvPr>
            <p:ph idx="1"/>
          </p:nvPr>
        </p:nvSpPr>
        <p:spPr/>
        <p:txBody>
          <a:bodyPr>
            <a:normAutofit/>
          </a:bodyPr>
          <a:lstStyle/>
          <a:p>
            <a:r>
              <a:rPr lang="en-US" sz="2400" dirty="0" smtClean="0"/>
              <a:t>Many marine fishes spawn far offshore. The mechanisms by which their larvae move inshore to nursery habitats are a matter of debate. </a:t>
            </a:r>
            <a:endParaRPr lang="en-US" sz="2400" dirty="0" smtClean="0"/>
          </a:p>
          <a:p>
            <a:r>
              <a:rPr lang="en-US" sz="2400" dirty="0" smtClean="0"/>
              <a:t>Onshore movement may involve passive transport via wind driven surface currents. </a:t>
            </a:r>
            <a:endParaRPr lang="en-US" sz="2400" dirty="0" smtClean="0"/>
          </a:p>
          <a:p>
            <a:r>
              <a:rPr lang="en-US" sz="2400" dirty="0" smtClean="0"/>
              <a:t>Movement into an estuary can involve selective tidal stream transport, where a small fish moves up into the water column on flood tides and then hugs the bottom during ebb tides.</a:t>
            </a:r>
            <a:endParaRPr lang="en-US" sz="2400" dirty="0" smtClean="0"/>
          </a:p>
          <a:p>
            <a:r>
              <a:rPr lang="en-US" sz="2400" dirty="0" smtClean="0"/>
              <a:t>Most interpretations of distribution patterns and behavior propose a combination of passive and active mechanisms.</a:t>
            </a:r>
            <a:endParaRPr lang="en-US"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fish larvae</a:t>
            </a:r>
            <a:endParaRPr lang="en-US" dirty="0"/>
          </a:p>
        </p:txBody>
      </p:sp>
      <p:pic>
        <p:nvPicPr>
          <p:cNvPr id="5" name="Content Placeholder 4" descr="track movement of pollution and larvae.png"/>
          <p:cNvPicPr>
            <a:picLocks noGrp="1" noChangeAspect="1"/>
          </p:cNvPicPr>
          <p:nvPr>
            <p:ph idx="1"/>
          </p:nvPr>
        </p:nvPicPr>
        <p:blipFill>
          <a:blip r:embed="rId1"/>
          <a:srcRect t="-9600" b="-9600"/>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Gametogenesis</a:t>
            </a:r>
            <a:endParaRPr lang="en-US" dirty="0"/>
          </a:p>
        </p:txBody>
      </p:sp>
      <p:sp>
        <p:nvSpPr>
          <p:cNvPr id="3" name="Content Placeholder 2"/>
          <p:cNvSpPr>
            <a:spLocks noGrp="1"/>
          </p:cNvSpPr>
          <p:nvPr>
            <p:ph idx="1"/>
          </p:nvPr>
        </p:nvSpPr>
        <p:spPr/>
        <p:txBody>
          <a:bodyPr>
            <a:normAutofit/>
          </a:bodyPr>
          <a:lstStyle/>
          <a:p>
            <a:r>
              <a:rPr lang="en-US" sz="2400" dirty="0" err="1" smtClean="0"/>
              <a:t>Gametogenesis</a:t>
            </a:r>
            <a:r>
              <a:rPr lang="en-US" sz="2400" dirty="0" smtClean="0"/>
              <a:t> describes the development of sperm and eggs through a series of definable stages.</a:t>
            </a:r>
            <a:endParaRPr lang="en-US" sz="2400" dirty="0" smtClean="0"/>
          </a:p>
        </p:txBody>
      </p:sp>
      <p:pic>
        <p:nvPicPr>
          <p:cNvPr id="4" name="Picture 3" descr="hisnhers.jpg"/>
          <p:cNvPicPr>
            <a:picLocks noChangeAspect="1"/>
          </p:cNvPicPr>
          <p:nvPr/>
        </p:nvPicPr>
        <p:blipFill>
          <a:blip r:embed="rId1"/>
          <a:stretch>
            <a:fillRect/>
          </a:stretch>
        </p:blipFill>
        <p:spPr>
          <a:xfrm>
            <a:off x="876300" y="2590800"/>
            <a:ext cx="4914900" cy="3279160"/>
          </a:xfrm>
          <a:prstGeom prst="rect">
            <a:avLst/>
          </a:prstGeom>
        </p:spPr>
      </p:pic>
      <p:sp>
        <p:nvSpPr>
          <p:cNvPr id="5" name="TextBox 4"/>
          <p:cNvSpPr txBox="1"/>
          <p:nvPr/>
        </p:nvSpPr>
        <p:spPr>
          <a:xfrm>
            <a:off x="3429000" y="6126163"/>
            <a:ext cx="2624975" cy="369332"/>
          </a:xfrm>
          <a:prstGeom prst="rect">
            <a:avLst/>
          </a:prstGeom>
          <a:noFill/>
        </p:spPr>
        <p:txBody>
          <a:bodyPr wrap="none" rtlCol="0">
            <a:spAutoFit/>
          </a:bodyPr>
          <a:lstStyle/>
          <a:p>
            <a:r>
              <a:rPr lang="en-US" dirty="0" smtClean="0"/>
              <a:t>Herring testes and ovaries</a:t>
            </a:r>
            <a:endParaRPr lang="en-US" dirty="0"/>
          </a:p>
        </p:txBody>
      </p:sp>
      <p:sp>
        <p:nvSpPr>
          <p:cNvPr id="6" name="TextBox 5"/>
          <p:cNvSpPr txBox="1"/>
          <p:nvPr/>
        </p:nvSpPr>
        <p:spPr>
          <a:xfrm>
            <a:off x="6147813" y="3974068"/>
            <a:ext cx="1243587" cy="369332"/>
          </a:xfrm>
          <a:prstGeom prst="rect">
            <a:avLst/>
          </a:prstGeom>
          <a:noFill/>
        </p:spPr>
        <p:txBody>
          <a:bodyPr wrap="none" rtlCol="0">
            <a:spAutoFit/>
          </a:bodyPr>
          <a:lstStyle/>
          <a:p>
            <a:r>
              <a:rPr lang="en-US" dirty="0" err="1" smtClean="0"/>
              <a:t>His’n’Hers</a:t>
            </a:r>
            <a:r>
              <a:rPr lang="en-US" dirty="0" smtClean="0"/>
              <a:t>*</a:t>
            </a:r>
            <a:endParaRPr lang="en-US"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Amphidromous</a:t>
            </a:r>
            <a:r>
              <a:rPr lang="en-US" dirty="0" smtClean="0"/>
              <a:t> </a:t>
            </a:r>
            <a:r>
              <a:rPr lang="en-US" i="1" dirty="0" smtClean="0"/>
              <a:t>Rhinogobius</a:t>
            </a:r>
            <a:endParaRPr lang="en-US" i="1" dirty="0"/>
          </a:p>
        </p:txBody>
      </p:sp>
      <p:pic>
        <p:nvPicPr>
          <p:cNvPr id="4" name="Picture 3" descr="a568b-amphidromous.jpg"/>
          <p:cNvPicPr>
            <a:picLocks noChangeAspect="1"/>
          </p:cNvPicPr>
          <p:nvPr/>
        </p:nvPicPr>
        <p:blipFill>
          <a:blip r:embed="rId1"/>
          <a:stretch>
            <a:fillRect/>
          </a:stretch>
        </p:blipFill>
        <p:spPr>
          <a:xfrm>
            <a:off x="773112" y="2438400"/>
            <a:ext cx="3657600" cy="2743200"/>
          </a:xfrm>
          <a:prstGeom prst="rect">
            <a:avLst/>
          </a:prstGeom>
        </p:spPr>
      </p:pic>
      <p:pic>
        <p:nvPicPr>
          <p:cNvPr id="5" name="Picture 4" descr="子陵1.jpg"/>
          <p:cNvPicPr>
            <a:picLocks noChangeAspect="1"/>
          </p:cNvPicPr>
          <p:nvPr/>
        </p:nvPicPr>
        <p:blipFill>
          <a:blip r:embed="rId2"/>
          <a:stretch>
            <a:fillRect/>
          </a:stretch>
        </p:blipFill>
        <p:spPr>
          <a:xfrm>
            <a:off x="4648200" y="2382838"/>
            <a:ext cx="3657600"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Gametogenesis</a:t>
            </a:r>
            <a:endParaRPr lang="en-US" dirty="0"/>
          </a:p>
        </p:txBody>
      </p:sp>
      <p:sp>
        <p:nvSpPr>
          <p:cNvPr id="3" name="Content Placeholder 2"/>
          <p:cNvSpPr>
            <a:spLocks noGrp="1"/>
          </p:cNvSpPr>
          <p:nvPr>
            <p:ph idx="1"/>
          </p:nvPr>
        </p:nvSpPr>
        <p:spPr/>
        <p:txBody>
          <a:bodyPr>
            <a:normAutofit/>
          </a:bodyPr>
          <a:lstStyle/>
          <a:p>
            <a:r>
              <a:rPr lang="en-US" sz="2400" dirty="0" smtClean="0"/>
              <a:t>Fish sperm vary in size, shape, and number of accessory structures (flagella, </a:t>
            </a:r>
            <a:r>
              <a:rPr lang="en-US" sz="2400" dirty="0" err="1" smtClean="0"/>
              <a:t>acrosomes</a:t>
            </a:r>
            <a:r>
              <a:rPr lang="en-US" sz="2400" dirty="0" smtClean="0"/>
              <a:t>). </a:t>
            </a:r>
            <a:endParaRPr lang="en-US" sz="2400" dirty="0" smtClean="0"/>
          </a:p>
          <a:p>
            <a:r>
              <a:rPr lang="en-US" sz="2400" dirty="0" smtClean="0"/>
              <a:t>Fish eggs develop as </a:t>
            </a:r>
            <a:r>
              <a:rPr lang="en-US" sz="2400" dirty="0" err="1" smtClean="0"/>
              <a:t>oocytes</a:t>
            </a:r>
            <a:r>
              <a:rPr lang="en-US" sz="2400" dirty="0" smtClean="0"/>
              <a:t> that are invested with yolk. Females are able to reabsorb unshed eggs and reuse the materials that went into egg production. </a:t>
            </a:r>
            <a:endParaRPr lang="en-US" sz="2400" dirty="0" smtClean="0"/>
          </a:p>
          <a:p>
            <a:r>
              <a:rPr lang="en-US" sz="2400" dirty="0" smtClean="0"/>
              <a:t>Fecundity, the number of eggs a female produces, generally increases with increasing body size within a species and varies among species from one or two in some sharks to many millions in large teleosts.</a:t>
            </a:r>
            <a:endParaRPr lang="en-US"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eggs</a:t>
            </a:r>
            <a:endParaRPr lang="en-US" dirty="0"/>
          </a:p>
        </p:txBody>
      </p:sp>
      <p:sp>
        <p:nvSpPr>
          <p:cNvPr id="3" name="Content Placeholder 2"/>
          <p:cNvSpPr>
            <a:spLocks noGrp="1"/>
          </p:cNvSpPr>
          <p:nvPr>
            <p:ph idx="1"/>
          </p:nvPr>
        </p:nvSpPr>
        <p:spPr/>
        <p:txBody>
          <a:bodyPr>
            <a:normAutofit/>
          </a:bodyPr>
          <a:lstStyle/>
          <a:p>
            <a:r>
              <a:rPr lang="en-US" dirty="0" smtClean="0"/>
              <a:t>Most marine fishes produce pelagic eggs that are fertilized externally and from which pelagic larvae hatch.</a:t>
            </a:r>
            <a:endParaRPr lang="en-US" dirty="0" smtClean="0"/>
          </a:p>
          <a:p>
            <a:r>
              <a:rPr lang="en-US" dirty="0" smtClean="0"/>
              <a:t>Most freshwater fishes deposit eggs on vegetation or on the bottom, often in nests.</a:t>
            </a:r>
            <a:endParaRPr lang="en-US" dirty="0" smtClean="0"/>
          </a:p>
        </p:txBody>
      </p:sp>
      <p:grpSp>
        <p:nvGrpSpPr>
          <p:cNvPr id="8" name="Group 7"/>
          <p:cNvGrpSpPr/>
          <p:nvPr/>
        </p:nvGrpSpPr>
        <p:grpSpPr>
          <a:xfrm>
            <a:off x="1676400" y="4800600"/>
            <a:ext cx="2196250" cy="1828800"/>
            <a:chOff x="1676400" y="4876800"/>
            <a:chExt cx="2196250" cy="1828800"/>
          </a:xfrm>
        </p:grpSpPr>
        <p:pic>
          <p:nvPicPr>
            <p:cNvPr id="4" name="Picture 3" descr="Common-carp-eggs-and-larvae.jpg"/>
            <p:cNvPicPr>
              <a:picLocks noChangeAspect="1"/>
            </p:cNvPicPr>
            <p:nvPr/>
          </p:nvPicPr>
          <p:blipFill>
            <a:blip r:embed="rId1"/>
            <a:stretch>
              <a:fillRect/>
            </a:stretch>
          </p:blipFill>
          <p:spPr>
            <a:xfrm>
              <a:off x="1676400" y="4876800"/>
              <a:ext cx="2196250" cy="1463040"/>
            </a:xfrm>
            <a:prstGeom prst="rect">
              <a:avLst/>
            </a:prstGeom>
          </p:spPr>
        </p:pic>
        <p:sp>
          <p:nvSpPr>
            <p:cNvPr id="6" name="TextBox 5"/>
            <p:cNvSpPr txBox="1"/>
            <p:nvPr/>
          </p:nvSpPr>
          <p:spPr>
            <a:xfrm>
              <a:off x="2023790" y="6336268"/>
              <a:ext cx="1501470" cy="369332"/>
            </a:xfrm>
            <a:prstGeom prst="rect">
              <a:avLst/>
            </a:prstGeom>
            <a:noFill/>
          </p:spPr>
          <p:txBody>
            <a:bodyPr wrap="none" rtlCol="0">
              <a:spAutoFit/>
            </a:bodyPr>
            <a:lstStyle/>
            <a:p>
              <a:r>
                <a:rPr lang="en-US" dirty="0" smtClean="0"/>
                <a:t>Common carp</a:t>
              </a:r>
              <a:endParaRPr lang="en-US" dirty="0"/>
            </a:p>
          </p:txBody>
        </p:sp>
      </p:grpSp>
      <p:grpSp>
        <p:nvGrpSpPr>
          <p:cNvPr id="10" name="Group 9"/>
          <p:cNvGrpSpPr/>
          <p:nvPr/>
        </p:nvGrpSpPr>
        <p:grpSpPr>
          <a:xfrm>
            <a:off x="5257800" y="4800600"/>
            <a:ext cx="1975981" cy="1828800"/>
            <a:chOff x="5257800" y="4876800"/>
            <a:chExt cx="1975981" cy="1828800"/>
          </a:xfrm>
        </p:grpSpPr>
        <p:pic>
          <p:nvPicPr>
            <p:cNvPr id="5" name="Picture 4" descr="bigheadcarpeggs.jpg"/>
            <p:cNvPicPr>
              <a:picLocks noChangeAspect="1"/>
            </p:cNvPicPr>
            <p:nvPr/>
          </p:nvPicPr>
          <p:blipFill>
            <a:blip r:embed="rId2"/>
            <a:stretch>
              <a:fillRect/>
            </a:stretch>
          </p:blipFill>
          <p:spPr>
            <a:xfrm>
              <a:off x="5257800" y="4876800"/>
              <a:ext cx="1975981" cy="1463040"/>
            </a:xfrm>
            <a:prstGeom prst="rect">
              <a:avLst/>
            </a:prstGeom>
          </p:spPr>
        </p:pic>
        <p:sp>
          <p:nvSpPr>
            <p:cNvPr id="7" name="TextBox 6"/>
            <p:cNvSpPr txBox="1"/>
            <p:nvPr/>
          </p:nvSpPr>
          <p:spPr>
            <a:xfrm>
              <a:off x="5545775" y="6336268"/>
              <a:ext cx="1400030" cy="369332"/>
            </a:xfrm>
            <a:prstGeom prst="rect">
              <a:avLst/>
            </a:prstGeom>
            <a:noFill/>
          </p:spPr>
          <p:txBody>
            <a:bodyPr wrap="none" rtlCol="0">
              <a:spAutoFit/>
            </a:bodyPr>
            <a:lstStyle/>
            <a:p>
              <a:r>
                <a:rPr lang="en-US" dirty="0" smtClean="0"/>
                <a:t>Bighead carp</a:t>
              </a:r>
              <a:endParaRPr lang="en-US" dirty="0"/>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en-US" dirty="0" smtClean="0">
                <a:ea typeface="宋体" panose="02010600030101010101" pitchFamily="2" charset="-122"/>
                <a:cs typeface="宋体" panose="02010600030101010101" pitchFamily="2" charset="-122"/>
              </a:rPr>
              <a:t>28_陈思宇_egg_types</a:t>
            </a:r>
            <a:endParaRPr lang="en-US" dirty="0" smtClean="0">
              <a:ea typeface="宋体" panose="02010600030101010101" pitchFamily="2" charset="-122"/>
              <a:cs typeface="宋体" panose="02010600030101010101" pitchFamily="2" charset="-122"/>
            </a:endParaRPr>
          </a:p>
          <a:p>
            <a:pPr lvl="1">
              <a:spcAft>
                <a:spcPts val="1800"/>
              </a:spcAft>
            </a:pPr>
            <a:r>
              <a:rPr lang="en-US" altLang="zh-CN" dirty="0" smtClean="0">
                <a:ea typeface="宋体" panose="02010600030101010101" pitchFamily="2" charset="-122"/>
                <a:cs typeface="宋体" panose="02010600030101010101" pitchFamily="2" charset="-122"/>
              </a:rPr>
              <a:t>Describe different type of eggs and postulate why they are different (adaptive values)</a:t>
            </a:r>
            <a:endParaRPr lang="en-US" dirty="0" smtClean="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effort</a:t>
            </a:r>
            <a:endParaRPr lang="en-US" dirty="0"/>
          </a:p>
        </p:txBody>
      </p:sp>
      <p:sp>
        <p:nvSpPr>
          <p:cNvPr id="3" name="Content Placeholder 2"/>
          <p:cNvSpPr>
            <a:spLocks noGrp="1"/>
          </p:cNvSpPr>
          <p:nvPr>
            <p:ph idx="1"/>
          </p:nvPr>
        </p:nvSpPr>
        <p:spPr/>
        <p:txBody>
          <a:bodyPr>
            <a:normAutofit/>
          </a:bodyPr>
          <a:lstStyle/>
          <a:p>
            <a:r>
              <a:rPr lang="en-US" sz="2400" dirty="0" smtClean="0"/>
              <a:t>Reproductive effort is a measure of the energy allocated to reproduction by an individual</a:t>
            </a:r>
            <a:endParaRPr lang="en-US" sz="2400" dirty="0" smtClean="0"/>
          </a:p>
          <a:p>
            <a:r>
              <a:rPr lang="en-US" sz="2400" dirty="0" smtClean="0"/>
              <a:t>and can be characterized in part by gonad weight/body weight, adjusted for the frequency with which an individual spawns and the phase of the spawning cycle.</a:t>
            </a:r>
            <a:endParaRPr lang="en-US" sz="2400" dirty="0" smtClean="0"/>
          </a:p>
          <a:p>
            <a:r>
              <a:rPr lang="en-US" sz="2400" dirty="0" smtClean="0"/>
              <a:t>True costs of reproduction must also account for energy expended during reproductive migrations, courtship, spawning, and internal brooding and other forms of parental care, among other factors. Energy expended in </a:t>
            </a:r>
            <a:r>
              <a:rPr lang="en-US" sz="2400" dirty="0" err="1" smtClean="0"/>
              <a:t>nongonadal</a:t>
            </a:r>
            <a:r>
              <a:rPr lang="en-US" sz="2400" dirty="0" smtClean="0"/>
              <a:t> growth can be substantial.</a:t>
            </a:r>
            <a:endParaRPr lang="en-US"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Gonosomatic</a:t>
            </a:r>
            <a:r>
              <a:rPr lang="en-US" dirty="0" smtClean="0"/>
              <a:t> index</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One popular and simple instantaneous measure is the GSI, variously called the </a:t>
            </a:r>
            <a:r>
              <a:rPr lang="en-US" sz="2400" dirty="0" err="1" smtClean="0"/>
              <a:t>gonosomatic</a:t>
            </a:r>
            <a:r>
              <a:rPr lang="en-US" sz="2400" dirty="0" smtClean="0"/>
              <a:t> index</a:t>
            </a:r>
            <a:endParaRPr lang="en-US" sz="2400" dirty="0" smtClean="0"/>
          </a:p>
          <a:p>
            <a:r>
              <a:rPr lang="en-US" sz="2400" dirty="0" smtClean="0"/>
              <a:t>a calculation of the percentage of the body mass of an animal devoted to </a:t>
            </a:r>
            <a:r>
              <a:rPr lang="en-US" sz="2400" dirty="0" err="1" smtClean="0"/>
              <a:t>gonadal</a:t>
            </a:r>
            <a:r>
              <a:rPr lang="en-US" sz="2400" dirty="0" smtClean="0"/>
              <a:t> material.</a:t>
            </a:r>
            <a:endParaRPr lang="en-US" sz="2400" dirty="0" smtClean="0"/>
          </a:p>
          <a:p>
            <a:r>
              <a:rPr lang="en-US" sz="2400" dirty="0" smtClean="0"/>
              <a:t>The GSI can be calculated as gonad weight/total body weight</a:t>
            </a:r>
            <a:endParaRPr lang="en-US" sz="2400" dirty="0" smtClean="0"/>
          </a:p>
          <a:p>
            <a:r>
              <a:rPr lang="en-US" sz="2400" dirty="0" smtClean="0"/>
              <a:t>Values range greatly among species: </a:t>
            </a:r>
            <a:endParaRPr lang="en-US" sz="2400" dirty="0" smtClean="0"/>
          </a:p>
          <a:p>
            <a:pPr lvl="1"/>
            <a:r>
              <a:rPr lang="en-US" sz="2000" dirty="0" smtClean="0"/>
              <a:t>cichlids &lt; 5%</a:t>
            </a:r>
            <a:endParaRPr lang="en-US" sz="2000" dirty="0" smtClean="0"/>
          </a:p>
          <a:p>
            <a:pPr lvl="1"/>
            <a:r>
              <a:rPr lang="en-US" sz="2000" dirty="0" smtClean="0"/>
              <a:t>darters 11–23%</a:t>
            </a:r>
            <a:endParaRPr lang="en-US" sz="2000" dirty="0" smtClean="0"/>
          </a:p>
          <a:p>
            <a:pPr lvl="1"/>
            <a:r>
              <a:rPr lang="en-US" sz="2000" dirty="0" err="1" smtClean="0"/>
              <a:t>pupfishes</a:t>
            </a:r>
            <a:r>
              <a:rPr lang="en-US" sz="2000" dirty="0" smtClean="0"/>
              <a:t> 2–14%</a:t>
            </a:r>
            <a:endParaRPr lang="en-US" sz="2000" dirty="0" smtClean="0"/>
          </a:p>
          <a:p>
            <a:pPr lvl="1"/>
            <a:r>
              <a:rPr lang="en-US" sz="2000" dirty="0" smtClean="0"/>
              <a:t>American plaice 5–20%</a:t>
            </a:r>
            <a:endParaRPr lang="en-US" sz="2000" dirty="0" smtClean="0"/>
          </a:p>
          <a:p>
            <a:pPr lvl="1"/>
            <a:r>
              <a:rPr lang="en-US" sz="2000" dirty="0" smtClean="0"/>
              <a:t>Sticklebacks20%</a:t>
            </a:r>
            <a:endParaRPr lang="en-US" sz="2000" dirty="0" smtClean="0"/>
          </a:p>
          <a:p>
            <a:pPr lvl="1"/>
            <a:r>
              <a:rPr lang="en-US" sz="2000" dirty="0" err="1" smtClean="0"/>
              <a:t>salmonids</a:t>
            </a:r>
            <a:r>
              <a:rPr lang="en-US" sz="2000" dirty="0" smtClean="0"/>
              <a:t> 20–30%</a:t>
            </a:r>
            <a:endParaRPr lang="en-US" sz="2000" dirty="0" smtClean="0"/>
          </a:p>
          <a:p>
            <a:pPr lvl="1"/>
            <a:r>
              <a:rPr lang="en-US" sz="2000" dirty="0" smtClean="0"/>
              <a:t>European eels 47%.</a:t>
            </a:r>
            <a:endParaRPr lang="en-US" sz="20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rmAutofit/>
          </a:bodyPr>
          <a:lstStyle/>
          <a:p>
            <a:r>
              <a:rPr lang="en-US" sz="2400" dirty="0" smtClean="0"/>
              <a:t>Fertilization occurs external to the body of the female in most bony fishes</a:t>
            </a:r>
            <a:endParaRPr lang="en-US" sz="2400" dirty="0" smtClean="0"/>
          </a:p>
          <a:p>
            <a:r>
              <a:rPr lang="en-US" sz="2400" dirty="0" smtClean="0"/>
              <a:t>internally in most elasmobranchs and in about a dozen families of bony fishes.</a:t>
            </a:r>
            <a:endParaRPr lang="en-US"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rmAutofit/>
          </a:bodyPr>
          <a:lstStyle/>
          <a:p>
            <a:r>
              <a:rPr lang="en-US" sz="2400" dirty="0" smtClean="0"/>
              <a:t>Females of some internally fertilized species can store sperm for several months.</a:t>
            </a:r>
            <a:endParaRPr lang="en-US" sz="2400" dirty="0" smtClean="0"/>
          </a:p>
          <a:p>
            <a:r>
              <a:rPr lang="en-US" sz="2400" dirty="0" smtClean="0"/>
              <a:t>Males of internally fertilizing species possess an </a:t>
            </a:r>
            <a:r>
              <a:rPr lang="en-US" sz="2400" dirty="0" err="1" smtClean="0"/>
              <a:t>intromittent</a:t>
            </a:r>
            <a:r>
              <a:rPr lang="en-US" sz="2400" dirty="0" smtClean="0"/>
              <a:t> organ, modified from fins or </a:t>
            </a:r>
            <a:r>
              <a:rPr lang="en-US" sz="2400" dirty="0" err="1" smtClean="0"/>
              <a:t>cloacal</a:t>
            </a:r>
            <a:r>
              <a:rPr lang="en-US" sz="2400" dirty="0" smtClean="0"/>
              <a:t> tissue, for injecting sperm into the female.</a:t>
            </a:r>
            <a:endParaRPr lang="en-US"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24.3"/>
</p:tagLst>
</file>

<file path=ppt/tags/tag10.xml><?xml version="1.0" encoding="utf-8"?>
<p:tagLst xmlns:p="http://schemas.openxmlformats.org/presentationml/2006/main">
  <p:tag name="TIMING" val="|4.6|20.2|28|11.1"/>
</p:tagLst>
</file>

<file path=ppt/tags/tag11.xml><?xml version="1.0" encoding="utf-8"?>
<p:tagLst xmlns:p="http://schemas.openxmlformats.org/presentationml/2006/main">
  <p:tag name="TIMING" val="|1.5|10.1|14.3|52.4"/>
</p:tagLst>
</file>

<file path=ppt/tags/tag12.xml><?xml version="1.0" encoding="utf-8"?>
<p:tagLst xmlns:p="http://schemas.openxmlformats.org/presentationml/2006/main">
  <p:tag name="TIMING" val="|0.9|22.2"/>
</p:tagLst>
</file>

<file path=ppt/tags/tag13.xml><?xml version="1.0" encoding="utf-8"?>
<p:tagLst xmlns:p="http://schemas.openxmlformats.org/presentationml/2006/main">
  <p:tag name="TIMING" val="|0.7|40.5|17.9"/>
</p:tagLst>
</file>

<file path=ppt/tags/tag14.xml><?xml version="1.0" encoding="utf-8"?>
<p:tagLst xmlns:p="http://schemas.openxmlformats.org/presentationml/2006/main">
  <p:tag name="TIMING" val="|0.6|18.4|13.2|43.8"/>
</p:tagLst>
</file>

<file path=ppt/tags/tag2.xml><?xml version="1.0" encoding="utf-8"?>
<p:tagLst xmlns:p="http://schemas.openxmlformats.org/presentationml/2006/main">
  <p:tag name="TIMING" val="|0.8|12.5|21.8"/>
</p:tagLst>
</file>

<file path=ppt/tags/tag3.xml><?xml version="1.0" encoding="utf-8"?>
<p:tagLst xmlns:p="http://schemas.openxmlformats.org/presentationml/2006/main">
  <p:tag name="TIMING" val="|3.4|14.2|27.4|14.6"/>
</p:tagLst>
</file>

<file path=ppt/tags/tag4.xml><?xml version="1.0" encoding="utf-8"?>
<p:tagLst xmlns:p="http://schemas.openxmlformats.org/presentationml/2006/main">
  <p:tag name="TIMING" val="|4.2|8.8|22.1"/>
</p:tagLst>
</file>

<file path=ppt/tags/tag5.xml><?xml version="1.0" encoding="utf-8"?>
<p:tagLst xmlns:p="http://schemas.openxmlformats.org/presentationml/2006/main">
  <p:tag name="TIMING" val="|1.9|15.5|7.9|7.4|6|6.4|6.2|3.3|5.6|3.6|2.7"/>
</p:tagLst>
</file>

<file path=ppt/tags/tag6.xml><?xml version="1.0" encoding="utf-8"?>
<p:tagLst xmlns:p="http://schemas.openxmlformats.org/presentationml/2006/main">
  <p:tag name="TIMING" val="|3.1|7.9"/>
</p:tagLst>
</file>

<file path=ppt/tags/tag7.xml><?xml version="1.0" encoding="utf-8"?>
<p:tagLst xmlns:p="http://schemas.openxmlformats.org/presentationml/2006/main">
  <p:tag name="TIMING" val="|0.8|9.9"/>
</p:tagLst>
</file>

<file path=ppt/tags/tag8.xml><?xml version="1.0" encoding="utf-8"?>
<p:tagLst xmlns:p="http://schemas.openxmlformats.org/presentationml/2006/main">
  <p:tag name="TIMING" val="|4.2|7.3|14"/>
</p:tagLst>
</file>

<file path=ppt/tags/tag9.xml><?xml version="1.0" encoding="utf-8"?>
<p:tagLst xmlns:p="http://schemas.openxmlformats.org/presentationml/2006/main">
  <p:tag name="TIMING" val="|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5264</Words>
  <Application>WPS 演示</Application>
  <PresentationFormat>全屏显示(4:3)</PresentationFormat>
  <Paragraphs>113</Paragraphs>
  <Slides>20</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Arial</vt:lpstr>
      <vt:lpstr>宋体</vt:lpstr>
      <vt:lpstr>Wingdings</vt:lpstr>
      <vt:lpstr>Arial</vt:lpstr>
      <vt:lpstr>Calibri</vt:lpstr>
      <vt:lpstr>微软雅黑</vt:lpstr>
      <vt:lpstr>Arial Unicode MS</vt:lpstr>
      <vt:lpstr>Office Theme</vt:lpstr>
      <vt:lpstr>Lesson 11 Early Life History, Age and Growth</vt:lpstr>
      <vt:lpstr>Gametogenesis</vt:lpstr>
      <vt:lpstr>Gametogenesis</vt:lpstr>
      <vt:lpstr>Types of eggs</vt:lpstr>
      <vt:lpstr>PowerPoint 演示文稿</vt:lpstr>
      <vt:lpstr>Reproductive effort</vt:lpstr>
      <vt:lpstr>Gonosomatic index</vt:lpstr>
      <vt:lpstr>Fertilization</vt:lpstr>
      <vt:lpstr>Fertilization</vt:lpstr>
      <vt:lpstr>PowerPoint 演示文稿</vt:lpstr>
      <vt:lpstr>PowerPoint 演示文稿</vt:lpstr>
      <vt:lpstr>Embryonic development</vt:lpstr>
      <vt:lpstr>PowerPoint 演示文稿</vt:lpstr>
      <vt:lpstr>Meristic (countable) traits</vt:lpstr>
      <vt:lpstr>The larval period</vt:lpstr>
      <vt:lpstr>Fish larvae</vt:lpstr>
      <vt:lpstr>PowerPoint 演示文稿</vt:lpstr>
      <vt:lpstr>Movement of fish larvae</vt:lpstr>
      <vt:lpstr>Movement of fish larvae</vt:lpstr>
      <vt:lpstr>Amphidromous Rhinogobius</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HC</cp:lastModifiedBy>
  <cp:revision>312</cp:revision>
  <dcterms:created xsi:type="dcterms:W3CDTF">2020-02-24T02:30:00Z</dcterms:created>
  <dcterms:modified xsi:type="dcterms:W3CDTF">2020-12-14T00:31:12Z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