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3"/>
    <p:sldId id="662" r:id="rId4"/>
    <p:sldId id="722" r:id="rId5"/>
    <p:sldId id="678" r:id="rId6"/>
    <p:sldId id="723" r:id="rId7"/>
    <p:sldId id="688" r:id="rId8"/>
    <p:sldId id="679" r:id="rId9"/>
    <p:sldId id="689" r:id="rId10"/>
    <p:sldId id="690" r:id="rId11"/>
    <p:sldId id="663" r:id="rId12"/>
    <p:sldId id="717" r:id="rId13"/>
    <p:sldId id="718" r:id="rId14"/>
    <p:sldId id="719" r:id="rId15"/>
    <p:sldId id="720" r:id="rId16"/>
    <p:sldId id="721" r:id="rId17"/>
    <p:sldId id="691" r:id="rId18"/>
    <p:sldId id="692" r:id="rId19"/>
    <p:sldId id="680" r:id="rId20"/>
    <p:sldId id="697" r:id="rId21"/>
    <p:sldId id="69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68955" autoAdjust="0"/>
  </p:normalViewPr>
  <p:slideViewPr>
    <p:cSldViewPr snapToObjects="1">
      <p:cViewPr varScale="1">
        <p:scale>
          <a:sx n="70" d="100"/>
          <a:sy n="70" d="100"/>
        </p:scale>
        <p:origin x="1332" y="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GI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GI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smtClean="0"/>
              <a:t>Lesson 11</a:t>
            </a:r>
            <a:br>
              <a:rPr lang="en-US" sz="3600" dirty="0" smtClean="0"/>
            </a:br>
            <a:r>
              <a:rPr lang="en-US" sz="3600" dirty="0" smtClean="0"/>
              <a:t>Early Life History, Age and Growth</a:t>
            </a:r>
            <a:endParaRPr lang="en-US" sz="3600" dirty="0"/>
          </a:p>
        </p:txBody>
      </p:sp>
      <p:sp>
        <p:nvSpPr>
          <p:cNvPr id="3" name="Subtitle 2"/>
          <p:cNvSpPr>
            <a:spLocks noGrp="1"/>
          </p:cNvSpPr>
          <p:nvPr>
            <p:ph type="subTitle" idx="1"/>
          </p:nvPr>
        </p:nvSpPr>
        <p:spPr>
          <a:xfrm>
            <a:off x="1371600" y="1930400"/>
            <a:ext cx="6400800" cy="762000"/>
          </a:xfrm>
        </p:spPr>
        <p:txBody>
          <a:bodyPr>
            <a:normAutofit/>
          </a:bodyPr>
          <a:lstStyle/>
          <a:p>
            <a:r>
              <a:rPr lang="en-US" sz="2000" dirty="0" smtClean="0"/>
              <a:t>Shanghai Ocean University</a:t>
            </a:r>
            <a:endParaRPr lang="en-US" sz="2000" dirty="0" smtClean="0"/>
          </a:p>
          <a:p>
            <a:r>
              <a:rPr lang="en-US" sz="2000" smtClean="0"/>
              <a:t>Fall, </a:t>
            </a:r>
            <a:r>
              <a:rPr lang="en-US" sz="2000" dirty="0" smtClean="0"/>
              <a:t>2020</a:t>
            </a:r>
            <a:endParaRPr lang="en-US" sz="2000" dirty="0"/>
          </a:p>
        </p:txBody>
      </p:sp>
      <p:sp>
        <p:nvSpPr>
          <p:cNvPr id="4" name="Title 1"/>
          <p:cNvSpPr txBox="1"/>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age of fish</a:t>
            </a:r>
            <a:endParaRPr lang="en-US" dirty="0"/>
          </a:p>
        </p:txBody>
      </p:sp>
      <p:sp>
        <p:nvSpPr>
          <p:cNvPr id="3" name="Content Placeholder 2"/>
          <p:cNvSpPr>
            <a:spLocks noGrp="1"/>
          </p:cNvSpPr>
          <p:nvPr>
            <p:ph idx="1"/>
          </p:nvPr>
        </p:nvSpPr>
        <p:spPr/>
        <p:txBody>
          <a:bodyPr>
            <a:normAutofit/>
          </a:bodyPr>
          <a:lstStyle/>
          <a:p>
            <a:r>
              <a:rPr lang="en-US" dirty="0" smtClean="0"/>
              <a:t>The age of a fish can be determined by counting growth rings on otoliths, vertebrae, fin spines, and other hard body parts.</a:t>
            </a: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moving_a_red_snapper_otolith.jpg"/>
          <p:cNvPicPr>
            <a:picLocks noGrp="1" noChangeAspect="1"/>
          </p:cNvPicPr>
          <p:nvPr>
            <p:ph idx="1"/>
          </p:nvPr>
        </p:nvPicPr>
        <p:blipFill>
          <a:blip r:embed="rId1"/>
          <a:srcRect l="-18187" r="-18187"/>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40px-Oldest_freshwater_drum_sagittal_otolith.jpg"/>
          <p:cNvPicPr>
            <a:picLocks noGrp="1" noChangeAspect="1"/>
          </p:cNvPicPr>
          <p:nvPr>
            <p:ph idx="1"/>
          </p:nvPr>
        </p:nvPicPr>
        <p:blipFill>
          <a:blip r:embed="rId1"/>
          <a:srcRect l="-18393" r="-18393"/>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SM_V35_D074_Scale_of_common_carp.jpg"/>
          <p:cNvPicPr>
            <a:picLocks noGrp="1" noChangeAspect="1"/>
          </p:cNvPicPr>
          <p:nvPr>
            <p:ph idx="1"/>
          </p:nvPr>
        </p:nvPicPr>
        <p:blipFill>
          <a:blip r:embed="rId1"/>
          <a:srcRect l="-38534" r="-38534"/>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ljsiol_sio1ca175_109_029.gif"/>
          <p:cNvPicPr>
            <a:picLocks noGrp="1" noChangeAspect="1"/>
          </p:cNvPicPr>
          <p:nvPr>
            <p:ph idx="1"/>
          </p:nvPr>
        </p:nvPicPr>
        <p:blipFill>
          <a:blip r:embed="rId1"/>
          <a:srcRect l="-5402" r="-5402"/>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0212E118.gif"/>
          <p:cNvPicPr>
            <a:picLocks noGrp="1" noChangeAspect="1"/>
          </p:cNvPicPr>
          <p:nvPr>
            <p:ph idx="1"/>
          </p:nvPr>
        </p:nvPicPr>
        <p:blipFill>
          <a:blip r:embed="rId1"/>
          <a:srcRect l="-126740" r="-126740"/>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age of fish</a:t>
            </a:r>
            <a:endParaRPr lang="en-US" dirty="0"/>
          </a:p>
        </p:txBody>
      </p:sp>
      <p:sp>
        <p:nvSpPr>
          <p:cNvPr id="3" name="Content Placeholder 2"/>
          <p:cNvSpPr>
            <a:spLocks noGrp="1"/>
          </p:cNvSpPr>
          <p:nvPr>
            <p:ph idx="1"/>
          </p:nvPr>
        </p:nvSpPr>
        <p:spPr/>
        <p:txBody>
          <a:bodyPr>
            <a:normAutofit/>
          </a:bodyPr>
          <a:lstStyle/>
          <a:p>
            <a:r>
              <a:rPr lang="en-US" dirty="0" smtClean="0"/>
              <a:t>Such growth rings are usually added annually to a structure, but climatic and other environmental factors can lead to variation that can provide information about habitat shifts during ontogeny.</a:t>
            </a: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age of fish</a:t>
            </a:r>
            <a:endParaRPr lang="en-US" dirty="0"/>
          </a:p>
        </p:txBody>
      </p:sp>
      <p:sp>
        <p:nvSpPr>
          <p:cNvPr id="3" name="Content Placeholder 2"/>
          <p:cNvSpPr>
            <a:spLocks noGrp="1"/>
          </p:cNvSpPr>
          <p:nvPr>
            <p:ph idx="1"/>
          </p:nvPr>
        </p:nvSpPr>
        <p:spPr/>
        <p:txBody>
          <a:bodyPr>
            <a:normAutofit/>
          </a:bodyPr>
          <a:lstStyle/>
          <a:p>
            <a:r>
              <a:rPr lang="en-US" dirty="0" smtClean="0"/>
              <a:t>Daily growth increments are often detectable on the otoliths of young fishes, allowing back-calculation to actual spawning dates.</a:t>
            </a:r>
            <a:endParaRPr lang="en-US" dirty="0" smtClean="0"/>
          </a:p>
        </p:txBody>
      </p:sp>
      <p:pic>
        <p:nvPicPr>
          <p:cNvPr id="4" name="Picture 3" descr="daily-growth.jpg"/>
          <p:cNvPicPr>
            <a:picLocks noChangeAspect="1"/>
          </p:cNvPicPr>
          <p:nvPr/>
        </p:nvPicPr>
        <p:blipFill>
          <a:blip r:embed="rId1"/>
          <a:stretch>
            <a:fillRect/>
          </a:stretch>
        </p:blipFill>
        <p:spPr>
          <a:xfrm>
            <a:off x="914400" y="3476625"/>
            <a:ext cx="4064000" cy="3048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curves</a:t>
            </a:r>
            <a:endParaRPr lang="en-US" dirty="0"/>
          </a:p>
        </p:txBody>
      </p:sp>
      <p:sp>
        <p:nvSpPr>
          <p:cNvPr id="3" name="Content Placeholder 2"/>
          <p:cNvSpPr>
            <a:spLocks noGrp="1"/>
          </p:cNvSpPr>
          <p:nvPr>
            <p:ph idx="1"/>
          </p:nvPr>
        </p:nvSpPr>
        <p:spPr>
          <a:xfrm>
            <a:off x="457200" y="1600201"/>
            <a:ext cx="8229600" cy="1752600"/>
          </a:xfrm>
        </p:spPr>
        <p:txBody>
          <a:bodyPr>
            <a:normAutofit/>
          </a:bodyPr>
          <a:lstStyle/>
          <a:p>
            <a:r>
              <a:rPr lang="en-US" sz="2200" dirty="0" smtClean="0"/>
              <a:t>Size at a particular age varies greatly in fishes. Growth curves that describe size/age relationships can be calculated using a number of equations, the von </a:t>
            </a:r>
            <a:r>
              <a:rPr lang="en-US" sz="2200" dirty="0" err="1" smtClean="0"/>
              <a:t>Bertalanffy</a:t>
            </a:r>
            <a:r>
              <a:rPr lang="en-US" sz="2200" dirty="0" smtClean="0"/>
              <a:t> growth equation being a commonly used indicator.</a:t>
            </a:r>
            <a:endParaRPr lang="en-US" sz="2200" dirty="0" smtClean="0"/>
          </a:p>
        </p:txBody>
      </p:sp>
      <p:sp>
        <p:nvSpPr>
          <p:cNvPr id="4" name="Rectangle 3"/>
          <p:cNvSpPr/>
          <p:nvPr/>
        </p:nvSpPr>
        <p:spPr>
          <a:xfrm>
            <a:off x="762000" y="4572000"/>
            <a:ext cx="7620000" cy="1200329"/>
          </a:xfrm>
          <a:prstGeom prst="rect">
            <a:avLst/>
          </a:prstGeom>
        </p:spPr>
        <p:txBody>
          <a:bodyPr wrap="square">
            <a:spAutoFit/>
          </a:bodyPr>
          <a:lstStyle/>
          <a:p>
            <a:r>
              <a:rPr lang="en-US" dirty="0" smtClean="0"/>
              <a:t>The parameter t</a:t>
            </a:r>
            <a:r>
              <a:rPr lang="en-US" baseline="-25000" dirty="0" smtClean="0"/>
              <a:t>0</a:t>
            </a:r>
            <a:r>
              <a:rPr lang="en-US" dirty="0" smtClean="0"/>
              <a:t> is included to adjust the equation for the initial size of the organism and is defined as age at which the organisms would have had zero size. Thus to fit this equation you need to fit 3 parameters (L</a:t>
            </a:r>
            <a:r>
              <a:rPr lang="en-US" baseline="-25000" dirty="0" smtClean="0"/>
              <a:t>∞</a:t>
            </a:r>
            <a:r>
              <a:rPr lang="en-US" dirty="0" smtClean="0"/>
              <a:t>, K and t</a:t>
            </a:r>
            <a:r>
              <a:rPr lang="en-US" baseline="-25000" dirty="0" smtClean="0"/>
              <a:t>0 </a:t>
            </a:r>
            <a:r>
              <a:rPr lang="en-US" dirty="0" smtClean="0"/>
              <a:t>) by nonlinear regression.       	</a:t>
            </a:r>
            <a:endParaRPr lang="en-US" dirty="0" smtClean="0"/>
          </a:p>
        </p:txBody>
      </p:sp>
      <p:pic>
        <p:nvPicPr>
          <p:cNvPr id="5" name="Picture 4" descr="vonBertalanffy.gif"/>
          <p:cNvPicPr>
            <a:picLocks noChangeAspect="1"/>
          </p:cNvPicPr>
          <p:nvPr/>
        </p:nvPicPr>
        <p:blipFill>
          <a:blip r:embed="rId1"/>
          <a:stretch>
            <a:fillRect/>
          </a:stretch>
        </p:blipFill>
        <p:spPr>
          <a:xfrm>
            <a:off x="3033713" y="3717925"/>
            <a:ext cx="2400300" cy="482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Growth curves</a:t>
            </a:r>
            <a:endParaRPr lang="en-US" dirty="0"/>
          </a:p>
        </p:txBody>
      </p:sp>
      <p:pic>
        <p:nvPicPr>
          <p:cNvPr id="9" name="Content Placeholder 8" descr="growth_curve.png"/>
          <p:cNvPicPr>
            <a:picLocks noGrp="1" noChangeAspect="1"/>
          </p:cNvPicPr>
          <p:nvPr>
            <p:ph idx="1"/>
          </p:nvPr>
        </p:nvPicPr>
        <p:blipFill>
          <a:blip r:embed="rId1"/>
          <a:srcRect l="-19959" r="-19959"/>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1200"/>
              </a:spcAft>
            </a:pPr>
            <a:r>
              <a:rPr lang="en-US" sz="2400" dirty="0" smtClean="0"/>
              <a:t>Although we recognize specific phases during the ontogeny of an individual, the transitions that occur between phases often require long time periods and can involve complex changes and </a:t>
            </a:r>
            <a:r>
              <a:rPr lang="en-US" sz="2400" dirty="0" err="1" smtClean="0"/>
              <a:t>reworkings</a:t>
            </a:r>
            <a:r>
              <a:rPr lang="en-US" sz="2400" dirty="0" smtClean="0"/>
              <a:t> of the anatomy and physiology of a fish.</a:t>
            </a:r>
            <a:endParaRPr lang="en-US" sz="2400" dirty="0" smtClean="0"/>
          </a:p>
          <a:p>
            <a:pPr>
              <a:spcAft>
                <a:spcPts val="1200"/>
              </a:spcAft>
            </a:pPr>
            <a:r>
              <a:rPr lang="en-US" sz="2400" dirty="0" smtClean="0"/>
              <a:t>Examples of complex and protracted transitions include </a:t>
            </a:r>
            <a:r>
              <a:rPr lang="en-US" sz="2400" dirty="0" err="1" smtClean="0"/>
              <a:t>smoltification</a:t>
            </a:r>
            <a:r>
              <a:rPr lang="en-US" sz="2400" dirty="0" smtClean="0"/>
              <a:t>, when young salmon move from fresh water to the ocean, and metamorphosis, when flatfish change from symmetrical, planktonic larvae to asymmetrical, bottom-dwelling juveniles.</a:t>
            </a:r>
            <a:endParaRPr lang="en-US"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Growth curves</a:t>
            </a:r>
            <a:endParaRPr lang="en-US" dirty="0"/>
          </a:p>
        </p:txBody>
      </p:sp>
      <p:sp>
        <p:nvSpPr>
          <p:cNvPr id="4" name="Content Placeholder 3"/>
          <p:cNvSpPr>
            <a:spLocks noGrp="1"/>
          </p:cNvSpPr>
          <p:nvPr>
            <p:ph idx="1"/>
          </p:nvPr>
        </p:nvSpPr>
        <p:spPr/>
        <p:txBody>
          <a:bodyPr>
            <a:normAutofit fontScale="62500" lnSpcReduction="20000"/>
          </a:bodyPr>
          <a:lstStyle/>
          <a:p>
            <a:r>
              <a:rPr lang="en-US" dirty="0" smtClean="0"/>
              <a:t>The von </a:t>
            </a:r>
            <a:r>
              <a:rPr lang="en-US" dirty="0" err="1" smtClean="0"/>
              <a:t>Bertalanffy</a:t>
            </a:r>
            <a:r>
              <a:rPr lang="en-US" dirty="0" smtClean="0"/>
              <a:t> growth coefficient (K) can be useful in assessing fishery management approaches because slower growing fishes with lower K values tend to be more vulnerable to overfishing. Some typical values of K for a variety of fishes are as follows (data courtesy of J. </a:t>
            </a:r>
            <a:r>
              <a:rPr lang="en-US" dirty="0" err="1" smtClean="0"/>
              <a:t>Musick</a:t>
            </a:r>
            <a:r>
              <a:rPr lang="en-US" dirty="0" smtClean="0"/>
              <a:t> from various sources):</a:t>
            </a:r>
            <a:endParaRPr lang="en-US" dirty="0" smtClean="0"/>
          </a:p>
          <a:p>
            <a:endParaRPr lang="en-US" dirty="0" smtClean="0"/>
          </a:p>
          <a:p>
            <a:r>
              <a:rPr lang="en-US" dirty="0" smtClean="0"/>
              <a:t>Anchovies, </a:t>
            </a:r>
            <a:r>
              <a:rPr lang="en-US" dirty="0" err="1" smtClean="0"/>
              <a:t>Engraulidae</a:t>
            </a:r>
            <a:r>
              <a:rPr lang="en-US" dirty="0" smtClean="0"/>
              <a:t>: 				0.80–1.40</a:t>
            </a:r>
            <a:endParaRPr lang="en-US" dirty="0" smtClean="0"/>
          </a:p>
          <a:p>
            <a:r>
              <a:rPr lang="en-US" dirty="0" smtClean="0"/>
              <a:t>Tunas, Scombridae: 					0.42</a:t>
            </a:r>
            <a:endParaRPr lang="en-US" dirty="0" smtClean="0"/>
          </a:p>
          <a:p>
            <a:r>
              <a:rPr lang="en-US" dirty="0" smtClean="0"/>
              <a:t>Menhaden, Clupeidae: 				0.39</a:t>
            </a:r>
            <a:endParaRPr lang="en-US" dirty="0" smtClean="0"/>
          </a:p>
          <a:p>
            <a:r>
              <a:rPr lang="en-US" dirty="0" smtClean="0"/>
              <a:t>Flounder, </a:t>
            </a:r>
            <a:r>
              <a:rPr lang="en-US" dirty="0" err="1" smtClean="0"/>
              <a:t>Paralichthyidae</a:t>
            </a:r>
            <a:r>
              <a:rPr lang="en-US" dirty="0" smtClean="0"/>
              <a:t>: 				0.32–0.40</a:t>
            </a:r>
            <a:endParaRPr lang="en-US" dirty="0" smtClean="0"/>
          </a:p>
          <a:p>
            <a:r>
              <a:rPr lang="en-US" dirty="0" smtClean="0"/>
              <a:t>Spanish mackerels, Scombridae: 		0.17–0.35</a:t>
            </a:r>
            <a:endParaRPr lang="en-US" dirty="0" smtClean="0"/>
          </a:p>
          <a:p>
            <a:r>
              <a:rPr lang="en-US" dirty="0" err="1" smtClean="0"/>
              <a:t>Epinepheline</a:t>
            </a:r>
            <a:r>
              <a:rPr lang="en-US" dirty="0" smtClean="0"/>
              <a:t> grouper, Serranidae: 		0.18</a:t>
            </a:r>
            <a:endParaRPr lang="en-US" dirty="0" smtClean="0"/>
          </a:p>
          <a:p>
            <a:r>
              <a:rPr lang="en-US" dirty="0" smtClean="0"/>
              <a:t>Porgy, </a:t>
            </a:r>
            <a:r>
              <a:rPr lang="en-US" dirty="0" err="1" smtClean="0"/>
              <a:t>Pagridae</a:t>
            </a:r>
            <a:r>
              <a:rPr lang="en-US" dirty="0" smtClean="0"/>
              <a:t>: 						0.09</a:t>
            </a:r>
            <a:endParaRPr lang="en-US" dirty="0" smtClean="0"/>
          </a:p>
          <a:p>
            <a:r>
              <a:rPr lang="en-US" dirty="0" err="1" smtClean="0"/>
              <a:t>Swordfi</a:t>
            </a:r>
            <a:r>
              <a:rPr lang="en-US" dirty="0" smtClean="0"/>
              <a:t> </a:t>
            </a:r>
            <a:r>
              <a:rPr lang="en-US" dirty="0" err="1" smtClean="0"/>
              <a:t>sh</a:t>
            </a:r>
            <a:r>
              <a:rPr lang="en-US" dirty="0" smtClean="0"/>
              <a:t>, </a:t>
            </a:r>
            <a:r>
              <a:rPr lang="en-US" dirty="0" err="1" smtClean="0"/>
              <a:t>Xiphiidae</a:t>
            </a:r>
            <a:r>
              <a:rPr lang="en-US" dirty="0" smtClean="0"/>
              <a:t>: 					0.09–0.19</a:t>
            </a:r>
            <a:endParaRPr lang="en-US" dirty="0" smtClean="0"/>
          </a:p>
          <a:p>
            <a:r>
              <a:rPr lang="en-US" dirty="0" smtClean="0"/>
              <a:t>Ground sharks, </a:t>
            </a:r>
            <a:r>
              <a:rPr lang="en-US" dirty="0" err="1" smtClean="0"/>
              <a:t>Carcharhinidae</a:t>
            </a:r>
            <a:r>
              <a:rPr lang="en-US" dirty="0" smtClean="0"/>
              <a:t>: 		0.04–0.078</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en-US" dirty="0" smtClean="0">
                <a:ea typeface="宋体" panose="02010600030101010101" pitchFamily="2" charset="-122"/>
                <a:cs typeface="宋体" panose="02010600030101010101" pitchFamily="2" charset="-122"/>
              </a:rPr>
              <a:t>30_田若彤_smoltification</a:t>
            </a:r>
            <a:endParaRPr lang="en-US" dirty="0" smtClean="0">
              <a:ea typeface="宋体" panose="02010600030101010101" pitchFamily="2" charset="-122"/>
              <a:cs typeface="宋体" panose="02010600030101010101" pitchFamily="2" charset="-122"/>
            </a:endParaRPr>
          </a:p>
          <a:p>
            <a:pPr lvl="1">
              <a:spcAft>
                <a:spcPts val="1800"/>
              </a:spcAft>
            </a:pPr>
            <a:r>
              <a:rPr lang="en-US" dirty="0" smtClean="0">
                <a:ea typeface="宋体" panose="02010600030101010101" pitchFamily="2" charset="-122"/>
                <a:cs typeface="宋体" panose="02010600030101010101" pitchFamily="2" charset="-122"/>
              </a:rPr>
              <a:t>Explain the process of </a:t>
            </a:r>
            <a:r>
              <a:rPr lang="en-US" dirty="0" err="1" smtClean="0">
                <a:ea typeface="宋体" panose="02010600030101010101" pitchFamily="2" charset="-122"/>
                <a:cs typeface="宋体" panose="02010600030101010101" pitchFamily="2" charset="-122"/>
              </a:rPr>
              <a:t>smoltification</a:t>
            </a:r>
            <a:endParaRPr lang="en-US" dirty="0" smtClean="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development </a:t>
            </a:r>
            <a:endParaRPr lang="en-US" dirty="0"/>
          </a:p>
        </p:txBody>
      </p:sp>
      <p:sp>
        <p:nvSpPr>
          <p:cNvPr id="3" name="Content Placeholder 2"/>
          <p:cNvSpPr>
            <a:spLocks noGrp="1"/>
          </p:cNvSpPr>
          <p:nvPr>
            <p:ph idx="1"/>
          </p:nvPr>
        </p:nvSpPr>
        <p:spPr/>
        <p:txBody>
          <a:bodyPr>
            <a:normAutofit fontScale="85000" lnSpcReduction="20000"/>
          </a:bodyPr>
          <a:lstStyle/>
          <a:p>
            <a:pPr>
              <a:spcAft>
                <a:spcPts val="3000"/>
              </a:spcAft>
            </a:pPr>
            <a:r>
              <a:rPr lang="en-US" dirty="0" smtClean="0"/>
              <a:t>includes three very different processes: determination, differentiation, and maturation. </a:t>
            </a:r>
            <a:endParaRPr lang="en-US" dirty="0" smtClean="0"/>
          </a:p>
          <a:p>
            <a:pPr lvl="1">
              <a:spcAft>
                <a:spcPts val="3000"/>
              </a:spcAft>
            </a:pPr>
            <a:r>
              <a:rPr lang="en-US" dirty="0" smtClean="0"/>
              <a:t>Gender determination in most fishes is probably under genetic control and occurs at the time of fertilization. In some fishes, environmental conditions such as temperature can affect determination.</a:t>
            </a:r>
            <a:endParaRPr lang="en-US" dirty="0" smtClean="0"/>
          </a:p>
          <a:p>
            <a:pPr lvl="1">
              <a:spcAft>
                <a:spcPts val="3000"/>
              </a:spcAft>
            </a:pPr>
            <a:r>
              <a:rPr lang="en-US" dirty="0" smtClean="0"/>
              <a:t>Differentiation occurs when recognizable ovaries or testes appear in an individual.</a:t>
            </a:r>
            <a:endParaRPr lang="en-US" dirty="0" smtClean="0"/>
          </a:p>
          <a:p>
            <a:pPr lvl="1">
              <a:spcAft>
                <a:spcPts val="3000"/>
              </a:spcAft>
            </a:pPr>
            <a:r>
              <a:rPr lang="en-US" dirty="0" smtClean="0"/>
              <a:t>Maturation is synonymous with achieving adulthood and occurs when a fish produces viable sperm or eggs.</a:t>
            </a: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en-US" altLang="zh-CN" dirty="0" smtClean="0">
                <a:ea typeface="宋体" panose="02010600030101010101" pitchFamily="2" charset="-122"/>
                <a:cs typeface="宋体" panose="02010600030101010101" pitchFamily="2" charset="-122"/>
              </a:rPr>
              <a:t>31_陆晓薇_sex_dertermination</a:t>
            </a:r>
            <a:endParaRPr lang="en-US" altLang="zh-CN" dirty="0" smtClean="0">
              <a:ea typeface="宋体" panose="02010600030101010101" pitchFamily="2" charset="-122"/>
              <a:cs typeface="宋体" panose="02010600030101010101" pitchFamily="2" charset="-122"/>
            </a:endParaRPr>
          </a:p>
          <a:p>
            <a:pPr lvl="1">
              <a:spcAft>
                <a:spcPts val="1800"/>
              </a:spcAft>
            </a:pPr>
            <a:r>
              <a:rPr lang="en-US" dirty="0" smtClean="0">
                <a:ea typeface="宋体" panose="02010600030101010101" pitchFamily="2" charset="-122"/>
                <a:cs typeface="宋体" panose="02010600030101010101" pitchFamily="2" charset="-122"/>
              </a:rPr>
              <a:t>Sex determination is very complex, summarize different ways of sex determination in fishes and give examples</a:t>
            </a:r>
            <a:endParaRPr lang="en-US" dirty="0" smtClean="0">
              <a:ea typeface="宋体" panose="02010600030101010101" pitchFamily="2"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development </a:t>
            </a:r>
            <a:endParaRPr lang="en-US" dirty="0"/>
          </a:p>
        </p:txBody>
      </p:sp>
      <p:sp>
        <p:nvSpPr>
          <p:cNvPr id="3" name="Content Placeholder 2"/>
          <p:cNvSpPr>
            <a:spLocks noGrp="1"/>
          </p:cNvSpPr>
          <p:nvPr>
            <p:ph idx="1"/>
          </p:nvPr>
        </p:nvSpPr>
        <p:spPr/>
        <p:txBody>
          <a:bodyPr>
            <a:normAutofit/>
          </a:bodyPr>
          <a:lstStyle/>
          <a:p>
            <a:pPr>
              <a:spcAft>
                <a:spcPts val="6000"/>
              </a:spcAft>
            </a:pPr>
            <a:r>
              <a:rPr lang="en-US" sz="2400" dirty="0" smtClean="0"/>
              <a:t>Complicating this picture are many fish species that undergo </a:t>
            </a:r>
            <a:r>
              <a:rPr lang="en-US" sz="2400" dirty="0" err="1" smtClean="0"/>
              <a:t>postmaturational</a:t>
            </a:r>
            <a:r>
              <a:rPr lang="en-US" sz="2400" dirty="0" smtClean="0"/>
              <a:t> sex reversal, changing from functional females to functional males (</a:t>
            </a:r>
            <a:r>
              <a:rPr lang="en-US" sz="2400" dirty="0" err="1" smtClean="0"/>
              <a:t>protogyny</a:t>
            </a:r>
            <a:r>
              <a:rPr lang="en-US" sz="2400" dirty="0" smtClean="0"/>
              <a:t>) or from male to female (</a:t>
            </a:r>
            <a:r>
              <a:rPr lang="en-US" sz="2400" dirty="0" err="1" smtClean="0"/>
              <a:t>protandry</a:t>
            </a:r>
            <a:r>
              <a:rPr lang="en-US" sz="2400" dirty="0" smtClean="0"/>
              <a:t>).</a:t>
            </a:r>
            <a:endParaRPr lang="en-US" sz="2400" dirty="0" smtClean="0"/>
          </a:p>
          <a:p>
            <a:pPr>
              <a:spcAft>
                <a:spcPts val="6000"/>
              </a:spcAft>
            </a:pPr>
            <a:r>
              <a:rPr lang="en-US" sz="2400" dirty="0" smtClean="0"/>
              <a:t>A few species are simultaneous hermaphrodites, functioning as males and females at the same time. Self-fertilization is exceedingly rare in fishes.</a:t>
            </a:r>
            <a:endParaRPr lang="en-US"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Maturation</a:t>
            </a:r>
            <a:endParaRPr lang="en-US" dirty="0"/>
          </a:p>
        </p:txBody>
      </p:sp>
      <p:sp>
        <p:nvSpPr>
          <p:cNvPr id="3" name="Content Placeholder 2"/>
          <p:cNvSpPr>
            <a:spLocks noGrp="1"/>
          </p:cNvSpPr>
          <p:nvPr>
            <p:ph idx="1"/>
          </p:nvPr>
        </p:nvSpPr>
        <p:spPr/>
        <p:txBody>
          <a:bodyPr>
            <a:normAutofit/>
          </a:bodyPr>
          <a:lstStyle/>
          <a:p>
            <a:pPr>
              <a:spcAft>
                <a:spcPts val="1800"/>
              </a:spcAft>
            </a:pPr>
            <a:r>
              <a:rPr lang="en-US" dirty="0" smtClean="0"/>
              <a:t>Age at first reproduction and longevity vary greatly among fishes. </a:t>
            </a:r>
            <a:endParaRPr lang="en-US" dirty="0" smtClean="0"/>
          </a:p>
          <a:p>
            <a:pPr>
              <a:spcAft>
                <a:spcPts val="1800"/>
              </a:spcAft>
            </a:pPr>
            <a:r>
              <a:rPr lang="en-US" dirty="0" smtClean="0"/>
              <a:t>Some male </a:t>
            </a:r>
            <a:r>
              <a:rPr lang="en-US" dirty="0" err="1" smtClean="0"/>
              <a:t>surfperches</a:t>
            </a:r>
            <a:r>
              <a:rPr lang="en-US" dirty="0" smtClean="0"/>
              <a:t> are born mature</a:t>
            </a:r>
            <a:endParaRPr lang="en-US" dirty="0" smtClean="0"/>
          </a:p>
          <a:p>
            <a:pPr>
              <a:spcAft>
                <a:spcPts val="1800"/>
              </a:spcAft>
            </a:pPr>
            <a:r>
              <a:rPr lang="en-US" dirty="0" smtClean="0"/>
              <a:t>whereas some sharks, sturgeons, and eels may not mature until they are older than 20 years.</a:t>
            </a: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Longevity</a:t>
            </a:r>
            <a:endParaRPr lang="en-US" dirty="0"/>
          </a:p>
        </p:txBody>
      </p:sp>
      <p:sp>
        <p:nvSpPr>
          <p:cNvPr id="3" name="Content Placeholder 2"/>
          <p:cNvSpPr>
            <a:spLocks noGrp="1"/>
          </p:cNvSpPr>
          <p:nvPr>
            <p:ph idx="1"/>
          </p:nvPr>
        </p:nvSpPr>
        <p:spPr/>
        <p:txBody>
          <a:bodyPr>
            <a:normAutofit/>
          </a:bodyPr>
          <a:lstStyle/>
          <a:p>
            <a:r>
              <a:rPr lang="en-US" dirty="0" smtClean="0"/>
              <a:t>Longevity also ranges from less than 1 year in annual fishes to more than 100 years in sturgeons and rockfishes.</a:t>
            </a:r>
            <a:endParaRPr lang="en-US" dirty="0" smtClean="0"/>
          </a:p>
        </p:txBody>
      </p:sp>
      <p:pic>
        <p:nvPicPr>
          <p:cNvPr id="5" name="Content Placeholder 3" descr="Somniosus_microcephalus_okeanos.jpg"/>
          <p:cNvPicPr>
            <a:picLocks noChangeAspect="1"/>
          </p:cNvPicPr>
          <p:nvPr/>
        </p:nvPicPr>
        <p:blipFill>
          <a:blip r:embed="rId1"/>
          <a:srcRect l="-1135" r="-1135"/>
          <a:stretch>
            <a:fillRect/>
          </a:stretch>
        </p:blipFill>
        <p:spPr>
          <a:xfrm>
            <a:off x="609600" y="3554604"/>
            <a:ext cx="4953000" cy="2723959"/>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a:t>
            </a:r>
            <a:endParaRPr lang="en-US" dirty="0"/>
          </a:p>
        </p:txBody>
      </p:sp>
      <p:sp>
        <p:nvSpPr>
          <p:cNvPr id="3" name="Content Placeholder 2"/>
          <p:cNvSpPr>
            <a:spLocks noGrp="1"/>
          </p:cNvSpPr>
          <p:nvPr>
            <p:ph idx="1"/>
          </p:nvPr>
        </p:nvSpPr>
        <p:spPr/>
        <p:txBody>
          <a:bodyPr>
            <a:normAutofit/>
          </a:bodyPr>
          <a:lstStyle/>
          <a:p>
            <a:r>
              <a:rPr lang="en-US" dirty="0" smtClean="0"/>
              <a:t>Death usually occurs as a result of accident or disease</a:t>
            </a:r>
            <a:endParaRPr lang="en-US" dirty="0" smtClean="0"/>
          </a:p>
          <a:p>
            <a:r>
              <a:rPr lang="en-US" dirty="0" smtClean="0"/>
              <a:t>but some fishes such as lampreys and salmons show programmed death (senescence) similar to that observed in mammals.</a:t>
            </a:r>
            <a:endParaRPr lang="en-US" dirty="0" smtClean="0"/>
          </a:p>
          <a:p>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0.7|32.7"/>
</p:tagLst>
</file>

<file path=ppt/tags/tag10.xml><?xml version="1.0" encoding="utf-8"?>
<p:tagLst xmlns:p="http://schemas.openxmlformats.org/presentationml/2006/main">
  <p:tag name="TIMING" val="|1.1"/>
</p:tagLst>
</file>

<file path=ppt/tags/tag11.xml><?xml version="1.0" encoding="utf-8"?>
<p:tagLst xmlns:p="http://schemas.openxmlformats.org/presentationml/2006/main">
  <p:tag name="TIMING" val="|11"/>
</p:tagLst>
</file>

<file path=ppt/tags/tag2.xml><?xml version="1.0" encoding="utf-8"?>
<p:tagLst xmlns:p="http://schemas.openxmlformats.org/presentationml/2006/main">
  <p:tag name="TIMING" val="|0.5"/>
</p:tagLst>
</file>

<file path=ppt/tags/tag3.xml><?xml version="1.0" encoding="utf-8"?>
<p:tagLst xmlns:p="http://schemas.openxmlformats.org/presentationml/2006/main">
  <p:tag name="TIMING" val="|1.2|17.7|36.9|50.1"/>
</p:tagLst>
</file>

<file path=ppt/tags/tag4.xml><?xml version="1.0" encoding="utf-8"?>
<p:tagLst xmlns:p="http://schemas.openxmlformats.org/presentationml/2006/main">
  <p:tag name="TIMING" val="|0.8"/>
</p:tagLst>
</file>

<file path=ppt/tags/tag5.xml><?xml version="1.0" encoding="utf-8"?>
<p:tagLst xmlns:p="http://schemas.openxmlformats.org/presentationml/2006/main">
  <p:tag name="TIMING" val="|0.9|52.2"/>
</p:tagLst>
</file>

<file path=ppt/tags/tag6.xml><?xml version="1.0" encoding="utf-8"?>
<p:tagLst xmlns:p="http://schemas.openxmlformats.org/presentationml/2006/main">
  <p:tag name="TIMING" val="|3|19.1|13.6"/>
</p:tagLst>
</file>

<file path=ppt/tags/tag7.xml><?xml version="1.0" encoding="utf-8"?>
<p:tagLst xmlns:p="http://schemas.openxmlformats.org/presentationml/2006/main">
  <p:tag name="TIMING" val="|14"/>
</p:tagLst>
</file>

<file path=ppt/tags/tag8.xml><?xml version="1.0" encoding="utf-8"?>
<p:tagLst xmlns:p="http://schemas.openxmlformats.org/presentationml/2006/main">
  <p:tag name="TIMING" val="|0.5|18"/>
</p:tagLst>
</file>

<file path=ppt/tags/tag9.xml><?xml version="1.0" encoding="utf-8"?>
<p:tagLst xmlns:p="http://schemas.openxmlformats.org/presentationml/2006/main">
  <p:tag name="TIMING"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3789</Words>
  <Application>WPS 演示</Application>
  <PresentationFormat>全屏显示(4:3)</PresentationFormat>
  <Paragraphs>78</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宋体</vt:lpstr>
      <vt:lpstr>Wingdings</vt:lpstr>
      <vt:lpstr>Arial</vt:lpstr>
      <vt:lpstr>Calibri</vt:lpstr>
      <vt:lpstr>微软雅黑</vt:lpstr>
      <vt:lpstr>Arial Unicode MS</vt:lpstr>
      <vt:lpstr>Office Theme</vt:lpstr>
      <vt:lpstr>Lesson 11 Early Life History, Age and Growth</vt:lpstr>
      <vt:lpstr>PowerPoint 演示文稿</vt:lpstr>
      <vt:lpstr>PowerPoint 演示文稿</vt:lpstr>
      <vt:lpstr>Reproductive development </vt:lpstr>
      <vt:lpstr>PowerPoint 演示文稿</vt:lpstr>
      <vt:lpstr>Reproductive development </vt:lpstr>
      <vt:lpstr>Maturation</vt:lpstr>
      <vt:lpstr>Longevity</vt:lpstr>
      <vt:lpstr>Death</vt:lpstr>
      <vt:lpstr>Determining age of fish</vt:lpstr>
      <vt:lpstr>PowerPoint 演示文稿</vt:lpstr>
      <vt:lpstr>PowerPoint 演示文稿</vt:lpstr>
      <vt:lpstr>PowerPoint 演示文稿</vt:lpstr>
      <vt:lpstr>PowerPoint 演示文稿</vt:lpstr>
      <vt:lpstr>PowerPoint 演示文稿</vt:lpstr>
      <vt:lpstr>Determining age of fish</vt:lpstr>
      <vt:lpstr>Determining age of fish</vt:lpstr>
      <vt:lpstr>Growth curves</vt:lpstr>
      <vt:lpstr>Growth curves</vt:lpstr>
      <vt:lpstr>Growth curves</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HC</cp:lastModifiedBy>
  <cp:revision>308</cp:revision>
  <dcterms:created xsi:type="dcterms:W3CDTF">2020-02-24T02:30:00Z</dcterms:created>
  <dcterms:modified xsi:type="dcterms:W3CDTF">2020-12-14T00:32:07Z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