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693" r:id="rId3"/>
    <p:sldId id="681" r:id="rId4"/>
    <p:sldId id="696" r:id="rId5"/>
    <p:sldId id="664" r:id="rId6"/>
    <p:sldId id="695" r:id="rId7"/>
    <p:sldId id="694" r:id="rId8"/>
    <p:sldId id="722" r:id="rId9"/>
    <p:sldId id="723" r:id="rId10"/>
    <p:sldId id="724" r:id="rId11"/>
    <p:sldId id="725" r:id="rId12"/>
    <p:sldId id="726" r:id="rId13"/>
    <p:sldId id="72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8" autoAdjust="0"/>
    <p:restoredTop sz="68955" autoAdjust="0"/>
  </p:normalViewPr>
  <p:slideViewPr>
    <p:cSldViewPr snapToObjects="1">
      <p:cViewPr varScale="1">
        <p:scale>
          <a:sx n="70" d="100"/>
          <a:sy n="70" d="100"/>
        </p:scale>
        <p:origin x="1332"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pPr/>
              <a:t>12/6/2020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pPr/>
              <a:t>‹#›</a:t>
            </a:fld>
            <a:endParaRPr lang="en-US"/>
          </a:p>
        </p:txBody>
      </p:sp>
    </p:spTree>
    <p:extLst>
      <p:ext uri="{BB962C8B-B14F-4D97-AF65-F5344CB8AC3E}">
        <p14:creationId xmlns:p14="http://schemas.microsoft.com/office/powerpoint/2010/main" val="553833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4115C-B0B4-8946-B147-A9EE8D8D3B7D}"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pPr/>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pPr/>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pPr/>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115C-B0B4-8946-B147-A9EE8D8D3B7D}"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115C-B0B4-8946-B147-A9EE8D8D3B7D}"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pPr/>
              <a:t>12/6/2020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5350"/>
            <a:ext cx="7772400" cy="1085850"/>
          </a:xfrm>
        </p:spPr>
        <p:txBody>
          <a:bodyPr>
            <a:normAutofit fontScale="90000"/>
          </a:bodyPr>
          <a:lstStyle/>
          <a:p>
            <a:pPr>
              <a:spcAft>
                <a:spcPts val="600"/>
              </a:spcAft>
            </a:pPr>
            <a:r>
              <a:rPr lang="en-US" sz="3600" smtClean="0"/>
              <a:t>Lesson 11</a:t>
            </a:r>
            <a:r>
              <a:rPr lang="en-US" sz="3600" dirty="0" smtClean="0"/>
              <a:t/>
            </a:r>
            <a:br>
              <a:rPr lang="en-US" sz="3600" dirty="0" smtClean="0"/>
            </a:br>
            <a:r>
              <a:rPr lang="en-US" sz="3600" dirty="0" smtClean="0"/>
              <a:t>Early Life History, Age and Growth</a:t>
            </a:r>
            <a:endParaRPr lang="en-US" sz="3600" dirty="0"/>
          </a:p>
        </p:txBody>
      </p:sp>
      <p:sp>
        <p:nvSpPr>
          <p:cNvPr id="3" name="Subtitle 2"/>
          <p:cNvSpPr>
            <a:spLocks noGrp="1"/>
          </p:cNvSpPr>
          <p:nvPr>
            <p:ph type="subTitle" idx="1"/>
          </p:nvPr>
        </p:nvSpPr>
        <p:spPr>
          <a:xfrm>
            <a:off x="1371600" y="1930400"/>
            <a:ext cx="6400800" cy="762000"/>
          </a:xfrm>
        </p:spPr>
        <p:txBody>
          <a:bodyPr>
            <a:normAutofit/>
          </a:bodyPr>
          <a:lstStyle/>
          <a:p>
            <a:r>
              <a:rPr lang="en-US" sz="2000" dirty="0" smtClean="0"/>
              <a:t>Shanghai Ocean University</a:t>
            </a:r>
          </a:p>
          <a:p>
            <a:r>
              <a:rPr lang="en-US" sz="2000" dirty="0" smtClean="0"/>
              <a:t>Fall, 2020</a:t>
            </a:r>
            <a:endParaRPr lang="en-US" sz="2000" dirty="0"/>
          </a:p>
        </p:txBody>
      </p:sp>
      <p:sp>
        <p:nvSpPr>
          <p:cNvPr id="4" name="Title 1"/>
          <p:cNvSpPr txBox="1">
            <a:spLocks/>
          </p:cNvSpPr>
          <p:nvPr/>
        </p:nvSpPr>
        <p:spPr>
          <a:xfrm>
            <a:off x="685800" y="8636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2"/>
          <a:stretch>
            <a:fillRect/>
          </a:stretch>
        </p:blipFill>
        <p:spPr>
          <a:xfrm>
            <a:off x="685800" y="5207000"/>
            <a:ext cx="1816100" cy="736600"/>
          </a:xfrm>
          <a:prstGeom prst="rect">
            <a:avLst/>
          </a:prstGeom>
        </p:spPr>
      </p:pic>
      <p:pic>
        <p:nvPicPr>
          <p:cNvPr id="8" name="Picture 7"/>
          <p:cNvPicPr>
            <a:picLocks noChangeAspect="1"/>
          </p:cNvPicPr>
          <p:nvPr/>
        </p:nvPicPr>
        <p:blipFill>
          <a:blip r:embed="rId3"/>
          <a:stretch>
            <a:fillRect/>
          </a:stretch>
        </p:blipFill>
        <p:spPr>
          <a:xfrm>
            <a:off x="3657600" y="5207000"/>
            <a:ext cx="1828800" cy="736600"/>
          </a:xfrm>
          <a:prstGeom prst="rect">
            <a:avLst/>
          </a:prstGeom>
        </p:spPr>
      </p:pic>
      <p:pic>
        <p:nvPicPr>
          <p:cNvPr id="10" name="Picture 9"/>
          <p:cNvPicPr>
            <a:picLocks noChangeAspect="1"/>
          </p:cNvPicPr>
          <p:nvPr/>
        </p:nvPicPr>
        <p:blipFill>
          <a:blip r:embed="rId4"/>
          <a:stretch>
            <a:fillRect/>
          </a:stretch>
        </p:blipFill>
        <p:spPr>
          <a:xfrm>
            <a:off x="6642100" y="5207000"/>
            <a:ext cx="1816100" cy="736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108.jpg"/>
          <p:cNvPicPr>
            <a:picLocks noGrp="1" noChangeAspect="1"/>
          </p:cNvPicPr>
          <p:nvPr>
            <p:ph idx="1"/>
          </p:nvPr>
        </p:nvPicPr>
        <p:blipFill>
          <a:blip r:embed="rId2"/>
          <a:srcRect l="-18187" r="-18187"/>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MBRYO.JPG"/>
          <p:cNvPicPr>
            <a:picLocks noGrp="1" noChangeAspect="1"/>
          </p:cNvPicPr>
          <p:nvPr>
            <p:ph idx="1"/>
          </p:nvPr>
        </p:nvPicPr>
        <p:blipFill>
          <a:blip r:embed="rId2"/>
          <a:srcRect l="-18187" r="-18187"/>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UVENILE.JPG"/>
          <p:cNvPicPr>
            <a:picLocks noGrp="1" noChangeAspect="1"/>
          </p:cNvPicPr>
          <p:nvPr>
            <p:ph idx="1"/>
          </p:nvPr>
        </p:nvPicPr>
        <p:blipFill>
          <a:blip r:embed="rId2"/>
          <a:srcRect l="-18187" r="-18187"/>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Have a nice week!</a:t>
            </a:r>
            <a:endParaRPr lang="en-US" dirty="0"/>
          </a:p>
        </p:txBody>
      </p:sp>
      <p:sp>
        <p:nvSpPr>
          <p:cNvPr id="4" name="TextBox 3"/>
          <p:cNvSpPr txBox="1"/>
          <p:nvPr/>
        </p:nvSpPr>
        <p:spPr>
          <a:xfrm>
            <a:off x="2976291" y="6400800"/>
            <a:ext cx="3438121" cy="369332"/>
          </a:xfrm>
          <a:prstGeom prst="rect">
            <a:avLst/>
          </a:prstGeom>
          <a:noFill/>
        </p:spPr>
        <p:txBody>
          <a:bodyPr wrap="none" rtlCol="0">
            <a:spAutoFit/>
          </a:bodyPr>
          <a:lstStyle/>
          <a:p>
            <a:pPr algn="ctr"/>
            <a:r>
              <a:rPr lang="zh-CN" altLang="en-US" dirty="0" smtClean="0"/>
              <a:t>海南细齿黝，五指山，</a:t>
            </a:r>
            <a:r>
              <a:rPr lang="en-US" altLang="zh-CN" dirty="0" smtClean="0"/>
              <a:t>Aug, 2018</a:t>
            </a:r>
            <a:endParaRPr 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534319"/>
            <a:ext cx="3562350" cy="4749800"/>
          </a:xfrm>
          <a:prstGeom prst="rect">
            <a:avLst/>
          </a:prstGeom>
        </p:spPr>
      </p:pic>
    </p:spTree>
    <p:extLst>
      <p:ext uri="{BB962C8B-B14F-4D97-AF65-F5344CB8AC3E}">
        <p14:creationId xmlns:p14="http://schemas.microsoft.com/office/powerpoint/2010/main" val="31881607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t>
            </a:r>
            <a:endParaRPr lang="en-US" dirty="0"/>
          </a:p>
        </p:txBody>
      </p:sp>
      <p:sp>
        <p:nvSpPr>
          <p:cNvPr id="3" name="Content Placeholder 2"/>
          <p:cNvSpPr>
            <a:spLocks noGrp="1"/>
          </p:cNvSpPr>
          <p:nvPr>
            <p:ph idx="1"/>
          </p:nvPr>
        </p:nvSpPr>
        <p:spPr/>
        <p:txBody>
          <a:bodyPr>
            <a:normAutofit/>
          </a:bodyPr>
          <a:lstStyle/>
          <a:p>
            <a:r>
              <a:rPr lang="en-US" dirty="0" smtClean="0"/>
              <a:t>The condition of a fish, calculated by dividing body mass by length, is one indicator of the kind of growth conditions an individual has experienced.</a:t>
            </a:r>
          </a:p>
        </p:txBody>
      </p:sp>
      <p:sp>
        <p:nvSpPr>
          <p:cNvPr id="4" name="Rectangle 3"/>
          <p:cNvSpPr/>
          <p:nvPr/>
        </p:nvSpPr>
        <p:spPr>
          <a:xfrm>
            <a:off x="1257300" y="3845004"/>
            <a:ext cx="6629400" cy="1107996"/>
          </a:xfrm>
          <a:prstGeom prst="rect">
            <a:avLst/>
          </a:prstGeom>
        </p:spPr>
        <p:txBody>
          <a:bodyPr wrap="square">
            <a:spAutoFit/>
          </a:bodyPr>
          <a:lstStyle/>
          <a:p>
            <a:r>
              <a:rPr lang="en-US" sz="2200" dirty="0" smtClean="0"/>
              <a:t>K = W/L</a:t>
            </a:r>
            <a:r>
              <a:rPr lang="en-US" sz="2200" baseline="30000" dirty="0" smtClean="0"/>
              <a:t>3</a:t>
            </a:r>
          </a:p>
          <a:p>
            <a:r>
              <a:rPr lang="en-US" sz="2200" dirty="0" smtClean="0"/>
              <a:t>can be used to calculate the condition factor, K, of a fish,</a:t>
            </a:r>
          </a:p>
          <a:p>
            <a:r>
              <a:rPr lang="en-US" sz="2200" dirty="0" smtClean="0"/>
              <a:t>where W is weight or mass and L is length.</a:t>
            </a:r>
            <a:endParaRPr lang="en-US" sz="22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Allometric </a:t>
            </a:r>
            <a:endParaRPr lang="en-US" dirty="0"/>
          </a:p>
        </p:txBody>
      </p:sp>
      <p:sp>
        <p:nvSpPr>
          <p:cNvPr id="3" name="Content Placeholder 2"/>
          <p:cNvSpPr>
            <a:spLocks noGrp="1"/>
          </p:cNvSpPr>
          <p:nvPr>
            <p:ph idx="1"/>
          </p:nvPr>
        </p:nvSpPr>
        <p:spPr/>
        <p:txBody>
          <a:bodyPr>
            <a:normAutofit fontScale="92500" lnSpcReduction="10000"/>
          </a:bodyPr>
          <a:lstStyle/>
          <a:p>
            <a:pPr>
              <a:spcAft>
                <a:spcPts val="1800"/>
              </a:spcAft>
            </a:pPr>
            <a:r>
              <a:rPr lang="en-US" dirty="0" smtClean="0"/>
              <a:t>As a fish grows, the dimensions of its body change, as do the materials used in construction; together these modifications represent an alteration in the design of the individual.</a:t>
            </a:r>
          </a:p>
          <a:p>
            <a:pPr>
              <a:spcAft>
                <a:spcPts val="1800"/>
              </a:spcAft>
            </a:pPr>
            <a:r>
              <a:rPr lang="en-US" dirty="0" smtClean="0"/>
              <a:t>Changes in the relationship between body parts during growth or between body functions and body size can often be described by an allometric equation. In most instances, the relationship is nonlinear.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Allometric </a:t>
            </a:r>
            <a:endParaRPr lang="en-US" dirty="0"/>
          </a:p>
        </p:txBody>
      </p:sp>
      <p:pic>
        <p:nvPicPr>
          <p:cNvPr id="4" name="Content Placeholder 3" descr="Negative_allometry.gif"/>
          <p:cNvPicPr>
            <a:picLocks noGrp="1" noChangeAspect="1"/>
          </p:cNvPicPr>
          <p:nvPr>
            <p:ph idx="1"/>
          </p:nvPr>
        </p:nvPicPr>
        <p:blipFill>
          <a:blip r:embed="rId2"/>
          <a:srcRect l="-10610" r="-10610"/>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Ontogeny differences</a:t>
            </a:r>
            <a:endParaRPr lang="en-US" dirty="0"/>
          </a:p>
        </p:txBody>
      </p:sp>
      <p:sp>
        <p:nvSpPr>
          <p:cNvPr id="3" name="Content Placeholder 2"/>
          <p:cNvSpPr>
            <a:spLocks noGrp="1"/>
          </p:cNvSpPr>
          <p:nvPr>
            <p:ph idx="1"/>
          </p:nvPr>
        </p:nvSpPr>
        <p:spPr/>
        <p:txBody>
          <a:bodyPr>
            <a:normAutofit/>
          </a:bodyPr>
          <a:lstStyle/>
          <a:p>
            <a:pPr>
              <a:spcAft>
                <a:spcPts val="2400"/>
              </a:spcAft>
            </a:pPr>
            <a:r>
              <a:rPr lang="en-US" sz="2800" dirty="0" smtClean="0"/>
              <a:t>Fishes undergo indeterminate growth and have complex life cycles.</a:t>
            </a:r>
          </a:p>
          <a:p>
            <a:pPr>
              <a:spcAft>
                <a:spcPts val="2400"/>
              </a:spcAft>
            </a:pPr>
            <a:r>
              <a:rPr lang="en-US" sz="2800" dirty="0" smtClean="0"/>
              <a:t>At each stage during its life, a fish must function physiologically, ecologically, and behaviorally.</a:t>
            </a:r>
          </a:p>
          <a:p>
            <a:pPr>
              <a:spcAft>
                <a:spcPts val="2400"/>
              </a:spcAft>
            </a:pPr>
            <a:r>
              <a:rPr lang="en-US" sz="2800" dirty="0" smtClean="0"/>
              <a:t>Such function is compromised by transitional periods, by alterations that are preparatory for the next stage, and by traits retained from previous stages.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Paedomorphosis</a:t>
            </a:r>
            <a:endParaRPr lang="en-US" dirty="0"/>
          </a:p>
        </p:txBody>
      </p:sp>
      <p:sp>
        <p:nvSpPr>
          <p:cNvPr id="3" name="Content Placeholder 2"/>
          <p:cNvSpPr>
            <a:spLocks noGrp="1"/>
          </p:cNvSpPr>
          <p:nvPr>
            <p:ph idx="1"/>
          </p:nvPr>
        </p:nvSpPr>
        <p:spPr/>
        <p:txBody>
          <a:bodyPr>
            <a:normAutofit fontScale="92500" lnSpcReduction="20000"/>
          </a:bodyPr>
          <a:lstStyle/>
          <a:p>
            <a:pPr>
              <a:spcAft>
                <a:spcPts val="2400"/>
              </a:spcAft>
            </a:pPr>
            <a:r>
              <a:rPr lang="en-US" dirty="0" smtClean="0"/>
              <a:t>Evolution may occur through adjustments in the timing or rate of ontogenetic development. Such </a:t>
            </a:r>
            <a:r>
              <a:rPr lang="en-US" dirty="0" err="1" smtClean="0"/>
              <a:t>heterochronic</a:t>
            </a:r>
            <a:r>
              <a:rPr lang="en-US" dirty="0" smtClean="0"/>
              <a:t> changes include the rapid maturation of juveniles or retention of juvenile characteristics in adults (</a:t>
            </a:r>
            <a:r>
              <a:rPr lang="en-US" dirty="0" err="1" smtClean="0"/>
              <a:t>neoteny</a:t>
            </a:r>
            <a:r>
              <a:rPr lang="en-US" dirty="0" smtClean="0"/>
              <a:t>, paedomorphosis)</a:t>
            </a:r>
          </a:p>
          <a:p>
            <a:pPr>
              <a:spcAft>
                <a:spcPts val="2400"/>
              </a:spcAft>
            </a:pPr>
            <a:r>
              <a:rPr lang="en-US" dirty="0" smtClean="0"/>
              <a:t>may explain the evolution of some of the smallest fish species as well as speciation in lampreys, elopomorphs, salmons, and deepsea anglerfishes.</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Paedomorphosis</a:t>
            </a:r>
            <a:endParaRPr lang="en-US" dirty="0"/>
          </a:p>
        </p:txBody>
      </p:sp>
      <p:grpSp>
        <p:nvGrpSpPr>
          <p:cNvPr id="9" name="Group 8"/>
          <p:cNvGrpSpPr/>
          <p:nvPr/>
        </p:nvGrpSpPr>
        <p:grpSpPr>
          <a:xfrm>
            <a:off x="869310" y="5052536"/>
            <a:ext cx="4372448" cy="738664"/>
            <a:chOff x="990600" y="4671536"/>
            <a:chExt cx="4372448" cy="738664"/>
          </a:xfrm>
        </p:grpSpPr>
        <p:sp>
          <p:nvSpPr>
            <p:cNvPr id="5" name="Rectangle 4"/>
            <p:cNvSpPr/>
            <p:nvPr/>
          </p:nvSpPr>
          <p:spPr>
            <a:xfrm>
              <a:off x="990600" y="4671536"/>
              <a:ext cx="4372448" cy="369332"/>
            </a:xfrm>
            <a:prstGeom prst="rect">
              <a:avLst/>
            </a:prstGeom>
          </p:spPr>
          <p:txBody>
            <a:bodyPr wrap="none">
              <a:spAutoFit/>
            </a:bodyPr>
            <a:lstStyle/>
            <a:p>
              <a:r>
                <a:rPr lang="en-US" dirty="0" err="1" smtClean="0"/>
                <a:t>湄公河巽他银鱼(</a:t>
              </a:r>
              <a:r>
                <a:rPr lang="en-US" i="1" dirty="0" err="1" smtClean="0"/>
                <a:t>Sundasalanx</a:t>
              </a:r>
              <a:r>
                <a:rPr lang="en-US" i="1" dirty="0" smtClean="0"/>
                <a:t> </a:t>
              </a:r>
              <a:r>
                <a:rPr lang="en-US" i="1" dirty="0" err="1" smtClean="0"/>
                <a:t>mekongensis</a:t>
              </a:r>
              <a:r>
                <a:rPr lang="en-US" dirty="0" smtClean="0"/>
                <a:t>)</a:t>
              </a:r>
              <a:endParaRPr lang="en-US" dirty="0"/>
            </a:p>
          </p:txBody>
        </p:sp>
        <p:sp>
          <p:nvSpPr>
            <p:cNvPr id="6" name="Rectangle 5"/>
            <p:cNvSpPr/>
            <p:nvPr/>
          </p:nvSpPr>
          <p:spPr>
            <a:xfrm>
              <a:off x="2501211" y="5040868"/>
              <a:ext cx="1351226" cy="369332"/>
            </a:xfrm>
            <a:prstGeom prst="rect">
              <a:avLst/>
            </a:prstGeom>
          </p:spPr>
          <p:txBody>
            <a:bodyPr wrap="none">
              <a:spAutoFit/>
            </a:bodyPr>
            <a:lstStyle/>
            <a:p>
              <a:r>
                <a:rPr lang="en-US" dirty="0" smtClean="0"/>
                <a:t>15 – 20 mm.</a:t>
              </a:r>
              <a:endParaRPr lang="en-US" dirty="0"/>
            </a:p>
          </p:txBody>
        </p:sp>
      </p:grpSp>
      <p:pic>
        <p:nvPicPr>
          <p:cNvPr id="7" name="Picture 6" descr="Sundasalanx-microps-ML.jpg"/>
          <p:cNvPicPr>
            <a:picLocks noChangeAspect="1"/>
          </p:cNvPicPr>
          <p:nvPr/>
        </p:nvPicPr>
        <p:blipFill>
          <a:blip r:embed="rId3"/>
          <a:stretch>
            <a:fillRect/>
          </a:stretch>
        </p:blipFill>
        <p:spPr>
          <a:xfrm>
            <a:off x="869310" y="1925638"/>
            <a:ext cx="3904911" cy="1828800"/>
          </a:xfrm>
          <a:prstGeom prst="rect">
            <a:avLst/>
          </a:prstGeom>
        </p:spPr>
      </p:pic>
      <p:pic>
        <p:nvPicPr>
          <p:cNvPr id="8" name="Picture 7" descr="sundasalanx_maeklong1.jpg"/>
          <p:cNvPicPr>
            <a:picLocks noChangeAspect="1"/>
          </p:cNvPicPr>
          <p:nvPr/>
        </p:nvPicPr>
        <p:blipFill>
          <a:blip r:embed="rId4"/>
          <a:stretch>
            <a:fillRect/>
          </a:stretch>
        </p:blipFill>
        <p:spPr>
          <a:xfrm>
            <a:off x="5241758" y="3048000"/>
            <a:ext cx="3368842" cy="1828800"/>
          </a:xfrm>
          <a:prstGeom prst="rect">
            <a:avLst/>
          </a:prstGeom>
        </p:spPr>
      </p:pic>
      <p:sp>
        <p:nvSpPr>
          <p:cNvPr id="10" name="Rectangle 9"/>
          <p:cNvSpPr/>
          <p:nvPr/>
        </p:nvSpPr>
        <p:spPr>
          <a:xfrm>
            <a:off x="5638800" y="1813173"/>
            <a:ext cx="2514600" cy="369332"/>
          </a:xfrm>
          <a:prstGeom prst="rect">
            <a:avLst/>
          </a:prstGeom>
        </p:spPr>
        <p:txBody>
          <a:bodyPr wrap="square">
            <a:spAutoFit/>
          </a:bodyPr>
          <a:lstStyle/>
          <a:p>
            <a:r>
              <a:rPr lang="en-US" dirty="0" smtClean="0">
                <a:solidFill>
                  <a:srgbClr val="FF0000"/>
                </a:solidFill>
              </a:rPr>
              <a:t>Habitat partitioning?</a:t>
            </a:r>
          </a:p>
        </p:txBody>
      </p:sp>
      <p:sp>
        <p:nvSpPr>
          <p:cNvPr id="11" name="Rectangle 10"/>
          <p:cNvSpPr/>
          <p:nvPr/>
        </p:nvSpPr>
        <p:spPr>
          <a:xfrm>
            <a:off x="5638800" y="2209800"/>
            <a:ext cx="2514600" cy="369332"/>
          </a:xfrm>
          <a:prstGeom prst="rect">
            <a:avLst/>
          </a:prstGeom>
        </p:spPr>
        <p:txBody>
          <a:bodyPr wrap="square">
            <a:spAutoFit/>
          </a:bodyPr>
          <a:lstStyle/>
          <a:p>
            <a:r>
              <a:rPr lang="en-US" dirty="0" smtClean="0">
                <a:solidFill>
                  <a:srgbClr val="FF0000"/>
                </a:solidFill>
              </a:rPr>
              <a:t>Ontogenetic accident?</a:t>
            </a:r>
            <a:endParaRPr lang="en-US" dirty="0">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a:cs typeface="Times New Roman"/>
              </a:rPr>
              <a:t>MariTech</a:t>
            </a:r>
            <a:r>
              <a:rPr lang="en-US" dirty="0" smtClean="0">
                <a:latin typeface="Times New Roman"/>
                <a:cs typeface="Times New Roman"/>
              </a:rPr>
              <a:t> Inc.</a:t>
            </a:r>
            <a:endParaRPr lang="en-US" dirty="0"/>
          </a:p>
        </p:txBody>
      </p:sp>
      <p:pic>
        <p:nvPicPr>
          <p:cNvPr id="4" name="Content Placeholder 3" descr="Picture 103.jpg"/>
          <p:cNvPicPr>
            <a:picLocks noGrp="1" noChangeAspect="1"/>
          </p:cNvPicPr>
          <p:nvPr>
            <p:ph idx="1"/>
          </p:nvPr>
        </p:nvPicPr>
        <p:blipFill>
          <a:blip r:embed="rId2"/>
          <a:srcRect l="-18187" r="-18187"/>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106.jpg"/>
          <p:cNvPicPr>
            <a:picLocks noGrp="1" noChangeAspect="1"/>
          </p:cNvPicPr>
          <p:nvPr>
            <p:ph idx="1"/>
          </p:nvPr>
        </p:nvPicPr>
        <p:blipFill>
          <a:blip r:embed="rId2"/>
          <a:srcRect l="-18187" r="-18187"/>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5"/>
</p:tagLst>
</file>

<file path=ppt/tags/tag2.xml><?xml version="1.0" encoding="utf-8"?>
<p:tagLst xmlns:a="http://schemas.openxmlformats.org/drawingml/2006/main" xmlns:r="http://schemas.openxmlformats.org/officeDocument/2006/relationships" xmlns:p="http://schemas.openxmlformats.org/presentationml/2006/main">
  <p:tag name="TIMING" val="|3.7|10.4|10.8"/>
</p:tagLst>
</file>

<file path=ppt/tags/tag3.xml><?xml version="1.0" encoding="utf-8"?>
<p:tagLst xmlns:a="http://schemas.openxmlformats.org/drawingml/2006/main" xmlns:r="http://schemas.openxmlformats.org/officeDocument/2006/relationships" xmlns:p="http://schemas.openxmlformats.org/presentationml/2006/main">
  <p:tag name="TIMING" val="|4|45.8"/>
</p:tagLst>
</file>

<file path=ppt/tags/tag4.xml><?xml version="1.0" encoding="utf-8"?>
<p:tagLst xmlns:a="http://schemas.openxmlformats.org/drawingml/2006/main" xmlns:r="http://schemas.openxmlformats.org/officeDocument/2006/relationships" xmlns:p="http://schemas.openxmlformats.org/presentationml/2006/main">
  <p:tag name="TIMING" val="|34.5|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9528</TotalTime>
  <Words>289</Words>
  <Application>Microsoft Office PowerPoint</Application>
  <PresentationFormat>全屏显示(4:3)</PresentationFormat>
  <Paragraphs>28</Paragraphs>
  <Slides>13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13</vt:i4>
      </vt:variant>
    </vt:vector>
  </HeadingPairs>
  <TitlesOfParts>
    <vt:vector size="18" baseType="lpstr">
      <vt:lpstr>宋体</vt:lpstr>
      <vt:lpstr>Arial</vt:lpstr>
      <vt:lpstr>Calibri</vt:lpstr>
      <vt:lpstr>Times New Roman</vt:lpstr>
      <vt:lpstr>Office Theme</vt:lpstr>
      <vt:lpstr>Lesson 11 Early Life History, Age and Growth</vt:lpstr>
      <vt:lpstr>Condition</vt:lpstr>
      <vt:lpstr>Allometric </vt:lpstr>
      <vt:lpstr>Allometric </vt:lpstr>
      <vt:lpstr>Ontogeny differences</vt:lpstr>
      <vt:lpstr>Paedomorphosis</vt:lpstr>
      <vt:lpstr>Paedomorphosis</vt:lpstr>
      <vt:lpstr>MariTech Inc.</vt:lpstr>
      <vt:lpstr>PowerPoint 演示文稿</vt:lpstr>
      <vt:lpstr>PowerPoint 演示文稿</vt:lpstr>
      <vt:lpstr>PowerPoint 演示文稿</vt:lpstr>
      <vt:lpstr>PowerPoint 演示文稿</vt:lpstr>
      <vt:lpstr>Have a nice week!</vt:lpstr>
    </vt:vector>
  </TitlesOfParts>
  <Company>unl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HC</cp:lastModifiedBy>
  <cp:revision>308</cp:revision>
  <dcterms:created xsi:type="dcterms:W3CDTF">2020-02-24T02:30:50Z</dcterms:created>
  <dcterms:modified xsi:type="dcterms:W3CDTF">2020-12-06T15:07:58Z</dcterms:modified>
</cp:coreProperties>
</file>