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738" r:id="rId3"/>
    <p:sldId id="737" r:id="rId4"/>
    <p:sldId id="256" r:id="rId5"/>
    <p:sldId id="695" r:id="rId6"/>
    <p:sldId id="670" r:id="rId7"/>
    <p:sldId id="694" r:id="rId8"/>
    <p:sldId id="696" r:id="rId9"/>
    <p:sldId id="697" r:id="rId10"/>
    <p:sldId id="671" r:id="rId11"/>
    <p:sldId id="672" r:id="rId12"/>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955" autoAdjust="0"/>
  </p:normalViewPr>
  <p:slideViewPr>
    <p:cSldViewPr snapToObjects="1">
      <p:cViewPr varScale="1">
        <p:scale>
          <a:sx n="64" d="100"/>
          <a:sy n="64" d="100"/>
        </p:scale>
        <p:origin x="460"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9.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795" y="1600200"/>
            <a:ext cx="9133205" cy="3337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Sharks</a:t>
            </a:r>
            <a:endParaRPr lang="en-US" dirty="0"/>
          </a:p>
        </p:txBody>
      </p:sp>
      <p:sp>
        <p:nvSpPr>
          <p:cNvPr id="3" name="Content Placeholder 2"/>
          <p:cNvSpPr>
            <a:spLocks noGrp="1"/>
          </p:cNvSpPr>
          <p:nvPr>
            <p:ph idx="1"/>
          </p:nvPr>
        </p:nvSpPr>
        <p:spPr/>
        <p:txBody>
          <a:bodyPr>
            <a:noAutofit/>
          </a:bodyPr>
          <a:lstStyle/>
          <a:p>
            <a:pPr>
              <a:spcAft>
                <a:spcPts val="1200"/>
              </a:spcAft>
            </a:pPr>
            <a:r>
              <a:rPr lang="en-US" sz="2400" dirty="0" smtClean="0"/>
              <a:t>Being cartilaginous, cannot rely on muscles attached to a rigid bony skeleton for propulsion. They instead undulate via contractions of their body muscles, which are firmly attached to a relatively elastic skin; the skin functions as an external tendon and provides propulsive force by rebounding.</a:t>
            </a:r>
            <a:endParaRPr lang="en-US" sz="2400" dirty="0" smtClean="0"/>
          </a:p>
          <a:p>
            <a:pPr>
              <a:spcAft>
                <a:spcPts val="1200"/>
              </a:spcAft>
            </a:pPr>
            <a:r>
              <a:rPr lang="en-US" sz="2400" dirty="0" smtClean="0"/>
              <a:t>Some propulsive force comes from changing hydrostatic pressure inside the cylinder of the shark’s body.</a:t>
            </a:r>
            <a:endParaRPr lang="en-US" sz="2400" dirty="0" smtClean="0"/>
          </a:p>
          <a:p>
            <a:pPr>
              <a:spcAft>
                <a:spcPts val="1200"/>
              </a:spcAft>
            </a:pPr>
            <a:r>
              <a:rPr lang="en-US" sz="2400" dirty="0" smtClean="0"/>
              <a:t>The spacing of the two dorsal fins aids the tail in propulsion, and the tail works in concert with flattened ventral surfaces in the head region to counteract the weight of the body and to provide forward thrust.</a:t>
            </a:r>
            <a:endParaRPr lang="en-US"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hand in your final paper on 2 Jan</a:t>
            </a:r>
            <a:endParaRPr lang="en-US" sz="3600" dirty="0">
              <a:solidFill>
                <a:srgbClr val="FF0000"/>
              </a:solidFill>
            </a:endParaRPr>
          </a:p>
        </p:txBody>
      </p:sp>
      <p:sp>
        <p:nvSpPr>
          <p:cNvPr id="3" name="Content Placeholder 2"/>
          <p:cNvSpPr>
            <a:spLocks noGrp="1"/>
          </p:cNvSpPr>
          <p:nvPr>
            <p:ph idx="1"/>
          </p:nvPr>
        </p:nvSpPr>
        <p:spPr/>
        <p:txBody>
          <a:bodyPr>
            <a:noAutofit/>
          </a:bodyPr>
          <a:lstStyle/>
          <a:p>
            <a:r>
              <a:rPr lang="en-US" sz="2200" dirty="0" smtClean="0"/>
              <a:t>Don’t forget your </a:t>
            </a:r>
            <a:r>
              <a:rPr lang="en-US" sz="2200" dirty="0" err="1" smtClean="0"/>
              <a:t>name</a:t>
            </a:r>
            <a:r>
              <a:rPr lang="en-US" sz="2200" dirty="0" err="1" smtClean="0">
                <a:solidFill>
                  <a:schemeClr val="bg1"/>
                </a:solidFill>
              </a:rPr>
              <a:t>uble</a:t>
            </a:r>
            <a:r>
              <a:rPr lang="en-US" sz="2200" dirty="0" smtClean="0">
                <a:solidFill>
                  <a:schemeClr val="bg1"/>
                </a:solidFill>
              </a:rPr>
              <a:t> </a:t>
            </a:r>
            <a:r>
              <a:rPr lang="en-US" sz="2200" dirty="0" smtClean="0">
                <a:solidFill>
                  <a:schemeClr val="bg1"/>
                </a:solidFill>
              </a:rPr>
              <a:t>side</a:t>
            </a:r>
            <a:endParaRPr lang="en-US" sz="2200" dirty="0" smtClean="0">
              <a:solidFill>
                <a:schemeClr val="bg1"/>
              </a:solidFill>
            </a:endParaRPr>
          </a:p>
          <a:p>
            <a:r>
              <a:rPr lang="en-US" sz="2200" dirty="0" smtClean="0"/>
              <a:t>Double line space</a:t>
            </a:r>
            <a:endParaRPr lang="en-US" sz="2200" dirty="0" smtClean="0"/>
          </a:p>
          <a:p>
            <a:r>
              <a:rPr lang="en-US" sz="2200" dirty="0" smtClean="0"/>
              <a:t>Use subtitles</a:t>
            </a:r>
            <a:endParaRPr lang="en-US" sz="2200" dirty="0" smtClean="0"/>
          </a:p>
          <a:p>
            <a:pPr lvl="1"/>
            <a:r>
              <a:rPr lang="en-US" sz="1800" dirty="0" smtClean="0"/>
              <a:t>Introduction</a:t>
            </a:r>
            <a:endParaRPr lang="en-US" sz="1800" dirty="0" smtClean="0"/>
          </a:p>
          <a:p>
            <a:pPr lvl="1"/>
            <a:r>
              <a:rPr lang="en-US" sz="1800" dirty="0" smtClean="0"/>
              <a:t>Physical description …</a:t>
            </a:r>
            <a:endParaRPr lang="en-US" sz="1800" dirty="0" smtClean="0"/>
          </a:p>
          <a:p>
            <a:r>
              <a:rPr lang="en-US" sz="2200" dirty="0" smtClean="0"/>
              <a:t>Flow of your logic at macro and micro level</a:t>
            </a:r>
            <a:endParaRPr lang="en-US" sz="2200" dirty="0" smtClean="0"/>
          </a:p>
          <a:p>
            <a:r>
              <a:rPr lang="en-US" sz="2200" dirty="0" smtClean="0"/>
              <a:t>Need English editing</a:t>
            </a:r>
            <a:endParaRPr lang="en-US" sz="2200" dirty="0" smtClean="0"/>
          </a:p>
          <a:p>
            <a:pPr lvl="1"/>
            <a:r>
              <a:rPr lang="en-US" sz="1800" dirty="0" smtClean="0"/>
              <a:t>Choose the correct words, e.g. intramuscular bone, not thorn</a:t>
            </a:r>
            <a:endParaRPr lang="en-US" sz="1800" dirty="0" smtClean="0"/>
          </a:p>
          <a:p>
            <a:pPr lvl="1"/>
            <a:r>
              <a:rPr lang="en-US" sz="1800" dirty="0" smtClean="0"/>
              <a:t>Tense and consistent verb…</a:t>
            </a:r>
            <a:endParaRPr lang="en-US" sz="1800" dirty="0" smtClean="0"/>
          </a:p>
          <a:p>
            <a:r>
              <a:rPr lang="en-US" sz="2200" dirty="0" smtClean="0"/>
              <a:t>Avoid redundancy</a:t>
            </a:r>
            <a:endParaRPr lang="en-US" sz="2200" dirty="0" smtClean="0"/>
          </a:p>
          <a:p>
            <a:r>
              <a:rPr lang="en-US" sz="2200" dirty="0" smtClean="0"/>
              <a:t>Spend more time on it!</a:t>
            </a:r>
            <a:endParaRPr lang="en-US" sz="2200" dirty="0" smtClean="0"/>
          </a:p>
          <a:p>
            <a:endParaRPr lang="en-US" sz="22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smtClean="0"/>
              <a:t>Lesson 12 </a:t>
            </a:r>
            <a:r>
              <a:rPr lang="en-US" sz="3600" dirty="0" smtClean="0"/>
              <a:t>(chapter 8, 19, 20)</a:t>
            </a:r>
            <a:br>
              <a:rPr lang="en-US" sz="3600" dirty="0" smtClean="0"/>
            </a:br>
            <a:r>
              <a:rPr lang="en-US" sz="3600" dirty="0" smtClean="0"/>
              <a:t>Locomotion, feeding, predator and prey</a:t>
            </a:r>
            <a:endParaRPr lang="en-US" sz="3600" dirty="0"/>
          </a:p>
        </p:txBody>
      </p:sp>
      <p:sp>
        <p:nvSpPr>
          <p:cNvPr id="3" name="Subtitle 2"/>
          <p:cNvSpPr>
            <a:spLocks noGrp="1"/>
          </p:cNvSpPr>
          <p:nvPr>
            <p:ph type="subTitle" idx="1"/>
          </p:nvPr>
        </p:nvSpPr>
        <p:spPr>
          <a:xfrm>
            <a:off x="1371600" y="1930400"/>
            <a:ext cx="6400800" cy="762000"/>
          </a:xfrm>
        </p:spPr>
        <p:txBody>
          <a:bodyPr>
            <a:normAutofit lnSpcReduction="10000"/>
          </a:bodyPr>
          <a:lstStyle/>
          <a:p>
            <a:r>
              <a:rPr lang="en-US" sz="2000" dirty="0" smtClean="0"/>
              <a:t>Shanghai Ocean University</a:t>
            </a:r>
            <a:endParaRPr lang="en-US" sz="2000" dirty="0" smtClean="0"/>
          </a:p>
          <a:p>
            <a:r>
              <a:rPr lang="en-US" altLang="zh-CN" sz="2000" dirty="0" smtClean="0"/>
              <a:t>Fall, </a:t>
            </a:r>
            <a:r>
              <a:rPr lang="en-US" altLang="zh-CN" sz="2000" dirty="0" smtClean="0"/>
              <a:t>2022</a:t>
            </a:r>
            <a:endParaRPr lang="en-US" sz="2000" dirty="0"/>
          </a:p>
        </p:txBody>
      </p:sp>
      <p:sp>
        <p:nvSpPr>
          <p:cNvPr id="4" name="Title 1"/>
          <p:cNvSpPr txBox="1"/>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Locomotion in water presents very different physical challenges than are experienced by terrestrial animals. </a:t>
            </a:r>
            <a:endParaRPr lang="en-US" sz="2400" dirty="0" smtClean="0"/>
          </a:p>
          <a:p>
            <a:r>
              <a:rPr lang="en-US" sz="2400" dirty="0" smtClean="0"/>
              <a:t>Density and drag are much greater in water, making locomotion energetically expensive and leading to the general hydrodynamic, streamlined shape of most fishes.</a:t>
            </a:r>
            <a:endParaRPr lang="en-US" sz="2400" dirty="0" smtClean="0"/>
          </a:p>
          <a:p>
            <a:r>
              <a:rPr lang="en-US" sz="2400" dirty="0" smtClean="0"/>
              <a:t>Swimming in fishes usually involves alternating contractions and relaxations of muscle blocks on either side of the body that result in the fish pushing back against the water and consequently moving forward.</a:t>
            </a:r>
            <a:endParaRPr lang="en-US" sz="2400" dirty="0" smtClean="0"/>
          </a:p>
        </p:txBody>
      </p:sp>
      <p:sp>
        <p:nvSpPr>
          <p:cNvPr id="4" name="Title 3"/>
          <p:cNvSpPr>
            <a:spLocks noGrp="1"/>
          </p:cNvSpPr>
          <p:nvPr>
            <p:ph type="title"/>
          </p:nvPr>
        </p:nvSpPr>
        <p:spPr/>
        <p:txBody>
          <a:bodyPr/>
          <a:lstStyle/>
          <a:p>
            <a:r>
              <a:rPr lang="en-US" dirty="0" smtClean="0"/>
              <a:t>Locomotion</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Swimming modes</a:t>
            </a:r>
            <a:endParaRPr lang="en-US" dirty="0"/>
          </a:p>
        </p:txBody>
      </p:sp>
      <p:sp>
        <p:nvSpPr>
          <p:cNvPr id="3" name="Content Placeholder 2"/>
          <p:cNvSpPr>
            <a:spLocks noGrp="1"/>
          </p:cNvSpPr>
          <p:nvPr>
            <p:ph idx="1"/>
          </p:nvPr>
        </p:nvSpPr>
        <p:spPr/>
        <p:txBody>
          <a:bodyPr>
            <a:normAutofit/>
          </a:bodyPr>
          <a:lstStyle/>
          <a:p>
            <a:r>
              <a:rPr lang="en-US" sz="2400" dirty="0" smtClean="0"/>
              <a:t>Many variations on this basic theme exist, and about 10 different modes of swimming have been identified that involve either </a:t>
            </a:r>
            <a:r>
              <a:rPr lang="en-US" sz="2400" dirty="0" err="1" smtClean="0"/>
              <a:t>undulatory</a:t>
            </a:r>
            <a:r>
              <a:rPr lang="en-US" sz="2400" dirty="0" smtClean="0"/>
              <a:t> waves or oscillatory back-and-forth movements of the body or fins.</a:t>
            </a:r>
            <a:endParaRPr lang="en-US" sz="2400" dirty="0" smtClean="0"/>
          </a:p>
        </p:txBody>
      </p:sp>
      <p:pic>
        <p:nvPicPr>
          <p:cNvPr id="6" name="Picture 5" descr="上海海洋水族馆.jpg"/>
          <p:cNvPicPr>
            <a:picLocks noChangeAspect="1"/>
          </p:cNvPicPr>
          <p:nvPr/>
        </p:nvPicPr>
        <p:blipFill>
          <a:blip r:embed="rId1"/>
          <a:stretch>
            <a:fillRect/>
          </a:stretch>
        </p:blipFill>
        <p:spPr>
          <a:xfrm>
            <a:off x="924414" y="3337560"/>
            <a:ext cx="6771786" cy="329184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endParaRPr lang="en-US" dirty="0" smtClean="0"/>
          </a:p>
          <a:p>
            <a:pPr lvl="1">
              <a:spcAft>
                <a:spcPts val="1800"/>
              </a:spcAft>
            </a:pPr>
            <a:r>
              <a:rPr lang="en-US" dirty="0" smtClean="0"/>
              <a:t>Name at least five different swimming modes and give some examples for each.</a:t>
            </a: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Swimming </a:t>
            </a:r>
            <a:r>
              <a:rPr lang="en-US" altLang="zh-CN" dirty="0" smtClean="0"/>
              <a:t>morphology</a:t>
            </a:r>
            <a:endParaRPr lang="en-US" dirty="0"/>
          </a:p>
        </p:txBody>
      </p:sp>
      <p:sp>
        <p:nvSpPr>
          <p:cNvPr id="3" name="Content Placeholder 2"/>
          <p:cNvSpPr>
            <a:spLocks noGrp="1"/>
          </p:cNvSpPr>
          <p:nvPr>
            <p:ph idx="1"/>
          </p:nvPr>
        </p:nvSpPr>
        <p:spPr/>
        <p:txBody>
          <a:bodyPr>
            <a:normAutofit/>
          </a:bodyPr>
          <a:lstStyle/>
          <a:p>
            <a:r>
              <a:rPr lang="en-US" sz="2400" dirty="0" smtClean="0"/>
              <a:t>Body and fin shape correlate strongly with </a:t>
            </a:r>
            <a:r>
              <a:rPr lang="en-US" sz="2400" dirty="0" err="1" smtClean="0"/>
              <a:t>locomotory</a:t>
            </a:r>
            <a:r>
              <a:rPr lang="en-US" sz="2400" dirty="0" smtClean="0"/>
              <a:t> mode and habitat</a:t>
            </a:r>
            <a:endParaRPr lang="en-US" sz="2400" dirty="0" smtClean="0"/>
          </a:p>
          <a:p>
            <a:pPr lvl="1"/>
            <a:r>
              <a:rPr lang="en-US" sz="2000" dirty="0" smtClean="0"/>
              <a:t>the most extreme examples being the rapid swimming, highly pelagic mackerel sharks, tunas, and billfishes with streamlined bodies and </a:t>
            </a:r>
            <a:r>
              <a:rPr lang="en-US" sz="2000" dirty="0" err="1" smtClean="0"/>
              <a:t>lunate</a:t>
            </a:r>
            <a:r>
              <a:rPr lang="en-US" sz="2000" dirty="0" smtClean="0"/>
              <a:t>, high aspect ratio tails (the shape reduces viscous drag by reducing surface area).</a:t>
            </a:r>
            <a:endParaRPr lang="en-US" sz="2000" dirty="0" smtClean="0"/>
          </a:p>
          <a:p>
            <a:pPr lvl="1"/>
            <a:r>
              <a:rPr lang="en-US" sz="2000" dirty="0" err="1" smtClean="0"/>
              <a:t>Locomotory</a:t>
            </a:r>
            <a:r>
              <a:rPr lang="en-US" sz="2000" dirty="0" smtClean="0"/>
              <a:t> adaptations create trade-offs. Maneuverability is often achieved at a cost in fast starts and sustained speed and vice versa.</a:t>
            </a:r>
            <a:endParaRPr lang="en-US" sz="2000" dirty="0" smtClean="0"/>
          </a:p>
        </p:txBody>
      </p:sp>
      <p:pic>
        <p:nvPicPr>
          <p:cNvPr id="4" name="Picture 3" descr="drawing-yellowfin-tuna-pic.jpg"/>
          <p:cNvPicPr>
            <a:picLocks noChangeAspect="1"/>
          </p:cNvPicPr>
          <p:nvPr/>
        </p:nvPicPr>
        <p:blipFill>
          <a:blip r:embed="rId1"/>
          <a:stretch>
            <a:fillRect/>
          </a:stretch>
        </p:blipFill>
        <p:spPr>
          <a:xfrm>
            <a:off x="1409466" y="4953000"/>
            <a:ext cx="2019534" cy="914400"/>
          </a:xfrm>
          <a:prstGeom prst="rect">
            <a:avLst/>
          </a:prstGeom>
        </p:spPr>
      </p:pic>
      <p:pic>
        <p:nvPicPr>
          <p:cNvPr id="5" name="Picture 4" descr="bluntsnoutbream.jpg"/>
          <p:cNvPicPr>
            <a:picLocks noChangeAspect="1"/>
          </p:cNvPicPr>
          <p:nvPr/>
        </p:nvPicPr>
        <p:blipFill>
          <a:blip r:embed="rId2"/>
          <a:stretch>
            <a:fillRect/>
          </a:stretch>
        </p:blipFill>
        <p:spPr>
          <a:xfrm>
            <a:off x="5105400" y="4953000"/>
            <a:ext cx="1660748" cy="9144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Lie-in-wait</a:t>
            </a:r>
            <a:endParaRPr lang="en-US" dirty="0"/>
          </a:p>
        </p:txBody>
      </p:sp>
      <p:pic>
        <p:nvPicPr>
          <p:cNvPr id="3" name="Picture 2" descr="狗鱼.jpg"/>
          <p:cNvPicPr>
            <a:picLocks noChangeAspect="1"/>
          </p:cNvPicPr>
          <p:nvPr/>
        </p:nvPicPr>
        <p:blipFill>
          <a:blip r:embed="rId1"/>
          <a:stretch>
            <a:fillRect/>
          </a:stretch>
        </p:blipFill>
        <p:spPr>
          <a:xfrm>
            <a:off x="381000" y="1981200"/>
            <a:ext cx="4572000" cy="1851660"/>
          </a:xfrm>
          <a:prstGeom prst="rect">
            <a:avLst/>
          </a:prstGeom>
        </p:spPr>
      </p:pic>
      <p:pic>
        <p:nvPicPr>
          <p:cNvPr id="5" name="Picture 4" descr="Barracuda4.jpg"/>
          <p:cNvPicPr>
            <a:picLocks noChangeAspect="1"/>
          </p:cNvPicPr>
          <p:nvPr/>
        </p:nvPicPr>
        <p:blipFill>
          <a:blip r:embed="rId2"/>
          <a:stretch>
            <a:fillRect/>
          </a:stretch>
        </p:blipFill>
        <p:spPr>
          <a:xfrm>
            <a:off x="381000" y="3832860"/>
            <a:ext cx="4572000" cy="1071563"/>
          </a:xfrm>
          <a:prstGeom prst="rect">
            <a:avLst/>
          </a:prstGeom>
        </p:spPr>
      </p:pic>
      <p:pic>
        <p:nvPicPr>
          <p:cNvPr id="9" name="Picture 8" descr="鯮.jpg"/>
          <p:cNvPicPr>
            <a:picLocks noChangeAspect="1"/>
          </p:cNvPicPr>
          <p:nvPr/>
        </p:nvPicPr>
        <p:blipFill>
          <a:blip r:embed="rId3"/>
          <a:stretch>
            <a:fillRect/>
          </a:stretch>
        </p:blipFill>
        <p:spPr>
          <a:xfrm>
            <a:off x="381000" y="4904423"/>
            <a:ext cx="4572000" cy="1044365"/>
          </a:xfrm>
          <a:prstGeom prst="rect">
            <a:avLst/>
          </a:prstGeom>
        </p:spPr>
      </p:pic>
      <p:sp>
        <p:nvSpPr>
          <p:cNvPr id="6" name="TextBox 5"/>
          <p:cNvSpPr txBox="1"/>
          <p:nvPr/>
        </p:nvSpPr>
        <p:spPr>
          <a:xfrm>
            <a:off x="5029200" y="2743200"/>
            <a:ext cx="569236" cy="369332"/>
          </a:xfrm>
          <a:prstGeom prst="rect">
            <a:avLst/>
          </a:prstGeom>
          <a:noFill/>
        </p:spPr>
        <p:txBody>
          <a:bodyPr wrap="none" rtlCol="0">
            <a:spAutoFit/>
          </a:bodyPr>
          <a:lstStyle/>
          <a:p>
            <a:r>
              <a:rPr lang="en-US" dirty="0" smtClean="0"/>
              <a:t>Pike</a:t>
            </a:r>
            <a:endParaRPr lang="en-US" dirty="0"/>
          </a:p>
        </p:txBody>
      </p:sp>
      <p:sp>
        <p:nvSpPr>
          <p:cNvPr id="7" name="TextBox 6"/>
          <p:cNvSpPr txBox="1"/>
          <p:nvPr/>
        </p:nvSpPr>
        <p:spPr>
          <a:xfrm>
            <a:off x="5029200" y="4202668"/>
            <a:ext cx="1138315" cy="369332"/>
          </a:xfrm>
          <a:prstGeom prst="rect">
            <a:avLst/>
          </a:prstGeom>
          <a:noFill/>
        </p:spPr>
        <p:txBody>
          <a:bodyPr wrap="none" rtlCol="0">
            <a:spAutoFit/>
          </a:bodyPr>
          <a:lstStyle/>
          <a:p>
            <a:r>
              <a:rPr lang="en-US" dirty="0" smtClean="0"/>
              <a:t>Barracuda</a:t>
            </a:r>
            <a:endParaRPr lang="en-US" dirty="0"/>
          </a:p>
        </p:txBody>
      </p:sp>
      <p:sp>
        <p:nvSpPr>
          <p:cNvPr id="8" name="TextBox 7"/>
          <p:cNvSpPr txBox="1"/>
          <p:nvPr/>
        </p:nvSpPr>
        <p:spPr>
          <a:xfrm>
            <a:off x="5029200" y="5257800"/>
            <a:ext cx="646331" cy="369332"/>
          </a:xfrm>
          <a:prstGeom prst="rect">
            <a:avLst/>
          </a:prstGeom>
          <a:noFill/>
        </p:spPr>
        <p:txBody>
          <a:bodyPr wrap="none" rtlCol="0">
            <a:spAutoFit/>
          </a:bodyPr>
          <a:lstStyle/>
          <a:p>
            <a:r>
              <a:rPr lang="zh-CN" altLang="en-US" dirty="0" smtClean="0"/>
              <a:t>鯮鱼</a:t>
            </a:r>
            <a:endParaRPr lang="en-US" dirty="0"/>
          </a:p>
        </p:txBody>
      </p:sp>
      <p:sp>
        <p:nvSpPr>
          <p:cNvPr id="11" name="Rectangle 10"/>
          <p:cNvSpPr/>
          <p:nvPr/>
        </p:nvSpPr>
        <p:spPr>
          <a:xfrm>
            <a:off x="6208036" y="1981200"/>
            <a:ext cx="2631164" cy="4555094"/>
          </a:xfrm>
          <a:prstGeom prst="rect">
            <a:avLst/>
          </a:prstGeom>
        </p:spPr>
        <p:txBody>
          <a:bodyPr wrap="square">
            <a:spAutoFit/>
          </a:bodyPr>
          <a:lstStyle/>
          <a:p>
            <a:pPr>
              <a:spcAft>
                <a:spcPts val="1200"/>
              </a:spcAft>
            </a:pPr>
            <a:r>
              <a:rPr lang="en-US" altLang="zh-CN" sz="1600" dirty="0" smtClean="0"/>
              <a:t>Fast start predators, these unrelated f</a:t>
            </a:r>
            <a:r>
              <a:rPr lang="en-US" sz="1600" dirty="0" smtClean="0"/>
              <a:t>ishes have</a:t>
            </a:r>
            <a:endParaRPr lang="en-US" sz="1600" dirty="0" smtClean="0"/>
          </a:p>
          <a:p>
            <a:pPr lvl="1">
              <a:spcAft>
                <a:spcPts val="1200"/>
              </a:spcAft>
              <a:buFont typeface="Arial" panose="020B0604020202020204"/>
              <a:buChar char="•"/>
            </a:pPr>
            <a:r>
              <a:rPr lang="en-US" sz="1600" dirty="0" smtClean="0"/>
              <a:t>elongate, flexible bodies;</a:t>
            </a:r>
            <a:endParaRPr lang="en-US" sz="1600" dirty="0" smtClean="0"/>
          </a:p>
          <a:p>
            <a:pPr lvl="1">
              <a:spcAft>
                <a:spcPts val="1200"/>
              </a:spcAft>
              <a:buFont typeface="Arial" panose="020B0604020202020204"/>
              <a:buChar char="•"/>
            </a:pPr>
            <a:r>
              <a:rPr lang="en-US" sz="1600" dirty="0" smtClean="0"/>
              <a:t> long (“protruded”) snouts with many sharp, often thin teeth; </a:t>
            </a:r>
            <a:endParaRPr lang="en-US" sz="1600" dirty="0" smtClean="0"/>
          </a:p>
          <a:p>
            <a:pPr lvl="1">
              <a:spcAft>
                <a:spcPts val="1200"/>
              </a:spcAft>
              <a:buFont typeface="Arial" panose="020B0604020202020204"/>
              <a:buChar char="•"/>
            </a:pPr>
            <a:r>
              <a:rPr lang="en-US" sz="1600" dirty="0" smtClean="0"/>
              <a:t>broad, symmetrical median fins placed far back on the body opposite one another; </a:t>
            </a:r>
            <a:endParaRPr lang="en-US" sz="1600" dirty="0" smtClean="0"/>
          </a:p>
          <a:p>
            <a:pPr lvl="1">
              <a:spcAft>
                <a:spcPts val="1200"/>
              </a:spcAft>
              <a:buFont typeface="Arial" panose="020B0604020202020204"/>
              <a:buChar char="•"/>
            </a:pPr>
            <a:r>
              <a:rPr lang="en-US" sz="1600" dirty="0" smtClean="0"/>
              <a:t>and relatively large caudal fins with low aspect ratios.</a:t>
            </a:r>
            <a:endParaRPr lang="en-US" sz="1600" dirty="0" smtClean="0"/>
          </a:p>
          <a:p>
            <a:pPr>
              <a:spcAft>
                <a:spcPts val="1200"/>
              </a:spcAft>
            </a:pPr>
            <a:endParaRPr lang="en-US" sz="1600" dirty="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2"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2362200"/>
          </a:xfrm>
        </p:spPr>
        <p:txBody>
          <a:bodyPr>
            <a:normAutofit/>
          </a:bodyPr>
          <a:lstStyle/>
          <a:p>
            <a:r>
              <a:rPr lang="en-US" sz="2400" dirty="0" smtClean="0"/>
              <a:t>Highly specialized locomotion includes fishes that can “walk” across the bottom or on land, climb terrestrial vegetation, leap, glide, and even fly.</a:t>
            </a:r>
            <a:endParaRPr lang="en-US" sz="2400" dirty="0" smtClean="0"/>
          </a:p>
        </p:txBody>
      </p:sp>
      <p:grpSp>
        <p:nvGrpSpPr>
          <p:cNvPr id="6" name="Group 5"/>
          <p:cNvGrpSpPr/>
          <p:nvPr/>
        </p:nvGrpSpPr>
        <p:grpSpPr>
          <a:xfrm>
            <a:off x="990600" y="2971800"/>
            <a:ext cx="7495710" cy="2966565"/>
            <a:chOff x="1752600" y="3733800"/>
            <a:chExt cx="7495710" cy="2966565"/>
          </a:xfrm>
        </p:grpSpPr>
        <p:pic>
          <p:nvPicPr>
            <p:cNvPr id="4" name="Picture 3" descr="OgcocephalusParvus.jpg"/>
            <p:cNvPicPr>
              <a:picLocks noChangeAspect="1"/>
            </p:cNvPicPr>
            <p:nvPr/>
          </p:nvPicPr>
          <p:blipFill>
            <a:blip r:embed="rId1"/>
            <a:stretch>
              <a:fillRect/>
            </a:stretch>
          </p:blipFill>
          <p:spPr>
            <a:xfrm>
              <a:off x="1752600" y="3733800"/>
              <a:ext cx="4572000" cy="2966565"/>
            </a:xfrm>
            <a:prstGeom prst="rect">
              <a:avLst/>
            </a:prstGeom>
          </p:spPr>
        </p:pic>
        <p:sp>
          <p:nvSpPr>
            <p:cNvPr id="5" name="TextBox 4"/>
            <p:cNvSpPr txBox="1"/>
            <p:nvPr/>
          </p:nvSpPr>
          <p:spPr>
            <a:xfrm>
              <a:off x="6858000" y="5040868"/>
              <a:ext cx="2390310" cy="646331"/>
            </a:xfrm>
            <a:prstGeom prst="rect">
              <a:avLst/>
            </a:prstGeom>
            <a:noFill/>
          </p:spPr>
          <p:txBody>
            <a:bodyPr wrap="none" rtlCol="0">
              <a:spAutoFit/>
            </a:bodyPr>
            <a:lstStyle/>
            <a:p>
              <a:r>
                <a:rPr lang="en-US" dirty="0" smtClean="0"/>
                <a:t>red-lipped batfish </a:t>
              </a:r>
              <a:endParaRPr lang="en-US" dirty="0" smtClean="0"/>
            </a:p>
            <a:p>
              <a:r>
                <a:rPr lang="en-US" dirty="0" smtClean="0"/>
                <a:t>(</a:t>
              </a:r>
              <a:r>
                <a:rPr lang="en-US" i="1" dirty="0" err="1" smtClean="0"/>
                <a:t>Ogcocephalus</a:t>
              </a:r>
              <a:r>
                <a:rPr lang="en-US" i="1" dirty="0" smtClean="0"/>
                <a:t> </a:t>
              </a:r>
              <a:r>
                <a:rPr lang="en-US" i="1" dirty="0" err="1" smtClean="0"/>
                <a:t>darwini</a:t>
              </a:r>
              <a:r>
                <a:rPr lang="en-US" dirty="0" smtClean="0"/>
                <a:t>) </a:t>
              </a:r>
              <a:endParaRPr lang="en-US" dirty="0"/>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10.7|23.5|1.2|3.4|16.1|32.5|46.8|15.4"/>
</p:tagLst>
</file>

<file path=ppt/tags/tag2.xml><?xml version="1.0" encoding="utf-8"?>
<p:tagLst xmlns:p="http://schemas.openxmlformats.org/presentationml/2006/main">
  <p:tag name="TIMING" val="|2.9|11.3|36.2"/>
</p:tagLst>
</file>

<file path=ppt/tags/tag3.xml><?xml version="1.0" encoding="utf-8"?>
<p:tagLst xmlns:p="http://schemas.openxmlformats.org/presentationml/2006/main">
  <p:tag name="TIMING" val="|23.7"/>
</p:tagLst>
</file>

<file path=ppt/tags/tag4.xml><?xml version="1.0" encoding="utf-8"?>
<p:tagLst xmlns:p="http://schemas.openxmlformats.org/presentationml/2006/main">
  <p:tag name="TIMING" val="|0.8"/>
</p:tagLst>
</file>

<file path=ppt/tags/tag5.xml><?xml version="1.0" encoding="utf-8"?>
<p:tagLst xmlns:p="http://schemas.openxmlformats.org/presentationml/2006/main">
  <p:tag name="TIMING" val="|4|12.8|94.5"/>
</p:tagLst>
</file>

<file path=ppt/tags/tag6.xml><?xml version="1.0" encoding="utf-8"?>
<p:tagLst xmlns:p="http://schemas.openxmlformats.org/presentationml/2006/main">
  <p:tag name="TIMING" val="|18|39.5|3.8|6.5|77"/>
</p:tagLst>
</file>

<file path=ppt/tags/tag7.xml><?xml version="1.0" encoding="utf-8"?>
<p:tagLst xmlns:p="http://schemas.openxmlformats.org/presentationml/2006/main">
  <p:tag name="TIMING" val="|0.8|46.4"/>
</p:tagLst>
</file>

<file path=ppt/tags/tag8.xml><?xml version="1.0" encoding="utf-8"?>
<p:tagLst xmlns:p="http://schemas.openxmlformats.org/presentationml/2006/main">
  <p:tag name="TIMING" val="|1.1|49.8|9.7"/>
</p:tagLst>
</file>

<file path=ppt/tags/tag9.xml><?xml version="1.0" encoding="utf-8"?>
<p:tagLst xmlns:p="http://schemas.openxmlformats.org/presentationml/2006/main">
  <p:tag name="KSO_WPP_MARK_KEY" val="64c5b2c9-3cfd-4cc7-b7e2-94fb0bf6e593"/>
  <p:tag name="COMMONDATA" val="eyJoZGlkIjoiNGMyZDY0N2IzZjNhMzQ0MTE3NzZiOTUyZGIzNWE4Nj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2766</Words>
  <Application>WPS 演示</Application>
  <PresentationFormat>全屏显示(4:3)</PresentationFormat>
  <Paragraphs>66</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宋体</vt:lpstr>
      <vt:lpstr>Wingdings</vt:lpstr>
      <vt:lpstr>Arial</vt:lpstr>
      <vt:lpstr>微软雅黑</vt:lpstr>
      <vt:lpstr>Arial Unicode MS</vt:lpstr>
      <vt:lpstr>Calibri</vt:lpstr>
      <vt:lpstr>Office Theme</vt:lpstr>
      <vt:lpstr>PowerPoint 演示文稿</vt:lpstr>
      <vt:lpstr>hand in your final paper  next week, 2 Jan</vt:lpstr>
      <vt:lpstr>Lesson 12 (chapter 8, 19, 20) Locomotion, feeding, predator and prey</vt:lpstr>
      <vt:lpstr>Locomotion</vt:lpstr>
      <vt:lpstr>Swimming modes</vt:lpstr>
      <vt:lpstr>PowerPoint 演示文稿</vt:lpstr>
      <vt:lpstr>Swimming morphology</vt:lpstr>
      <vt:lpstr>Lie-in-wait</vt:lpstr>
      <vt:lpstr>PowerPoint 演示文稿</vt:lpstr>
      <vt:lpstr>Sharks</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340</cp:revision>
  <dcterms:created xsi:type="dcterms:W3CDTF">2020-02-24T02:57:00Z</dcterms:created>
  <dcterms:modified xsi:type="dcterms:W3CDTF">2022-12-11T12:27:39Z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A9E5055DA8334EC6AF95FA149E345208</vt:lpwstr>
  </property>
</Properties>
</file>