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3"/>
  </p:notesMasterIdLst>
  <p:sldIdLst>
    <p:sldId id="256" r:id="rId3"/>
    <p:sldId id="671" r:id="rId4"/>
    <p:sldId id="692" r:id="rId5"/>
    <p:sldId id="711" r:id="rId6"/>
    <p:sldId id="712" r:id="rId7"/>
    <p:sldId id="693" r:id="rId8"/>
    <p:sldId id="694" r:id="rId9"/>
    <p:sldId id="695" r:id="rId10"/>
    <p:sldId id="696" r:id="rId11"/>
    <p:sldId id="670" r:id="rId12"/>
  </p:sldIdLst>
  <p:sldSz cx="9144000" cy="6858000" type="screen4x3"/>
  <p:notesSz cx="6858000" cy="9144000"/>
  <p:custDataLst>
    <p:tags r:id="rId17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606" autoAdjust="0"/>
    <p:restoredTop sz="86471" autoAdjust="0"/>
  </p:normalViewPr>
  <p:slideViewPr>
    <p:cSldViewPr snapToObjects="1">
      <p:cViewPr varScale="1">
        <p:scale>
          <a:sx n="55" d="100"/>
          <a:sy n="55" d="100"/>
        </p:scale>
        <p:origin x="196" y="4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8" y="4227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7" Type="http://schemas.openxmlformats.org/officeDocument/2006/relationships/tags" Target="tags/tag10.xml"/><Relationship Id="rId16" Type="http://schemas.openxmlformats.org/officeDocument/2006/relationships/tableStyles" Target="tableStyles.xml"/><Relationship Id="rId15" Type="http://schemas.openxmlformats.org/officeDocument/2006/relationships/viewProps" Target="viewProps.xml"/><Relationship Id="rId14" Type="http://schemas.openxmlformats.org/officeDocument/2006/relationships/presProps" Target="presProps.xml"/><Relationship Id="rId13" Type="http://schemas.openxmlformats.org/officeDocument/2006/relationships/notesMaster" Target="notesMasters/notesMaster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11D14A-54E2-AB4D-B2A1-21D271AB9454}" type="datetimeFigureOut">
              <a:rPr lang="en-US" smtClean="0"/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15070E-A507-0F46-852B-26386A157439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4115C-B0B4-8946-B147-A9EE8D8D3B7D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4B354-BFF0-1D4E-A96D-087AA75E3288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4115C-B0B4-8946-B147-A9EE8D8D3B7D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4B354-BFF0-1D4E-A96D-087AA75E3288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4115C-B0B4-8946-B147-A9EE8D8D3B7D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4B354-BFF0-1D4E-A96D-087AA75E3288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4115C-B0B4-8946-B147-A9EE8D8D3B7D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4B354-BFF0-1D4E-A96D-087AA75E3288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4115C-B0B4-8946-B147-A9EE8D8D3B7D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4B354-BFF0-1D4E-A96D-087AA75E3288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4115C-B0B4-8946-B147-A9EE8D8D3B7D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4B354-BFF0-1D4E-A96D-087AA75E3288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4115C-B0B4-8946-B147-A9EE8D8D3B7D}" type="datetimeFigureOut">
              <a:rPr lang="en-US" smtClean="0"/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4B354-BFF0-1D4E-A96D-087AA75E3288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4115C-B0B4-8946-B147-A9EE8D8D3B7D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4B354-BFF0-1D4E-A96D-087AA75E3288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4115C-B0B4-8946-B147-A9EE8D8D3B7D}" type="datetimeFigureOut">
              <a:rPr lang="en-US" smtClean="0"/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4B354-BFF0-1D4E-A96D-087AA75E3288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4115C-B0B4-8946-B147-A9EE8D8D3B7D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4B354-BFF0-1D4E-A96D-087AA75E3288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4115C-B0B4-8946-B147-A9EE8D8D3B7D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4B354-BFF0-1D4E-A96D-087AA75E3288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D4115C-B0B4-8946-B147-A9EE8D8D3B7D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34B354-BFF0-1D4E-A96D-087AA75E3288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 panose="020B0604020202020204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 panose="020B0604020202020204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 panose="020B0604020202020204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 panose="020B0604020202020204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 panose="020B0604020202020204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 panose="020B0604020202020204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 panose="020B0604020202020204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 panose="020B0604020202020204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 panose="020B0604020202020204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.xml"/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435350"/>
            <a:ext cx="7772400" cy="1085850"/>
          </a:xfrm>
        </p:spPr>
        <p:txBody>
          <a:bodyPr>
            <a:normAutofit fontScale="90000"/>
          </a:bodyPr>
          <a:lstStyle/>
          <a:p>
            <a:pPr>
              <a:spcAft>
                <a:spcPts val="600"/>
              </a:spcAft>
            </a:pPr>
            <a:r>
              <a:rPr lang="en-US" sz="3600" dirty="0" smtClean="0"/>
              <a:t>Lesson 13 (chapter 18, 24)</a:t>
            </a:r>
            <a:br>
              <a:rPr lang="en-US" sz="3600" smtClean="0"/>
            </a:br>
            <a:r>
              <a:rPr lang="en-US" sz="3600" smtClean="0"/>
              <a:t>Ecology</a:t>
            </a: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930400"/>
            <a:ext cx="6400800" cy="762000"/>
          </a:xfrm>
        </p:spPr>
        <p:txBody>
          <a:bodyPr>
            <a:normAutofit lnSpcReduction="10000"/>
          </a:bodyPr>
          <a:lstStyle/>
          <a:p>
            <a:r>
              <a:rPr lang="en-US" sz="2000" dirty="0" smtClean="0"/>
              <a:t>Shanghai Ocean University</a:t>
            </a:r>
            <a:endParaRPr lang="en-US" sz="2000" dirty="0" smtClean="0"/>
          </a:p>
          <a:p>
            <a:r>
              <a:rPr lang="en-US" altLang="zh-CN" sz="2000" dirty="0" smtClean="0"/>
              <a:t>Fall, 2022</a:t>
            </a:r>
            <a:endParaRPr lang="en-US" sz="2000" dirty="0"/>
          </a:p>
        </p:txBody>
      </p:sp>
      <p:sp>
        <p:nvSpPr>
          <p:cNvPr id="4" name="Title 1"/>
          <p:cNvSpPr txBox="1"/>
          <p:nvPr/>
        </p:nvSpPr>
        <p:spPr>
          <a:xfrm>
            <a:off x="685800" y="863601"/>
            <a:ext cx="7772400" cy="9905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Ichthyology</a:t>
            </a: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685800" y="5207000"/>
            <a:ext cx="1816100" cy="7366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57600" y="5207000"/>
            <a:ext cx="1828800" cy="7366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42100" y="5207000"/>
            <a:ext cx="1816100" cy="7366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</a:t>
            </a:r>
            <a:r>
              <a:rPr lang="en-US" altLang="zh-CN" dirty="0" smtClean="0"/>
              <a:t>redation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200" dirty="0" smtClean="0"/>
              <a:t>Predation can directly affect prey density through predator-caused mortality, or can have indirect effects through predator avoidance that places prey in suboptimal environments, thereby slowing individual growth and reproductive output.</a:t>
            </a:r>
            <a:endParaRPr lang="en-US" sz="2200" dirty="0" smtClean="0"/>
          </a:p>
          <a:p>
            <a:r>
              <a:rPr lang="en-US" sz="2200" dirty="0" smtClean="0"/>
              <a:t>Predation can also cause genetic differences in coloration, habitat use, and schooling and breeding behavior.</a:t>
            </a:r>
            <a:endParaRPr lang="en-US" sz="2200" dirty="0" smtClean="0"/>
          </a:p>
          <a:p>
            <a:r>
              <a:rPr lang="en-US" sz="2200" dirty="0" smtClean="0"/>
              <a:t>Introduced predators have decimated natives in many locales.</a:t>
            </a:r>
            <a:endParaRPr lang="en-US" sz="2200" dirty="0" smtClean="0"/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Ecology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200" dirty="0" smtClean="0"/>
              <a:t>Ecology is the scientific analysis and study of interactions among organisms and their environment.</a:t>
            </a:r>
            <a:endParaRPr lang="en-US" sz="2200" dirty="0" smtClean="0"/>
          </a:p>
          <a:p>
            <a:r>
              <a:rPr lang="en-US" sz="2200" dirty="0" smtClean="0"/>
              <a:t>Ecology focuses on organism–environment interactions at the level of individuals, populations, assemblages, communities, ecosystems, and landscapes.</a:t>
            </a:r>
            <a:endParaRPr lang="en-US" sz="2200" dirty="0" smtClean="0"/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Individual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200" dirty="0" smtClean="0"/>
              <a:t>An individual’s life history results from differences in the allocation of energy and resources to the often-conflicting demands of maintenance, growth, reproduction, survival, and migration.</a:t>
            </a:r>
            <a:endParaRPr lang="en-US" sz="2200" dirty="0" smtClean="0"/>
          </a:p>
          <a:p>
            <a:r>
              <a:rPr lang="en-US" sz="2200" dirty="0" smtClean="0"/>
              <a:t>Large size is advantageous in fishes; larger fishes produce more eggs and escape more predators.</a:t>
            </a:r>
            <a:endParaRPr lang="en-US" sz="2200" dirty="0" smtClean="0"/>
          </a:p>
          <a:p>
            <a:r>
              <a:rPr lang="en-US" sz="2200" dirty="0" smtClean="0"/>
              <a:t>Reproduction at an early age and small size incurs a substantial cost in future reproduction; delayed reproduction means more eggs spawned but occurs at the risk of dying before ever spawning. </a:t>
            </a:r>
            <a:endParaRPr lang="en-US" sz="2200" dirty="0" smtClean="0"/>
          </a:p>
          <a:p>
            <a:r>
              <a:rPr lang="en-US" sz="2200" dirty="0" smtClean="0"/>
              <a:t>Theory accurately predicts the effects of mortality on reproductive age, size, interval, and allotment; individuals in populations with high adult mortality reproduce earlier and have higher fecundity and shorter reproductive intervals.</a:t>
            </a:r>
            <a:endParaRPr lang="en-US" sz="2200" dirty="0" smtClean="0"/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Geographic patterns / convergent evolution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200" dirty="0" smtClean="0"/>
              <a:t>In many families, related species living in different habitats often adopt life history patterns appropriate for that habitat, and unrelated fishes converge on suites of life history adaptations.</a:t>
            </a:r>
            <a:endParaRPr lang="en-US" sz="2200" dirty="0" smtClean="0"/>
          </a:p>
          <a:p>
            <a:r>
              <a:rPr lang="en-US" sz="2200" dirty="0" smtClean="0"/>
              <a:t>Mouth-brooding fishes worldwide have converged on small clutches of large eggs, slow growth rates, and protracted breeding seasons (</a:t>
            </a:r>
            <a:r>
              <a:rPr lang="en-US" sz="2200" dirty="0" err="1" smtClean="0"/>
              <a:t>bonytongues</a:t>
            </a:r>
            <a:r>
              <a:rPr lang="en-US" sz="2200" dirty="0" smtClean="0"/>
              <a:t>, marine catfishes, cichlids).</a:t>
            </a:r>
            <a:endParaRPr lang="en-US" sz="2200" dirty="0" smtClean="0"/>
          </a:p>
          <a:p>
            <a:r>
              <a:rPr lang="en-US" sz="2200" dirty="0" smtClean="0"/>
              <a:t>Such convergence is evidence of the importance of environmental selection factors promoting one life history over another and can be found at relatively large geographic scales.</a:t>
            </a:r>
            <a:endParaRPr lang="en-US" sz="2200" dirty="0"/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Phylogenetic constraints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200" dirty="0" smtClean="0"/>
              <a:t>Phylogenetic Constraint is like a basic body plan. It can be modified (what evolution does) but it can't be fully changed. </a:t>
            </a:r>
            <a:endParaRPr lang="en-US" sz="2200" dirty="0" smtClean="0"/>
          </a:p>
          <a:p>
            <a:r>
              <a:rPr lang="en-US" sz="2200" dirty="0" smtClean="0"/>
              <a:t>Constraints occur when a trait is precluded from reaching, shifted away from, or slowed down in its approach to a (defined) selective optimum.</a:t>
            </a:r>
            <a:endParaRPr lang="en-US" sz="2200" dirty="0" smtClean="0"/>
          </a:p>
          <a:p>
            <a:r>
              <a:rPr lang="en-US" altLang="zh-CN" sz="2200" dirty="0" smtClean="0"/>
              <a:t>Whales did not develop gills.</a:t>
            </a:r>
            <a:endParaRPr lang="en-US" sz="2200" dirty="0" smtClean="0"/>
          </a:p>
          <a:p>
            <a:r>
              <a:rPr lang="en-US" sz="2200" dirty="0" smtClean="0"/>
              <a:t>Vestigial features (things like the human appendix which is a remnant of our ancestors, but is no longer used) provide evidence of common ancestry and phylogenetic constraint.</a:t>
            </a:r>
            <a:endParaRPr lang="en-US" sz="2200" dirty="0" smtClean="0"/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</a:t>
            </a:r>
            <a:r>
              <a:rPr lang="en-US" altLang="zh-CN" dirty="0" smtClean="0"/>
              <a:t>opulations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sz="2200" dirty="0" smtClean="0"/>
              <a:t>A population consists of all the individuals of a particular species in a given area.</a:t>
            </a:r>
            <a:endParaRPr lang="en-US" sz="2200" dirty="0" smtClean="0"/>
          </a:p>
          <a:p>
            <a:r>
              <a:rPr lang="en-US" sz="2200" dirty="0" smtClean="0"/>
              <a:t>Populations grow and decline as a result of age specific reproduction and survivorship rates.</a:t>
            </a:r>
            <a:endParaRPr lang="en-US" sz="2200" dirty="0" smtClean="0"/>
          </a:p>
          <a:p>
            <a:r>
              <a:rPr lang="en-US" sz="2200" dirty="0" smtClean="0"/>
              <a:t>Because of dispersing larvae, migration into populations (recruitment and colonization) has a strong influence on year class strength.</a:t>
            </a:r>
            <a:endParaRPr lang="en-US" sz="2200" dirty="0" smtClean="0"/>
          </a:p>
          <a:p>
            <a:r>
              <a:rPr lang="en-US" sz="2200" dirty="0" smtClean="0"/>
              <a:t>Different age fishes differ substantially in size and feeding habits, making cannibalism a frequent cause of mortality.</a:t>
            </a:r>
            <a:endParaRPr lang="en-US" sz="2200" dirty="0" smtClean="0"/>
          </a:p>
          <a:p>
            <a:r>
              <a:rPr lang="en-US" sz="2200" dirty="0" smtClean="0"/>
              <a:t>Production is a measure of how much biomass a population produces yearly and is important in determining sustainable exploitation rates for commercial fishes.</a:t>
            </a:r>
            <a:endParaRPr lang="en-US" sz="2200" dirty="0" smtClean="0"/>
          </a:p>
          <a:p>
            <a:r>
              <a:rPr lang="en-US" sz="2200" dirty="0" smtClean="0"/>
              <a:t>Most fish populations produce </a:t>
            </a:r>
            <a:r>
              <a:rPr lang="en-US" sz="2200" b="1" dirty="0" smtClean="0"/>
              <a:t>&lt;10 g/m2/year, most of </a:t>
            </a:r>
            <a:r>
              <a:rPr lang="en-US" sz="2200" dirty="0" smtClean="0"/>
              <a:t>which occurs in younger age classes.</a:t>
            </a:r>
            <a:endParaRPr lang="en-US" sz="2200" dirty="0" smtClean="0"/>
          </a:p>
          <a:p>
            <a:pPr>
              <a:buNone/>
            </a:pPr>
            <a:endParaRPr lang="en-US" sz="2200" dirty="0" smtClean="0"/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</a:t>
            </a:r>
            <a:r>
              <a:rPr lang="en-US" altLang="zh-CN" dirty="0" smtClean="0"/>
              <a:t>opulations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70037"/>
            <a:ext cx="8229600" cy="4525963"/>
          </a:xfrm>
        </p:spPr>
        <p:txBody>
          <a:bodyPr>
            <a:normAutofit/>
          </a:bodyPr>
          <a:lstStyle/>
          <a:p>
            <a:r>
              <a:rPr lang="en-US" sz="2200" dirty="0" smtClean="0"/>
              <a:t>Many populations are relatively isolated from other populations of the same species, which allows for genetic differentiation.</a:t>
            </a:r>
            <a:endParaRPr lang="en-US" sz="2200" dirty="0" smtClean="0"/>
          </a:p>
          <a:p>
            <a:r>
              <a:rPr lang="en-US" sz="2200" dirty="0" smtClean="0"/>
              <a:t>Genetically distinct populations can exist in neighboring lakes (e.g., whitefishes, sticklebacks), and Pacific salmons occur as genetically isolated stocks in adjacent rivers.</a:t>
            </a:r>
            <a:endParaRPr lang="en-US" sz="2200" dirty="0" smtClean="0"/>
          </a:p>
          <a:p>
            <a:r>
              <a:rPr lang="en-US" sz="2200" dirty="0" smtClean="0"/>
              <a:t>In contrast, hybridization between species results when species-specific spawning habitat is unavailable or degraded, or when disproportionate numbers of one species exist.</a:t>
            </a:r>
            <a:endParaRPr lang="en-US" sz="2200" dirty="0" smtClean="0"/>
          </a:p>
          <a:p>
            <a:r>
              <a:rPr lang="en-US" sz="2200" dirty="0" smtClean="0"/>
              <a:t>Hybridization is more common among freshwater fishes.</a:t>
            </a:r>
            <a:endParaRPr lang="en-US" sz="2200" dirty="0" smtClean="0"/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</a:t>
            </a:r>
            <a:r>
              <a:rPr lang="en-US" altLang="zh-CN" dirty="0" smtClean="0"/>
              <a:t>ssemblages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200" dirty="0" smtClean="0"/>
              <a:t>Species generally have relatively predictable habitat use patterns and predator–prey and competitive interactions (</a:t>
            </a:r>
            <a:r>
              <a:rPr lang="en-US" sz="2200" b="1" dirty="0" smtClean="0"/>
              <a:t>= niche).</a:t>
            </a:r>
            <a:endParaRPr lang="en-US" sz="2200" b="1" dirty="0" smtClean="0"/>
          </a:p>
          <a:p>
            <a:r>
              <a:rPr lang="en-US" sz="2200" b="1" dirty="0" smtClean="0"/>
              <a:t>Species that utilize similar </a:t>
            </a:r>
            <a:r>
              <a:rPr lang="en-US" sz="2200" dirty="0" smtClean="0"/>
              <a:t>resources in similar ways are members of a guild, as in the </a:t>
            </a:r>
            <a:r>
              <a:rPr lang="en-US" sz="2200" dirty="0" err="1" smtClean="0"/>
              <a:t>zooplanktivore</a:t>
            </a:r>
            <a:r>
              <a:rPr lang="en-US" sz="2200" dirty="0" smtClean="0"/>
              <a:t> and </a:t>
            </a:r>
            <a:r>
              <a:rPr lang="en-US" sz="2200" dirty="0" err="1" smtClean="0"/>
              <a:t>cleanerfish</a:t>
            </a:r>
            <a:r>
              <a:rPr lang="en-US" sz="2200" dirty="0" smtClean="0"/>
              <a:t> guilds on coral reefs.</a:t>
            </a:r>
            <a:endParaRPr lang="en-US" sz="2200" dirty="0" smtClean="0"/>
          </a:p>
          <a:p>
            <a:r>
              <a:rPr lang="en-US" sz="2200" dirty="0" smtClean="0"/>
              <a:t>Niches and guild memberships change as fish grow and their food and habitat preferences change.</a:t>
            </a:r>
            <a:endParaRPr lang="en-US" sz="2200" dirty="0" smtClean="0"/>
          </a:p>
          <a:p>
            <a:r>
              <a:rPr lang="en-US" sz="2200" dirty="0" smtClean="0"/>
              <a:t>Two general aspects of habitat use in fishes is that bigger individuals within a species occur in deeper habitats and that habitats in rivers and the species occupying them differ as one moves downstream.</a:t>
            </a:r>
            <a:endParaRPr lang="en-US" sz="2200" dirty="0" smtClean="0"/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</a:t>
            </a:r>
            <a:r>
              <a:rPr lang="en-US" altLang="zh-CN" dirty="0" smtClean="0"/>
              <a:t>ompetition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200" dirty="0" smtClean="0"/>
              <a:t>Competition within and between species results when two consumers use a limiting resource. Shifts in resource use due to competition result in resource partitioning.</a:t>
            </a:r>
            <a:endParaRPr lang="en-US" sz="2200" dirty="0" smtClean="0"/>
          </a:p>
          <a:p>
            <a:r>
              <a:rPr lang="en-US" sz="2200" dirty="0" smtClean="0"/>
              <a:t>Competition for food resources is most common in fishes, which can lead to dramatic habitat shifts and can also influence predator–prey interactions.</a:t>
            </a:r>
            <a:endParaRPr lang="en-US" sz="2200" dirty="0" smtClean="0"/>
          </a:p>
          <a:p>
            <a:r>
              <a:rPr lang="en-US" sz="2200" dirty="0" smtClean="0"/>
              <a:t>Differences in resource use do not automatically imply that competition is occurring; physiological requirements, phylogenetic constraints, and differential susceptibility to predation can also produce species differences in resource use.</a:t>
            </a:r>
            <a:endParaRPr lang="en-US" sz="2200" dirty="0" smtClean="0"/>
          </a:p>
          <a:p>
            <a:r>
              <a:rPr lang="en-US" sz="2200" dirty="0" smtClean="0"/>
              <a:t>Introduced species frequently have strong, deleterious, competitive impacts on native species.</a:t>
            </a:r>
            <a:endParaRPr lang="en-US" sz="2200" dirty="0" smtClean="0"/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ags/tag1.xml><?xml version="1.0" encoding="utf-8"?>
<p:tagLst xmlns:p="http://schemas.openxmlformats.org/presentationml/2006/main">
  <p:tag name="TIMING" val="|0.7|9.8"/>
</p:tagLst>
</file>

<file path=ppt/tags/tag10.xml><?xml version="1.0" encoding="utf-8"?>
<p:tagLst xmlns:p="http://schemas.openxmlformats.org/presentationml/2006/main">
  <p:tag name="KSO_WPP_MARK_KEY" val="d42d3bd8-fbb2-4c31-82a5-baa73e1c7999"/>
  <p:tag name="COMMONDATA" val="eyJoZGlkIjoiNGMyZDY0N2IzZjNhMzQ0MTE3NzZiOTUyZGIzNWE4NjcifQ=="/>
</p:tagLst>
</file>

<file path=ppt/tags/tag2.xml><?xml version="1.0" encoding="utf-8"?>
<p:tagLst xmlns:p="http://schemas.openxmlformats.org/presentationml/2006/main">
  <p:tag name="TIMING" val="|1.4|61.5|18.5|73.9"/>
</p:tagLst>
</file>

<file path=ppt/tags/tag3.xml><?xml version="1.0" encoding="utf-8"?>
<p:tagLst xmlns:p="http://schemas.openxmlformats.org/presentationml/2006/main">
  <p:tag name="TIMING" val="|1.8|43.7|81"/>
</p:tagLst>
</file>

<file path=ppt/tags/tag4.xml><?xml version="1.0" encoding="utf-8"?>
<p:tagLst xmlns:p="http://schemas.openxmlformats.org/presentationml/2006/main">
  <p:tag name="TIMING" val="|5.4|52.6|15.4|52.1"/>
</p:tagLst>
</file>

<file path=ppt/tags/tag5.xml><?xml version="1.0" encoding="utf-8"?>
<p:tagLst xmlns:p="http://schemas.openxmlformats.org/presentationml/2006/main">
  <p:tag name="TIMING" val="|4.6|8.7|59.4|15|27|28.2"/>
</p:tagLst>
</file>

<file path=ppt/tags/tag6.xml><?xml version="1.0" encoding="utf-8"?>
<p:tagLst xmlns:p="http://schemas.openxmlformats.org/presentationml/2006/main">
  <p:tag name="TIMING" val="|1|11.3|46.7|96.3"/>
</p:tagLst>
</file>

<file path=ppt/tags/tag7.xml><?xml version="1.0" encoding="utf-8"?>
<p:tagLst xmlns:p="http://schemas.openxmlformats.org/presentationml/2006/main">
  <p:tag name="TIMING" val="|4.4|19.6|23.7|11.1"/>
</p:tagLst>
</file>

<file path=ppt/tags/tag8.xml><?xml version="1.0" encoding="utf-8"?>
<p:tagLst xmlns:p="http://schemas.openxmlformats.org/presentationml/2006/main">
  <p:tag name="TIMING" val="|0.8|20.3|80.1|26.2"/>
</p:tagLst>
</file>

<file path=ppt/tags/tag9.xml><?xml version="1.0" encoding="utf-8"?>
<p:tagLst xmlns:p="http://schemas.openxmlformats.org/presentationml/2006/main">
  <p:tag name="TIMING" val="|3.7|26.5|14.8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5014</Words>
  <Application>WPS 演示</Application>
  <PresentationFormat>全屏显示(4:3)</PresentationFormat>
  <Paragraphs>69</Paragraphs>
  <Slides>10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18" baseType="lpstr">
      <vt:lpstr>Arial</vt:lpstr>
      <vt:lpstr>宋体</vt:lpstr>
      <vt:lpstr>Wingdings</vt:lpstr>
      <vt:lpstr>Arial</vt:lpstr>
      <vt:lpstr>Calibri</vt:lpstr>
      <vt:lpstr>微软雅黑</vt:lpstr>
      <vt:lpstr>Arial Unicode MS</vt:lpstr>
      <vt:lpstr>Office Theme</vt:lpstr>
      <vt:lpstr>Lesson 13 (chapter 18, 24) Ecology</vt:lpstr>
      <vt:lpstr>Ecology</vt:lpstr>
      <vt:lpstr>Individual</vt:lpstr>
      <vt:lpstr>Geographic patterns / convergent evolution</vt:lpstr>
      <vt:lpstr>Phylogenetic constraints</vt:lpstr>
      <vt:lpstr>Populations</vt:lpstr>
      <vt:lpstr>Populations</vt:lpstr>
      <vt:lpstr>Assemblages</vt:lpstr>
      <vt:lpstr>Competition</vt:lpstr>
      <vt:lpstr>Predation</vt:lpstr>
    </vt:vector>
  </TitlesOfParts>
  <Company>unl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Li, Chenhong</dc:creator>
  <cp:lastModifiedBy>李晨虹</cp:lastModifiedBy>
  <cp:revision>317</cp:revision>
  <dcterms:created xsi:type="dcterms:W3CDTF">2020-02-24T02:57:00Z</dcterms:created>
  <dcterms:modified xsi:type="dcterms:W3CDTF">2022-12-11T09:50:26Z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2052-11.1.0.12763</vt:lpwstr>
  </property>
  <property fmtid="{D5CDD505-2E9C-101B-9397-08002B2CF9AE}" pid="3" name="ICV">
    <vt:lpwstr>6094D87725DE470085F674483224D380</vt:lpwstr>
  </property>
</Properties>
</file>