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3"/>
    <p:sldId id="691" r:id="rId4"/>
    <p:sldId id="672" r:id="rId5"/>
    <p:sldId id="686" r:id="rId6"/>
    <p:sldId id="713" r:id="rId7"/>
    <p:sldId id="687" r:id="rId8"/>
    <p:sldId id="688" r:id="rId9"/>
    <p:sldId id="720" r:id="rId10"/>
    <p:sldId id="689" r:id="rId11"/>
    <p:sldId id="682" r:id="rId12"/>
    <p:sldId id="684" r:id="rId13"/>
    <p:sldId id="701" r:id="rId14"/>
  </p:sldIdLst>
  <p:sldSz cx="9144000" cy="6858000" type="screen4x3"/>
  <p:notesSz cx="6858000" cy="91440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6" autoAdjust="0"/>
    <p:restoredTop sz="86471" autoAdjust="0"/>
  </p:normalViewPr>
  <p:slideViewPr>
    <p:cSldViewPr snapToObjects="1">
      <p:cViewPr varScale="1">
        <p:scale>
          <a:sx n="55" d="100"/>
          <a:sy n="55" d="100"/>
        </p:scale>
        <p:origin x="192" y="44"/>
      </p:cViewPr>
      <p:guideLst>
        <p:guide orient="horz" pos="2160"/>
        <p:guide pos="2880"/>
      </p:guideLst>
    </p:cSldViewPr>
  </p:slideViewPr>
  <p:outlineViewPr>
    <p:cViewPr>
      <p:scale>
        <a:sx n="33" d="100"/>
        <a:sy n="33" d="100"/>
      </p:scale>
      <p:origin x="8" y="42272"/>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11D14A-54E2-AB4D-B2A1-21D271AB9454}"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15070E-A507-0F46-852B-26386A157439}"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30D4115C-B0B4-8946-B147-A9EE8D8D3B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30D4115C-B0B4-8946-B147-A9EE8D8D3B7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D4115C-B0B4-8946-B147-A9EE8D8D3B7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4115C-B0B4-8946-B147-A9EE8D8D3B7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D4115C-B0B4-8946-B147-A9EE8D8D3B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D4115C-B0B4-8946-B147-A9EE8D8D3B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4115C-B0B4-8946-B147-A9EE8D8D3B7D}"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4B354-BFF0-1D4E-A96D-087AA75E3288}"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35350"/>
            <a:ext cx="7772400" cy="1085850"/>
          </a:xfrm>
        </p:spPr>
        <p:txBody>
          <a:bodyPr>
            <a:normAutofit fontScale="90000"/>
          </a:bodyPr>
          <a:lstStyle/>
          <a:p>
            <a:pPr>
              <a:spcAft>
                <a:spcPts val="600"/>
              </a:spcAft>
            </a:pPr>
            <a:r>
              <a:rPr lang="en-US" sz="3600" dirty="0" smtClean="0"/>
              <a:t>Lesson 13 (chapter 18</a:t>
            </a:r>
            <a:r>
              <a:rPr lang="en-US" sz="3600" smtClean="0"/>
              <a:t>, 24)</a:t>
            </a:r>
            <a:br>
              <a:rPr lang="en-US" sz="3600" dirty="0" smtClean="0"/>
            </a:br>
            <a:r>
              <a:rPr lang="en-US" sz="3600" dirty="0" smtClean="0"/>
              <a:t>Ecology</a:t>
            </a:r>
            <a:endParaRPr lang="en-US" sz="3600" dirty="0"/>
          </a:p>
        </p:txBody>
      </p:sp>
      <p:sp>
        <p:nvSpPr>
          <p:cNvPr id="3" name="Subtitle 2"/>
          <p:cNvSpPr>
            <a:spLocks noGrp="1"/>
          </p:cNvSpPr>
          <p:nvPr>
            <p:ph type="subTitle" idx="1"/>
          </p:nvPr>
        </p:nvSpPr>
        <p:spPr>
          <a:xfrm>
            <a:off x="1371600" y="1930400"/>
            <a:ext cx="6400800" cy="762000"/>
          </a:xfrm>
        </p:spPr>
        <p:txBody>
          <a:bodyPr>
            <a:normAutofit lnSpcReduction="10000"/>
          </a:bodyPr>
          <a:lstStyle/>
          <a:p>
            <a:r>
              <a:rPr lang="en-US" sz="2000" dirty="0" smtClean="0"/>
              <a:t>Shanghai Ocean University</a:t>
            </a:r>
            <a:endParaRPr lang="en-US" sz="2000" dirty="0" smtClean="0"/>
          </a:p>
          <a:p>
            <a:r>
              <a:rPr lang="en-US" altLang="zh-CN" sz="2000" dirty="0" smtClean="0"/>
              <a:t>Fall, </a:t>
            </a:r>
            <a:r>
              <a:rPr lang="en-US" altLang="zh-CN" sz="2000" dirty="0" smtClean="0"/>
              <a:t>2022</a:t>
            </a:r>
            <a:endParaRPr lang="en-US" sz="2000" dirty="0"/>
          </a:p>
        </p:txBody>
      </p:sp>
      <p:sp>
        <p:nvSpPr>
          <p:cNvPr id="4" name="Title 1"/>
          <p:cNvSpPr txBox="1"/>
          <p:nvPr/>
        </p:nvSpPr>
        <p:spPr>
          <a:xfrm>
            <a:off x="685800" y="863601"/>
            <a:ext cx="7772400" cy="990599"/>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600"/>
              </a:spcAft>
              <a:buClrTx/>
              <a:buSzTx/>
              <a:buFontTx/>
              <a:buNone/>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Ichthyology</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6"/>
          <p:cNvPicPr>
            <a:picLocks noChangeAspect="1"/>
          </p:cNvPicPr>
          <p:nvPr/>
        </p:nvPicPr>
        <p:blipFill>
          <a:blip r:embed="rId1"/>
          <a:stretch>
            <a:fillRect/>
          </a:stretch>
        </p:blipFill>
        <p:spPr>
          <a:xfrm>
            <a:off x="685800" y="5207000"/>
            <a:ext cx="1816100" cy="736600"/>
          </a:xfrm>
          <a:prstGeom prst="rect">
            <a:avLst/>
          </a:prstGeom>
        </p:spPr>
      </p:pic>
      <p:pic>
        <p:nvPicPr>
          <p:cNvPr id="8" name="Picture 7"/>
          <p:cNvPicPr>
            <a:picLocks noChangeAspect="1"/>
          </p:cNvPicPr>
          <p:nvPr/>
        </p:nvPicPr>
        <p:blipFill>
          <a:blip r:embed="rId2"/>
          <a:stretch>
            <a:fillRect/>
          </a:stretch>
        </p:blipFill>
        <p:spPr>
          <a:xfrm>
            <a:off x="3657600" y="5207000"/>
            <a:ext cx="1828800" cy="736600"/>
          </a:xfrm>
          <a:prstGeom prst="rect">
            <a:avLst/>
          </a:prstGeom>
        </p:spPr>
      </p:pic>
      <p:pic>
        <p:nvPicPr>
          <p:cNvPr id="10" name="Picture 9"/>
          <p:cNvPicPr>
            <a:picLocks noChangeAspect="1"/>
          </p:cNvPicPr>
          <p:nvPr/>
        </p:nvPicPr>
        <p:blipFill>
          <a:blip r:embed="rId3"/>
          <a:stretch>
            <a:fillRect/>
          </a:stretch>
        </p:blipFill>
        <p:spPr>
          <a:xfrm>
            <a:off x="6642100" y="5207000"/>
            <a:ext cx="1816100" cy="7366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Nutrient cycling and transport by fishes</a:t>
            </a:r>
            <a:endParaRPr lang="en-US" dirty="0"/>
          </a:p>
        </p:txBody>
      </p:sp>
      <p:sp>
        <p:nvSpPr>
          <p:cNvPr id="3" name="Content Placeholder 2"/>
          <p:cNvSpPr>
            <a:spLocks noGrp="1"/>
          </p:cNvSpPr>
          <p:nvPr>
            <p:ph idx="1"/>
          </p:nvPr>
        </p:nvSpPr>
        <p:spPr/>
        <p:txBody>
          <a:bodyPr>
            <a:normAutofit fontScale="92500" lnSpcReduction="20000"/>
          </a:bodyPr>
          <a:lstStyle/>
          <a:p>
            <a:r>
              <a:rPr lang="en-US" sz="2200" dirty="0" smtClean="0"/>
              <a:t>Fishes can directly affect the transport and cycling of nutrients in aquatic habitats.</a:t>
            </a:r>
            <a:endParaRPr lang="en-US" sz="2200" dirty="0" smtClean="0"/>
          </a:p>
          <a:p>
            <a:r>
              <a:rPr lang="en-US" sz="2200" dirty="0" smtClean="0"/>
              <a:t>Phosphorus excretion by fishes is important for algal growth. </a:t>
            </a:r>
            <a:endParaRPr lang="en-US" sz="2200" dirty="0" smtClean="0"/>
          </a:p>
          <a:p>
            <a:r>
              <a:rPr lang="en-US" sz="2200" dirty="0" smtClean="0"/>
              <a:t>Benthic fishes disturb sediments, which increases the transfer of nutrients from the mud to the water column.</a:t>
            </a:r>
            <a:endParaRPr lang="en-US" sz="2200" dirty="0" smtClean="0"/>
          </a:p>
          <a:p>
            <a:r>
              <a:rPr lang="en-US" sz="2200" dirty="0" smtClean="0"/>
              <a:t>Fish bodies contain a large fraction of the nutrients in many ecosystems; nutrients are released through excretion from the gills, through defecation, and through decomposition after death.</a:t>
            </a:r>
            <a:endParaRPr lang="en-US" sz="2200" dirty="0" smtClean="0"/>
          </a:p>
          <a:p>
            <a:r>
              <a:rPr lang="en-US" sz="2200" dirty="0" smtClean="0"/>
              <a:t>Vertical and horizontal migrations by fishes that feed in one area and rest in another influence coral growth on coral reefs and kelp growth in kelp beds; the long-distance migrations of salmons link oceanic ecosystems with headwater streams, even influencing the growth of trees in nearby forests.</a:t>
            </a:r>
            <a:endParaRPr lang="en-US" sz="2200" dirty="0" smtClean="0"/>
          </a:p>
          <a:p>
            <a:r>
              <a:rPr lang="en-US" sz="2200" dirty="0" smtClean="0"/>
              <a:t>Fishes can also affect the production and distribution of substrate, as when </a:t>
            </a:r>
            <a:r>
              <a:rPr lang="en-US" sz="2200" dirty="0" err="1" smtClean="0"/>
              <a:t>parrotfishes</a:t>
            </a:r>
            <a:r>
              <a:rPr lang="en-US" sz="2200" dirty="0" smtClean="0"/>
              <a:t> grind coral into sand, or when </a:t>
            </a:r>
            <a:r>
              <a:rPr lang="en-US" sz="2200" dirty="0" err="1" smtClean="0"/>
              <a:t>tilefishes</a:t>
            </a:r>
            <a:r>
              <a:rPr lang="en-US" sz="2200" dirty="0" smtClean="0"/>
              <a:t> or breeding minnows pile rocks over their burrows or nests.</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Influence of physical factors and disturbance</a:t>
            </a:r>
            <a:endParaRPr lang="en-US" sz="4000" dirty="0"/>
          </a:p>
        </p:txBody>
      </p:sp>
      <p:sp>
        <p:nvSpPr>
          <p:cNvPr id="3" name="Content Placeholder 2"/>
          <p:cNvSpPr>
            <a:spLocks noGrp="1"/>
          </p:cNvSpPr>
          <p:nvPr>
            <p:ph idx="1"/>
          </p:nvPr>
        </p:nvSpPr>
        <p:spPr/>
        <p:txBody>
          <a:bodyPr>
            <a:normAutofit/>
          </a:bodyPr>
          <a:lstStyle/>
          <a:p>
            <a:r>
              <a:rPr lang="en-US" sz="2200" dirty="0" smtClean="0"/>
              <a:t>Physical factors that appear to have the greatest effects on fish assemblages include reductions in dissolved oxygen from drought and ice cover, storm induced increases in stream and river discharge, and habitat destruction on coral reefs and kelp beds from storm-caused waves.</a:t>
            </a:r>
            <a:endParaRPr lang="en-US" sz="2200" dirty="0" smtClean="0"/>
          </a:p>
          <a:p>
            <a:r>
              <a:rPr lang="en-US" sz="2200" dirty="0" smtClean="0"/>
              <a:t>Biological disturbances with ecosystem-wide repercussions include outbreaks of disease or population explosions of species that literally eat the food and habitat resources of a system.</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
            </a:r>
            <a:r>
              <a:rPr lang="en-US" altLang="zh-CN" dirty="0" smtClean="0"/>
              <a:t>onvergence and adaptation</a:t>
            </a:r>
            <a:endParaRPr lang="en-US" dirty="0"/>
          </a:p>
        </p:txBody>
      </p:sp>
      <p:sp>
        <p:nvSpPr>
          <p:cNvPr id="3" name="Content Placeholder 2"/>
          <p:cNvSpPr>
            <a:spLocks noGrp="1"/>
          </p:cNvSpPr>
          <p:nvPr>
            <p:ph idx="1"/>
          </p:nvPr>
        </p:nvSpPr>
        <p:spPr/>
        <p:txBody>
          <a:bodyPr>
            <a:normAutofit lnSpcReduction="10000"/>
          </a:bodyPr>
          <a:lstStyle/>
          <a:p>
            <a:r>
              <a:rPr lang="en-US" sz="2200" dirty="0" smtClean="0"/>
              <a:t>The Principle of Convergence states that strong selection pressures tend to produce strong similarities in unrelated animals. Several aquatic habitats offer examples.</a:t>
            </a:r>
            <a:endParaRPr lang="en-US" sz="2200" dirty="0" smtClean="0"/>
          </a:p>
          <a:p>
            <a:r>
              <a:rPr lang="en-US" sz="2200" dirty="0" err="1" smtClean="0"/>
              <a:t>Mesopelagic</a:t>
            </a:r>
            <a:r>
              <a:rPr lang="en-US" sz="2200" dirty="0" smtClean="0"/>
              <a:t> ocean depths between 200 and 1000 </a:t>
            </a:r>
            <a:r>
              <a:rPr lang="en-US" sz="2200" dirty="0" err="1" smtClean="0"/>
              <a:t>m</a:t>
            </a:r>
            <a:r>
              <a:rPr lang="en-US" sz="2200" dirty="0" smtClean="0"/>
              <a:t> contain 750 species of fishes that are typically dark in color, with </a:t>
            </a:r>
            <a:r>
              <a:rPr lang="en-US" sz="2200" dirty="0" err="1" smtClean="0"/>
              <a:t>photophores</a:t>
            </a:r>
            <a:r>
              <a:rPr lang="en-US" sz="2200" dirty="0" smtClean="0"/>
              <a:t>, large mouths, slender teeth, reduced skeletons and </a:t>
            </a:r>
            <a:r>
              <a:rPr lang="en-US" sz="2200" dirty="0" err="1" smtClean="0"/>
              <a:t>squamation</a:t>
            </a:r>
            <a:r>
              <a:rPr lang="en-US" sz="2200" dirty="0" smtClean="0"/>
              <a:t>, long </a:t>
            </a:r>
            <a:r>
              <a:rPr lang="en-US" sz="2200" dirty="0" err="1" smtClean="0"/>
              <a:t>rete</a:t>
            </a:r>
            <a:r>
              <a:rPr lang="en-US" sz="2200" dirty="0" smtClean="0"/>
              <a:t> </a:t>
            </a:r>
            <a:r>
              <a:rPr lang="en-US" sz="2200" dirty="0" err="1" smtClean="0"/>
              <a:t>mirabiles</a:t>
            </a:r>
            <a:r>
              <a:rPr lang="en-US" sz="2200" dirty="0" smtClean="0"/>
              <a:t>, low enzyme activity, and daily vertical migrations.</a:t>
            </a:r>
            <a:endParaRPr lang="en-US" sz="2200" dirty="0" smtClean="0"/>
          </a:p>
          <a:p>
            <a:r>
              <a:rPr lang="en-US" sz="2200" dirty="0" smtClean="0"/>
              <a:t>Bathypelagic fishes (1000–4000 </a:t>
            </a:r>
            <a:r>
              <a:rPr lang="en-US" sz="2200" dirty="0" err="1" smtClean="0"/>
              <a:t>m</a:t>
            </a:r>
            <a:r>
              <a:rPr lang="en-US" sz="2200" dirty="0" smtClean="0"/>
              <a:t>, 200 species) show stronger and more bizarre convergences, including sex reversal, extreme skeletal and musculature reduction, eye loss, longer </a:t>
            </a:r>
            <a:r>
              <a:rPr lang="en-US" sz="2200" dirty="0" err="1" smtClean="0"/>
              <a:t>retes</a:t>
            </a:r>
            <a:r>
              <a:rPr lang="en-US" sz="2200" dirty="0" smtClean="0"/>
              <a:t>, marked sexual dimorphism, and behavioral energy conservation. These characteristics are apparent adaptations to low energy availability.</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Synthesis: what determines assemblage structure among coral reef fishes?</a:t>
            </a:r>
            <a:endParaRPr lang="en-US" sz="3600" dirty="0"/>
          </a:p>
        </p:txBody>
      </p:sp>
      <p:sp>
        <p:nvSpPr>
          <p:cNvPr id="3" name="Content Placeholder 2"/>
          <p:cNvSpPr>
            <a:spLocks noGrp="1"/>
          </p:cNvSpPr>
          <p:nvPr>
            <p:ph idx="1"/>
          </p:nvPr>
        </p:nvSpPr>
        <p:spPr/>
        <p:txBody>
          <a:bodyPr>
            <a:normAutofit/>
          </a:bodyPr>
          <a:lstStyle/>
          <a:p>
            <a:r>
              <a:rPr lang="en-US" sz="2200" dirty="0" smtClean="0"/>
              <a:t>The incredible diversity of coral reef fishes has fueled a debate over the relative importance of the physical environment versus biological interactions as determinants of how many and what kinds of fishes occur on any one reef.</a:t>
            </a:r>
            <a:endParaRPr lang="en-US" sz="2200" dirty="0" smtClean="0"/>
          </a:p>
          <a:p>
            <a:r>
              <a:rPr lang="en-US" sz="2200" dirty="0" smtClean="0"/>
              <a:t>Much of the debate focuses on whether adult populations are determined by larval mortality (recruitment limitation) or by events occurring after recruitment, such as predator–prey and competitive interactions among juveniles and adults.</a:t>
            </a:r>
            <a:endParaRPr lang="en-US" sz="2200" dirty="0" smtClean="0"/>
          </a:p>
          <a:p>
            <a:r>
              <a:rPr lang="en-US" sz="2200" dirty="0" smtClean="0"/>
              <a:t>It is likely that all factors contribute and that their relative importance differs temporally and spatially.</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Interactions between fishes and other taxonomic groups</a:t>
            </a:r>
            <a:endParaRPr lang="en-US" sz="3600" dirty="0"/>
          </a:p>
        </p:txBody>
      </p:sp>
      <p:sp>
        <p:nvSpPr>
          <p:cNvPr id="4" name="Content Placeholder 3"/>
          <p:cNvSpPr>
            <a:spLocks noGrp="1"/>
          </p:cNvSpPr>
          <p:nvPr>
            <p:ph idx="1"/>
          </p:nvPr>
        </p:nvSpPr>
        <p:spPr/>
        <p:txBody>
          <a:bodyPr>
            <a:normAutofit/>
          </a:bodyPr>
          <a:lstStyle/>
          <a:p>
            <a:r>
              <a:rPr lang="en-US" sz="2200" dirty="0" smtClean="0"/>
              <a:t>Fishes interact with non-fish taxa, competing for food and space while eating and being eaten.</a:t>
            </a:r>
            <a:endParaRPr lang="en-US" sz="2200" dirty="0" smtClean="0"/>
          </a:p>
          <a:p>
            <a:r>
              <a:rPr lang="en-US" sz="2200" dirty="0" smtClean="0"/>
              <a:t>The distribution of many fish species represents an avoidance of piscine, mammalian, and avian predators</a:t>
            </a:r>
            <a:endParaRPr lang="en-US" sz="2200" dirty="0" smtClean="0"/>
          </a:p>
          <a:p>
            <a:r>
              <a:rPr lang="en-US" sz="2200" dirty="0" smtClean="0"/>
              <a:t>In many streams, fishes are squeezed out of deep water by fish predators and out of shallow water by wading birds.</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Herbivory</a:t>
            </a:r>
            <a:endParaRPr lang="en-US" dirty="0"/>
          </a:p>
        </p:txBody>
      </p:sp>
      <p:sp>
        <p:nvSpPr>
          <p:cNvPr id="4" name="Content Placeholder 3"/>
          <p:cNvSpPr>
            <a:spLocks noGrp="1"/>
          </p:cNvSpPr>
          <p:nvPr>
            <p:ph idx="1"/>
          </p:nvPr>
        </p:nvSpPr>
        <p:spPr/>
        <p:txBody>
          <a:bodyPr>
            <a:normAutofit lnSpcReduction="10000"/>
          </a:bodyPr>
          <a:lstStyle/>
          <a:p>
            <a:r>
              <a:rPr lang="en-US" sz="2200" dirty="0" err="1" smtClean="0"/>
              <a:t>Herbivory</a:t>
            </a:r>
            <a:r>
              <a:rPr lang="en-US" sz="2200" dirty="0" smtClean="0"/>
              <a:t> among fishes is more common in tropical than temperate habitats; common herbivores include minnows, characins, catfishes, and cichlids in tropical fresh water, and </a:t>
            </a:r>
            <a:r>
              <a:rPr lang="en-US" sz="2200" dirty="0" err="1" smtClean="0"/>
              <a:t>surgeonfishes</a:t>
            </a:r>
            <a:r>
              <a:rPr lang="en-US" sz="2200" dirty="0" smtClean="0"/>
              <a:t>, </a:t>
            </a:r>
            <a:r>
              <a:rPr lang="en-US" sz="2200" dirty="0" err="1" smtClean="0"/>
              <a:t>parrotfishes</a:t>
            </a:r>
            <a:r>
              <a:rPr lang="en-US" sz="2200" dirty="0" smtClean="0"/>
              <a:t>, </a:t>
            </a:r>
            <a:r>
              <a:rPr lang="en-US" sz="2200" dirty="0" err="1" smtClean="0"/>
              <a:t>rudderfishes</a:t>
            </a:r>
            <a:r>
              <a:rPr lang="en-US" sz="2200" dirty="0" smtClean="0"/>
              <a:t>, blennies, and damselfishes on coral reefs.</a:t>
            </a:r>
            <a:endParaRPr lang="en-US" sz="2200" dirty="0" smtClean="0"/>
          </a:p>
          <a:p>
            <a:r>
              <a:rPr lang="en-US" sz="2200" dirty="0" smtClean="0"/>
              <a:t>Fishes influence plant biomass, productivity, growth form, energy allocation, and species composition; fishes also disperse seeds. </a:t>
            </a:r>
            <a:endParaRPr lang="en-US" sz="2200" dirty="0" smtClean="0"/>
          </a:p>
          <a:p>
            <a:r>
              <a:rPr lang="en-US" sz="2200" dirty="0" smtClean="0"/>
              <a:t>Plants have evolved mechanical and chemical defenses against herbivorous fishes.</a:t>
            </a:r>
            <a:endParaRPr lang="en-US" sz="2200" dirty="0" smtClean="0"/>
          </a:p>
          <a:p>
            <a:r>
              <a:rPr lang="en-US" sz="2200" dirty="0" smtClean="0"/>
              <a:t>Damselfishes on reefs “garden” algae within their territories, encouraging edible species and discouraging growth of less palatable species. Damselfish activities thus affect the diversity and distribution of algae and the many invertebrates that live in algal patches.</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eticulated dascyllus.png"/>
          <p:cNvPicPr>
            <a:picLocks noChangeAspect="1"/>
          </p:cNvPicPr>
          <p:nvPr/>
        </p:nvPicPr>
        <p:blipFill>
          <a:blip r:embed="rId1"/>
          <a:stretch>
            <a:fillRect/>
          </a:stretch>
        </p:blipFill>
        <p:spPr>
          <a:xfrm>
            <a:off x="241300" y="1497013"/>
            <a:ext cx="8661401" cy="47879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Temperate freshwater herbivores </a:t>
            </a:r>
            <a:endParaRPr lang="en-US" dirty="0"/>
          </a:p>
        </p:txBody>
      </p:sp>
      <p:sp>
        <p:nvSpPr>
          <p:cNvPr id="4" name="Content Placeholder 3"/>
          <p:cNvSpPr>
            <a:spLocks noGrp="1"/>
          </p:cNvSpPr>
          <p:nvPr>
            <p:ph idx="1"/>
          </p:nvPr>
        </p:nvSpPr>
        <p:spPr/>
        <p:txBody>
          <a:bodyPr>
            <a:normAutofit/>
          </a:bodyPr>
          <a:lstStyle/>
          <a:p>
            <a:r>
              <a:rPr lang="en-US" sz="2200" dirty="0" smtClean="0"/>
              <a:t>Temperate freshwater herbivores include minnows, catfishes, suckers, </a:t>
            </a:r>
            <a:r>
              <a:rPr lang="en-US" sz="2200" dirty="0" err="1" smtClean="0"/>
              <a:t>pupfishes</a:t>
            </a:r>
            <a:r>
              <a:rPr lang="en-US" sz="2200" dirty="0" smtClean="0"/>
              <a:t>, and killifishes. During warm months when plants grow quickly, grazing minnows can crop most of the plant productivity.</a:t>
            </a:r>
            <a:endParaRPr lang="en-US" sz="2200" dirty="0" smtClean="0"/>
          </a:p>
          <a:p>
            <a:r>
              <a:rPr lang="en-US" sz="2200" dirty="0" smtClean="0"/>
              <a:t>During cold months, temperate herbivores commonly shift to </a:t>
            </a:r>
            <a:r>
              <a:rPr lang="en-US" sz="2200" dirty="0" err="1" smtClean="0"/>
              <a:t>carnivory</a:t>
            </a:r>
            <a:r>
              <a:rPr lang="en-US" sz="2200" dirty="0" smtClean="0"/>
              <a:t>.</a:t>
            </a:r>
            <a:endParaRPr lang="en-US" sz="2200" dirty="0" smtClean="0"/>
          </a:p>
          <a:p>
            <a:r>
              <a:rPr lang="en-US" sz="2200" dirty="0" err="1" smtClean="0"/>
              <a:t>Phytoplanktivory</a:t>
            </a:r>
            <a:r>
              <a:rPr lang="en-US" sz="2200" dirty="0" smtClean="0"/>
              <a:t> also occurs in temperate lakes, where fish such as shad can affect plankton abundance and diversity.</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Z</a:t>
            </a:r>
            <a:r>
              <a:rPr lang="en-US" altLang="zh-CN" dirty="0" err="1" smtClean="0"/>
              <a:t>ooplanktivores</a:t>
            </a:r>
            <a:endParaRPr lang="en-US" dirty="0"/>
          </a:p>
        </p:txBody>
      </p:sp>
      <p:sp>
        <p:nvSpPr>
          <p:cNvPr id="4" name="Content Placeholder 3"/>
          <p:cNvSpPr>
            <a:spLocks noGrp="1"/>
          </p:cNvSpPr>
          <p:nvPr>
            <p:ph idx="1"/>
          </p:nvPr>
        </p:nvSpPr>
        <p:spPr/>
        <p:txBody>
          <a:bodyPr>
            <a:normAutofit/>
          </a:bodyPr>
          <a:lstStyle/>
          <a:p>
            <a:r>
              <a:rPr lang="en-US" sz="2200" dirty="0" smtClean="0"/>
              <a:t>Lake fishes prefer to eat large </a:t>
            </a:r>
            <a:r>
              <a:rPr lang="en-US" sz="2200" dirty="0" err="1" smtClean="0"/>
              <a:t>zooplankters</a:t>
            </a:r>
            <a:r>
              <a:rPr lang="en-US" sz="2200" dirty="0" smtClean="0"/>
              <a:t>, which shifts the size and species composition of the plankton to smaller zooplankton species.</a:t>
            </a:r>
            <a:endParaRPr lang="en-US" sz="2200" dirty="0" smtClean="0"/>
          </a:p>
          <a:p>
            <a:r>
              <a:rPr lang="en-US" sz="2200" dirty="0" smtClean="0"/>
              <a:t>Marine </a:t>
            </a:r>
            <a:r>
              <a:rPr lang="en-US" sz="2200" dirty="0" err="1" smtClean="0"/>
              <a:t>zooplanktivores</a:t>
            </a:r>
            <a:r>
              <a:rPr lang="en-US" sz="2200" dirty="0" smtClean="0"/>
              <a:t> that are active by day also preferentially eat large prey.</a:t>
            </a:r>
            <a:endParaRPr lang="en-US" sz="2200" dirty="0" smtClean="0"/>
          </a:p>
          <a:p>
            <a:r>
              <a:rPr lang="en-US" sz="2200" dirty="0" smtClean="0"/>
              <a:t>Avoidance of foraging fishes may be responsible for daily vertical migrations by </a:t>
            </a:r>
            <a:r>
              <a:rPr lang="en-US" sz="2200" dirty="0" err="1" smtClean="0"/>
              <a:t>zooplankters</a:t>
            </a:r>
            <a:r>
              <a:rPr lang="en-US" sz="2200" dirty="0" smtClean="0"/>
              <a:t>, for day–night differences in zooplankton assemblage composition, and for life history and anatomical traits of </a:t>
            </a:r>
            <a:r>
              <a:rPr lang="en-US" sz="2200" dirty="0" err="1" smtClean="0"/>
              <a:t>zooplankters</a:t>
            </a:r>
            <a:r>
              <a:rPr lang="en-US" sz="2200" dirty="0" smtClean="0"/>
              <a:t> and other invertebrates.</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Trophic cascades</a:t>
            </a:r>
            <a:endParaRPr lang="en-US" dirty="0"/>
          </a:p>
        </p:txBody>
      </p:sp>
      <p:sp>
        <p:nvSpPr>
          <p:cNvPr id="4" name="Content Placeholder 3"/>
          <p:cNvSpPr>
            <a:spLocks noGrp="1"/>
          </p:cNvSpPr>
          <p:nvPr>
            <p:ph idx="1"/>
          </p:nvPr>
        </p:nvSpPr>
        <p:spPr/>
        <p:txBody>
          <a:bodyPr>
            <a:normAutofit/>
          </a:bodyPr>
          <a:lstStyle/>
          <a:p>
            <a:r>
              <a:rPr lang="en-US" sz="2200" dirty="0" smtClean="0"/>
              <a:t>“</a:t>
            </a:r>
            <a:r>
              <a:rPr lang="en-US" sz="2200" dirty="0" err="1" smtClean="0"/>
              <a:t>Trophic</a:t>
            </a:r>
            <a:r>
              <a:rPr lang="en-US" sz="2200" dirty="0" smtClean="0"/>
              <a:t> cascades” describe the direct and indirect effects that predators at the top of a food web can have on </a:t>
            </a:r>
            <a:r>
              <a:rPr lang="en-US" sz="2200" dirty="0" err="1" smtClean="0"/>
              <a:t>trophic</a:t>
            </a:r>
            <a:r>
              <a:rPr lang="en-US" sz="2200" dirty="0" smtClean="0"/>
              <a:t> levels several steps below. For example, </a:t>
            </a:r>
            <a:r>
              <a:rPr lang="en-US" sz="2200" dirty="0" err="1" smtClean="0"/>
              <a:t>piscivorous</a:t>
            </a:r>
            <a:r>
              <a:rPr lang="en-US" sz="2200" dirty="0" smtClean="0"/>
              <a:t> fishes eat </a:t>
            </a:r>
            <a:r>
              <a:rPr lang="en-US" sz="2200" dirty="0" err="1" smtClean="0"/>
              <a:t>zooplanktivorous</a:t>
            </a:r>
            <a:r>
              <a:rPr lang="en-US" sz="2200" dirty="0" smtClean="0"/>
              <a:t> fishes, which feed on herbivorous zooplankton, which eat phytoplankton. Hence removing the top </a:t>
            </a:r>
            <a:r>
              <a:rPr lang="en-US" sz="2200" dirty="0" err="1" smtClean="0"/>
              <a:t>piscivores</a:t>
            </a:r>
            <a:r>
              <a:rPr lang="en-US" sz="2200" dirty="0" smtClean="0"/>
              <a:t> has the unexpected effect of increasing phytoplankton density. </a:t>
            </a:r>
            <a:endParaRPr lang="en-US" sz="2200" dirty="0" smtClean="0"/>
          </a:p>
          <a:p>
            <a:r>
              <a:rPr lang="en-US" sz="2200" dirty="0" smtClean="0"/>
              <a:t>Complex interactions of this nature indicate that changes in fish populations can ultimately affect water chemistry, calcium carbonate deposition, the distribution of water masses of different temperatures, and ultimately the heat budget of a lake.</a:t>
            </a:r>
            <a:endParaRPr lang="en-US" sz="2200" dirty="0" smtClean="0"/>
          </a:p>
          <a:p>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Trophic cascades</a:t>
            </a:r>
            <a:endParaRPr lang="en-US" dirty="0"/>
          </a:p>
        </p:txBody>
      </p:sp>
      <p:sp>
        <p:nvSpPr>
          <p:cNvPr id="4" name="Content Placeholder 3"/>
          <p:cNvSpPr>
            <a:spLocks noGrp="1"/>
          </p:cNvSpPr>
          <p:nvPr>
            <p:ph idx="1"/>
          </p:nvPr>
        </p:nvSpPr>
        <p:spPr/>
        <p:txBody>
          <a:bodyPr>
            <a:normAutofit/>
          </a:bodyPr>
          <a:lstStyle/>
          <a:p>
            <a:pPr>
              <a:spcAft>
                <a:spcPts val="1800"/>
              </a:spcAft>
            </a:pPr>
            <a:endParaRPr lang="en-US" dirty="0" smtClean="0"/>
          </a:p>
          <a:p>
            <a:pPr lvl="1">
              <a:spcAft>
                <a:spcPts val="1800"/>
              </a:spcAft>
            </a:pPr>
            <a:r>
              <a:rPr lang="en-US" dirty="0" smtClean="0"/>
              <a:t>Describe “trophic cascades” and give an example of how it works</a:t>
            </a:r>
            <a:endParaRPr lang="en-US"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ags/tag1.xml><?xml version="1.0" encoding="utf-8"?>
<p:tagLst xmlns:p="http://schemas.openxmlformats.org/presentationml/2006/main">
  <p:tag name="TIMING" val="|16.6|21.7|33.1"/>
</p:tagLst>
</file>

<file path=ppt/tags/tag10.xml><?xml version="1.0" encoding="utf-8"?>
<p:tagLst xmlns:p="http://schemas.openxmlformats.org/presentationml/2006/main">
  <p:tag name="TIMING" val="|4|22.1|84.1"/>
</p:tagLst>
</file>

<file path=ppt/tags/tag11.xml><?xml version="1.0" encoding="utf-8"?>
<p:tagLst xmlns:p="http://schemas.openxmlformats.org/presentationml/2006/main">
  <p:tag name="KSO_WPP_MARK_KEY" val="72aeb5c9-7a55-42dc-9b87-60026e4c03ef"/>
  <p:tag name="COMMONDATA" val="eyJoZGlkIjoiNGMyZDY0N2IzZjNhMzQ0MTE3NzZiOTUyZGIzNWE4NjcifQ=="/>
</p:tagLst>
</file>

<file path=ppt/tags/tag2.xml><?xml version="1.0" encoding="utf-8"?>
<p:tagLst xmlns:p="http://schemas.openxmlformats.org/presentationml/2006/main">
  <p:tag name="TIMING" val="|5.6|11.7|19.8"/>
</p:tagLst>
</file>

<file path=ppt/tags/tag3.xml><?xml version="1.0" encoding="utf-8"?>
<p:tagLst xmlns:p="http://schemas.openxmlformats.org/presentationml/2006/main">
  <p:tag name="TIMING" val="|5.3|107|17.2|8.3"/>
</p:tagLst>
</file>

<file path=ppt/tags/tag4.xml><?xml version="1.0" encoding="utf-8"?>
<p:tagLst xmlns:p="http://schemas.openxmlformats.org/presentationml/2006/main">
  <p:tag name="TIMING" val="|5.3|19|12.4"/>
</p:tagLst>
</file>

<file path=ppt/tags/tag5.xml><?xml version="1.0" encoding="utf-8"?>
<p:tagLst xmlns:p="http://schemas.openxmlformats.org/presentationml/2006/main">
  <p:tag name="TIMING" val="|3.4|37|10.4"/>
</p:tagLst>
</file>

<file path=ppt/tags/tag6.xml><?xml version="1.0" encoding="utf-8"?>
<p:tagLst xmlns:p="http://schemas.openxmlformats.org/presentationml/2006/main">
  <p:tag name="TIMING" val="|4.4|152.6"/>
</p:tagLst>
</file>

<file path=ppt/tags/tag7.xml><?xml version="1.0" encoding="utf-8"?>
<p:tagLst xmlns:p="http://schemas.openxmlformats.org/presentationml/2006/main">
  <p:tag name="TIMING" val="|1"/>
</p:tagLst>
</file>

<file path=ppt/tags/tag8.xml><?xml version="1.0" encoding="utf-8"?>
<p:tagLst xmlns:p="http://schemas.openxmlformats.org/presentationml/2006/main">
  <p:tag name="TIMING" val="|5.3|53.7|9.5|54.6|25.5|19.5"/>
</p:tagLst>
</file>

<file path=ppt/tags/tag9.xml><?xml version="1.0" encoding="utf-8"?>
<p:tagLst xmlns:p="http://schemas.openxmlformats.org/presentationml/2006/main">
  <p:tag name="TIMING" val="|5.3|30.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5707</Words>
  <Application>WPS 演示</Application>
  <PresentationFormat>全屏显示(4:3)</PresentationFormat>
  <Paragraphs>68</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vt:lpstr>
      <vt:lpstr>宋体</vt:lpstr>
      <vt:lpstr>Wingdings</vt:lpstr>
      <vt:lpstr>Arial</vt:lpstr>
      <vt:lpstr>Calibri</vt:lpstr>
      <vt:lpstr>微软雅黑</vt:lpstr>
      <vt:lpstr>Arial Unicode MS</vt:lpstr>
      <vt:lpstr>Office Theme</vt:lpstr>
      <vt:lpstr>Lesson 13 (chapter 18, 24) Ecology</vt:lpstr>
      <vt:lpstr>Synthesis: what determines assemblage structure among coral reef fishes?</vt:lpstr>
      <vt:lpstr>Interactions between fishes and other taxonomic groups</vt:lpstr>
      <vt:lpstr>Herbivory</vt:lpstr>
      <vt:lpstr>PowerPoint 演示文稿</vt:lpstr>
      <vt:lpstr>Temperate freshwater herbivores </vt:lpstr>
      <vt:lpstr>Zooplanktivores</vt:lpstr>
      <vt:lpstr>Trophic cascades</vt:lpstr>
      <vt:lpstr>Trophic cascades</vt:lpstr>
      <vt:lpstr>Nutrient cycling and transport by fishes</vt:lpstr>
      <vt:lpstr>Influence of physical factors and disturbance</vt:lpstr>
      <vt:lpstr>Convergence and adaptation</vt:lpstr>
    </vt:vector>
  </TitlesOfParts>
  <Company>unl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 Chenhong</dc:creator>
  <cp:lastModifiedBy>李晨虹</cp:lastModifiedBy>
  <cp:revision>310</cp:revision>
  <dcterms:created xsi:type="dcterms:W3CDTF">2020-02-24T02:57:00Z</dcterms:created>
  <dcterms:modified xsi:type="dcterms:W3CDTF">2022-12-11T09:50:44Z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AB7582534FC84F95A498C7BBF022682C</vt:lpwstr>
  </property>
  <property fmtid="{D5CDD505-2E9C-101B-9397-08002B2CF9AE}" pid="3" name="KSOProductBuildVer">
    <vt:lpwstr>2052-11.1.0.12763</vt:lpwstr>
  </property>
</Properties>
</file>