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3"/>
    <p:sldId id="701" r:id="rId4"/>
    <p:sldId id="714" r:id="rId5"/>
    <p:sldId id="702" r:id="rId6"/>
    <p:sldId id="715" r:id="rId7"/>
    <p:sldId id="703" r:id="rId8"/>
    <p:sldId id="716" r:id="rId9"/>
    <p:sldId id="698" r:id="rId10"/>
    <p:sldId id="717" r:id="rId11"/>
    <p:sldId id="699" r:id="rId12"/>
    <p:sldId id="718" r:id="rId13"/>
    <p:sldId id="700" r:id="rId14"/>
    <p:sldId id="719" r:id="rId15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6" autoAdjust="0"/>
    <p:restoredTop sz="86471" autoAdjust="0"/>
  </p:normalViewPr>
  <p:slideViewPr>
    <p:cSldViewPr snapToObjects="1">
      <p:cViewPr varScale="1">
        <p:scale>
          <a:sx n="55" d="100"/>
          <a:sy n="55" d="100"/>
        </p:scale>
        <p:origin x="19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42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8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D14A-54E2-AB4D-B2A1-21D271AB945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5070E-A507-0F46-852B-26386A15743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35350"/>
            <a:ext cx="7772400" cy="108585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Lesson 14 (chapter 25, 26)</a:t>
            </a:r>
            <a:br>
              <a:rPr lang="en-US" sz="3600" dirty="0" smtClean="0"/>
            </a:br>
            <a:r>
              <a:rPr lang="en-US" sz="3600" dirty="0"/>
              <a:t>A</a:t>
            </a:r>
            <a:r>
              <a:rPr lang="en-US" sz="3600" dirty="0" smtClean="0"/>
              <a:t>daptation and conservation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30400"/>
            <a:ext cx="6400800" cy="762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Shanghai Ocean University</a:t>
            </a:r>
            <a:endParaRPr lang="en-US" sz="2000" dirty="0" smtClean="0"/>
          </a:p>
          <a:p>
            <a:r>
              <a:rPr lang="en-US" altLang="zh-CN" sz="2000" dirty="0" smtClean="0"/>
              <a:t>Fall, </a:t>
            </a:r>
            <a:r>
              <a:rPr lang="en-US" altLang="zh-CN" sz="2000" dirty="0" smtClean="0"/>
              <a:t>2022</a:t>
            </a:r>
            <a:endParaRPr lang="en-US" sz="2000" dirty="0"/>
          </a:p>
        </p:txBody>
      </p:sp>
      <p:sp>
        <p:nvSpPr>
          <p:cNvPr id="4" name="Title 1"/>
          <p:cNvSpPr txBox="1"/>
          <p:nvPr/>
        </p:nvSpPr>
        <p:spPr>
          <a:xfrm>
            <a:off x="685800" y="863601"/>
            <a:ext cx="77724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Ichthyology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5207000"/>
            <a:ext cx="1816100" cy="73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207000"/>
            <a:ext cx="1828800" cy="73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00" y="5207000"/>
            <a:ext cx="1816100" cy="73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Fishes that inhabit high-energy zones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Fishes that inhabit high-energy zones such as the wave-swept intertidal zone or steep stream beds have converged upon a body shape that is depressed, paired fins that are expanded, a suction device, </a:t>
            </a:r>
            <a:r>
              <a:rPr lang="en-US" sz="2200" dirty="0" err="1" smtClean="0"/>
              <a:t>subterminal</a:t>
            </a:r>
            <a:r>
              <a:rPr lang="en-US" sz="2200" dirty="0" smtClean="0"/>
              <a:t> mouths, and small body size.</a:t>
            </a:r>
            <a:endParaRPr lang="en-US" sz="2200" dirty="0" smtClean="0"/>
          </a:p>
          <a:p>
            <a:r>
              <a:rPr lang="en-US" sz="2200" dirty="0" smtClean="0"/>
              <a:t>All these traits appear to facilitate the holding of position on the bottom despite strong water flow.</a:t>
            </a:r>
            <a:endParaRPr lang="en-US" sz="2200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ststream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2458" y="152400"/>
            <a:ext cx="5679084" cy="3200400"/>
          </a:xfrm>
          <a:prstGeom prst="rect">
            <a:avLst/>
          </a:prstGeom>
        </p:spPr>
      </p:pic>
      <p:pic>
        <p:nvPicPr>
          <p:cNvPr id="5" name="Picture 4" descr="tidalz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458" y="3505200"/>
            <a:ext cx="5679084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Cave fishes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Cave fishes live in lightless, freshwater environments where food is scarce.</a:t>
            </a:r>
            <a:endParaRPr lang="en-US" sz="2200" dirty="0" smtClean="0"/>
          </a:p>
          <a:p>
            <a:r>
              <a:rPr lang="en-US" sz="2200" dirty="0" smtClean="0"/>
              <a:t>Cave-adapted forms typically have reduced eyes, pigmentation, and </a:t>
            </a:r>
            <a:r>
              <a:rPr lang="en-US" sz="2200" dirty="0" err="1" smtClean="0"/>
              <a:t>squamation</a:t>
            </a:r>
            <a:r>
              <a:rPr lang="en-US" sz="2200" dirty="0" smtClean="0"/>
              <a:t>; low metabolic activity and reproductive rates; low population densities; and increased chemosensory and lateral line development. </a:t>
            </a:r>
            <a:endParaRPr lang="en-US" sz="2200" dirty="0" smtClean="0"/>
          </a:p>
          <a:p>
            <a:r>
              <a:rPr lang="en-US" sz="2200" dirty="0" smtClean="0"/>
              <a:t>Their biology makes them especially vulnerable to habitat disturbances.</a:t>
            </a:r>
            <a:endParaRPr lang="en-US" sz="2200" dirty="0" smtClean="0"/>
          </a:p>
          <a:p>
            <a:r>
              <a:rPr lang="en-US" sz="2200" dirty="0" smtClean="0"/>
              <a:t>Cave-dwelling fishes have converged on many of the traits evolved by deepsea fishes, probably in response to food and light scarcity.</a:t>
            </a:r>
            <a:endParaRPr lang="en-US" sz="22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vefish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2416" y="3505200"/>
            <a:ext cx="6339168" cy="3200400"/>
          </a:xfrm>
          <a:prstGeom prst="rect">
            <a:avLst/>
          </a:prstGeom>
        </p:spPr>
      </p:pic>
      <p:pic>
        <p:nvPicPr>
          <p:cNvPr id="5" name="Picture 4" descr="cavefish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317" y="304800"/>
            <a:ext cx="4861367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</a:t>
            </a:r>
            <a:r>
              <a:rPr lang="en-US" altLang="zh-CN" dirty="0" smtClean="0"/>
              <a:t>onvergence and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 smtClean="0"/>
              <a:t>The Principle of Convergence states that strong selection pressures tend to produce strong similarities in unrelated animals. Several aquatic habitats offer examples.</a:t>
            </a:r>
            <a:endParaRPr lang="en-US" sz="2200" dirty="0" smtClean="0"/>
          </a:p>
          <a:p>
            <a:r>
              <a:rPr lang="en-US" sz="2200" dirty="0" err="1" smtClean="0"/>
              <a:t>Mesopelagic</a:t>
            </a:r>
            <a:r>
              <a:rPr lang="en-US" sz="2200" dirty="0" smtClean="0"/>
              <a:t> ocean depths between 200 and 1000 </a:t>
            </a:r>
            <a:r>
              <a:rPr lang="en-US" sz="2200" dirty="0" err="1" smtClean="0"/>
              <a:t>m</a:t>
            </a:r>
            <a:r>
              <a:rPr lang="en-US" sz="2200" dirty="0" smtClean="0"/>
              <a:t> contain 750 species of fishes that are typically dark in color, with </a:t>
            </a:r>
            <a:r>
              <a:rPr lang="en-US" sz="2200" dirty="0" err="1" smtClean="0"/>
              <a:t>photophores</a:t>
            </a:r>
            <a:r>
              <a:rPr lang="en-US" sz="2200" dirty="0" smtClean="0"/>
              <a:t>, large mouths, slender teeth, reduced skeletons and </a:t>
            </a:r>
            <a:r>
              <a:rPr lang="en-US" sz="2200" dirty="0" err="1" smtClean="0"/>
              <a:t>squamation</a:t>
            </a:r>
            <a:r>
              <a:rPr lang="en-US" sz="2200" dirty="0" smtClean="0"/>
              <a:t>, long </a:t>
            </a:r>
            <a:r>
              <a:rPr lang="en-US" sz="2200" dirty="0" err="1" smtClean="0"/>
              <a:t>rete</a:t>
            </a:r>
            <a:r>
              <a:rPr lang="en-US" sz="2200" dirty="0" smtClean="0"/>
              <a:t> </a:t>
            </a:r>
            <a:r>
              <a:rPr lang="en-US" sz="2200" dirty="0" err="1" smtClean="0"/>
              <a:t>mirabiles</a:t>
            </a:r>
            <a:r>
              <a:rPr lang="en-US" sz="2200" dirty="0" smtClean="0"/>
              <a:t>, low enzyme activity, and daily vertical migrations.</a:t>
            </a:r>
            <a:endParaRPr lang="en-US" sz="2200" dirty="0" smtClean="0"/>
          </a:p>
          <a:p>
            <a:r>
              <a:rPr lang="en-US" sz="2200" dirty="0" smtClean="0"/>
              <a:t>Bathypelagic fishes (1000–4000 </a:t>
            </a:r>
            <a:r>
              <a:rPr lang="en-US" sz="2200" dirty="0" err="1" smtClean="0"/>
              <a:t>m</a:t>
            </a:r>
            <a:r>
              <a:rPr lang="en-US" sz="2200" dirty="0" smtClean="0"/>
              <a:t>, 200 species) show stronger and more bizarre convergences, including sex reversal, extreme skeletal and musculature reduction, eye loss, longer </a:t>
            </a:r>
            <a:r>
              <a:rPr lang="en-US" sz="2200" dirty="0" err="1" smtClean="0"/>
              <a:t>retes</a:t>
            </a:r>
            <a:r>
              <a:rPr lang="en-US" sz="2200" dirty="0" smtClean="0"/>
              <a:t>, marked sexual dimorphism, and behavioral energy conservation. These characteristics are apparent adaptations to low energy availability.</a:t>
            </a:r>
            <a:endParaRPr lang="en-US" sz="2200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ceandepthchart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00000" cy="2286000"/>
          </a:xfrm>
          <a:prstGeom prst="rect">
            <a:avLst/>
          </a:prstGeom>
        </p:spPr>
      </p:pic>
      <p:pic>
        <p:nvPicPr>
          <p:cNvPr id="5" name="Picture 4" descr="deepsea 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286000"/>
            <a:ext cx="6096000" cy="4572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Pelagic fishes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 smtClean="0"/>
              <a:t>Oceanic, pelagic fishes swim in the upper 100–200 </a:t>
            </a:r>
            <a:r>
              <a:rPr lang="en-US" sz="2200" dirty="0" err="1" smtClean="0"/>
              <a:t>m</a:t>
            </a:r>
            <a:r>
              <a:rPr lang="en-US" sz="2200" dirty="0" smtClean="0"/>
              <a:t> of water. This is the primary region for commercial fish production and is the habitat of </a:t>
            </a:r>
            <a:r>
              <a:rPr lang="en-US" sz="2200" dirty="0" err="1" smtClean="0"/>
              <a:t>herringlike</a:t>
            </a:r>
            <a:r>
              <a:rPr lang="en-US" sz="2200" dirty="0" smtClean="0"/>
              <a:t> fishes, </a:t>
            </a:r>
            <a:r>
              <a:rPr lang="en-US" sz="2200" dirty="0" err="1" smtClean="0"/>
              <a:t>sauries</a:t>
            </a:r>
            <a:r>
              <a:rPr lang="en-US" sz="2200" dirty="0" smtClean="0"/>
              <a:t>, </a:t>
            </a:r>
            <a:r>
              <a:rPr lang="en-US" sz="2200" dirty="0" err="1" smtClean="0"/>
              <a:t>carangoids</a:t>
            </a:r>
            <a:r>
              <a:rPr lang="en-US" sz="2200" dirty="0" smtClean="0"/>
              <a:t>, </a:t>
            </a:r>
            <a:r>
              <a:rPr lang="en-US" sz="2200" dirty="0" err="1" smtClean="0"/>
              <a:t>dolphinfishes</a:t>
            </a:r>
            <a:r>
              <a:rPr lang="en-US" sz="2200" dirty="0" smtClean="0"/>
              <a:t>, mackerels, tunas, and billfishes.</a:t>
            </a:r>
            <a:endParaRPr lang="en-US" sz="2200" dirty="0" smtClean="0"/>
          </a:p>
          <a:p>
            <a:r>
              <a:rPr lang="en-US" sz="2200" dirty="0" smtClean="0"/>
              <a:t>Pelagic fishes are typically streamlined, silvery, and migratory, with a high proportion of red muscle for sustained swimming.</a:t>
            </a:r>
            <a:endParaRPr lang="en-US" sz="2200" dirty="0" smtClean="0"/>
          </a:p>
          <a:p>
            <a:r>
              <a:rPr lang="en-US" sz="2200" dirty="0" smtClean="0"/>
              <a:t>They respire efficiently and save energy by using ram-gill ventilation.</a:t>
            </a:r>
            <a:endParaRPr lang="en-US" sz="2200" dirty="0" smtClean="0"/>
          </a:p>
          <a:p>
            <a:r>
              <a:rPr lang="en-US" sz="2200" dirty="0" smtClean="0"/>
              <a:t>Life history differences between temperate and tropical species are influenced by seasonal and spatial food availability, and lead to dramatic differences in year class fluctuations.</a:t>
            </a:r>
            <a:endParaRPr lang="en-US" sz="2200" dirty="0" smtClean="0"/>
          </a:p>
          <a:p>
            <a:r>
              <a:rPr lang="en-US" sz="2200" dirty="0" smtClean="0"/>
              <a:t>Freshwater </a:t>
            </a:r>
            <a:r>
              <a:rPr lang="en-US" sz="2200" dirty="0" err="1" smtClean="0"/>
              <a:t>pelagics</a:t>
            </a:r>
            <a:r>
              <a:rPr lang="en-US" sz="2200" dirty="0" smtClean="0"/>
              <a:t> have converged on many traits with oceanic species.</a:t>
            </a:r>
            <a:endParaRPr lang="en-US" sz="2200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4990_pelagic-fishes-of-the-st-lawrence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6787" y="0"/>
            <a:ext cx="4670426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Polar Arctic and Antarctic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The polar Arctic and Antarctic regions lie above 60° latitude. The Antarctic has more endemic, specialized fishes, half of which are in the </a:t>
            </a:r>
            <a:r>
              <a:rPr lang="en-US" sz="2200" dirty="0" err="1" smtClean="0"/>
              <a:t>icefish</a:t>
            </a:r>
            <a:r>
              <a:rPr lang="en-US" sz="2200" dirty="0" smtClean="0"/>
              <a:t> suborder </a:t>
            </a:r>
            <a:r>
              <a:rPr lang="en-US" sz="2200" dirty="0" err="1" smtClean="0"/>
              <a:t>Notothenioidei</a:t>
            </a:r>
            <a:r>
              <a:rPr lang="en-US" sz="2200" dirty="0" smtClean="0"/>
              <a:t>. Antarctic fishes avoid freezing because their blood contains antifreeze compounds. </a:t>
            </a:r>
            <a:endParaRPr lang="en-US" sz="2200" dirty="0" smtClean="0"/>
          </a:p>
          <a:p>
            <a:r>
              <a:rPr lang="en-US" sz="2200" dirty="0" err="1" smtClean="0"/>
              <a:t>Channichthyids</a:t>
            </a:r>
            <a:r>
              <a:rPr lang="en-US" sz="2200" dirty="0" smtClean="0"/>
              <a:t> are unusually pale because they lack hemoglobin and </a:t>
            </a:r>
            <a:r>
              <a:rPr lang="en-US" sz="2200" dirty="0" err="1" smtClean="0"/>
              <a:t>myoglobin</a:t>
            </a:r>
            <a:r>
              <a:rPr lang="en-US" sz="2200" dirty="0" smtClean="0"/>
              <a:t>. Some notothenioids have evolved neutral buoyancy via reduced skeletal mineralization and increased lipid deposition.</a:t>
            </a:r>
            <a:endParaRPr lang="en-US" sz="2200" dirty="0" smtClean="0"/>
          </a:p>
          <a:p>
            <a:r>
              <a:rPr lang="en-US" sz="2200" dirty="0" smtClean="0"/>
              <a:t>Arctic fishes have converged on similar traits.</a:t>
            </a:r>
            <a:endParaRPr lang="en-US" sz="2200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ctic co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7312"/>
            <a:ext cx="9144001" cy="6683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Desert fishes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Desert freshwater fishes live on almost all continents in regions where water scarcity creates extreme conditions.</a:t>
            </a:r>
            <a:endParaRPr lang="en-US" sz="2200" dirty="0" smtClean="0"/>
          </a:p>
          <a:p>
            <a:r>
              <a:rPr lang="en-US" sz="2200" dirty="0" smtClean="0"/>
              <a:t>Desert fishes often possess accessory respiratory structures for using atmospheric oxygen, and have a life cycle that includes a resting stage during droughts, either involving a </a:t>
            </a:r>
            <a:r>
              <a:rPr lang="en-US" sz="2200" dirty="0" err="1" smtClean="0"/>
              <a:t>diapausing</a:t>
            </a:r>
            <a:r>
              <a:rPr lang="en-US" sz="2200" dirty="0" smtClean="0"/>
              <a:t> egg or an </a:t>
            </a:r>
            <a:r>
              <a:rPr lang="en-US" sz="2200" dirty="0" err="1" smtClean="0"/>
              <a:t>estivating</a:t>
            </a:r>
            <a:r>
              <a:rPr lang="en-US" sz="2200" dirty="0" smtClean="0"/>
              <a:t> adult. </a:t>
            </a:r>
            <a:endParaRPr lang="en-US" sz="2200" dirty="0" smtClean="0"/>
          </a:p>
          <a:p>
            <a:r>
              <a:rPr lang="en-US" sz="2200" dirty="0" smtClean="0"/>
              <a:t>In addition to low oxygen, desert fishes often encounter extremes of salinity and alkalinity. The deserts of the southwestern USA and western Mexico have a surprising diversity of endemic fishes, many of which are threatened.</a:t>
            </a:r>
            <a:endParaRPr lang="en-US" sz="2200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ert goby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8275" y="0"/>
            <a:ext cx="395922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3200400"/>
            <a:ext cx="29418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D</a:t>
            </a:r>
            <a:r>
              <a:rPr lang="en-US" altLang="zh-CN" sz="4400" dirty="0" smtClean="0"/>
              <a:t>esert goby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IMING" val="|10|22.9|91.8"/>
</p:tagLst>
</file>

<file path=ppt/tags/tag2.xml><?xml version="1.0" encoding="utf-8"?>
<p:tagLst xmlns:p="http://schemas.openxmlformats.org/presentationml/2006/main">
  <p:tag name="TIMING" val="|35.8"/>
</p:tagLst>
</file>

<file path=ppt/tags/tag3.xml><?xml version="1.0" encoding="utf-8"?>
<p:tagLst xmlns:p="http://schemas.openxmlformats.org/presentationml/2006/main">
  <p:tag name="TIMING" val="|2.1|26.2|41.5|13.5|21.4"/>
</p:tagLst>
</file>

<file path=ppt/tags/tag4.xml><?xml version="1.0" encoding="utf-8"?>
<p:tagLst xmlns:p="http://schemas.openxmlformats.org/presentationml/2006/main">
  <p:tag name="TIMING" val="|21.1|31.4|24.7"/>
</p:tagLst>
</file>

<file path=ppt/tags/tag5.xml><?xml version="1.0" encoding="utf-8"?>
<p:tagLst xmlns:p="http://schemas.openxmlformats.org/presentationml/2006/main">
  <p:tag name="TIMING" val="|1|10.1|76.5"/>
</p:tagLst>
</file>

<file path=ppt/tags/tag6.xml><?xml version="1.0" encoding="utf-8"?>
<p:tagLst xmlns:p="http://schemas.openxmlformats.org/presentationml/2006/main">
  <p:tag name="TIMING" val="|7.6|56.5"/>
</p:tagLst>
</file>

<file path=ppt/tags/tag7.xml><?xml version="1.0" encoding="utf-8"?>
<p:tagLst xmlns:p="http://schemas.openxmlformats.org/presentationml/2006/main">
  <p:tag name="TIMING" val="|1.4|19|62.9|20.2"/>
</p:tagLst>
</file>

<file path=ppt/tags/tag8.xml><?xml version="1.0" encoding="utf-8"?>
<p:tagLst xmlns:p="http://schemas.openxmlformats.org/presentationml/2006/main">
  <p:tag name="KSO_WPP_MARK_KEY" val="4a75ac36-5539-4739-8e5d-360dc65eef91"/>
  <p:tag name="COMMONDATA" val="eyJoZGlkIjoiNGMyZDY0N2IzZjNhMzQ0MTE3NzZiOTUyZGIzNWE4Njc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3564</Words>
  <Application>WPS 演示</Application>
  <PresentationFormat>全屏显示(4:3)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Arial</vt:lpstr>
      <vt:lpstr>Calibri</vt:lpstr>
      <vt:lpstr>微软雅黑</vt:lpstr>
      <vt:lpstr>Arial Unicode MS</vt:lpstr>
      <vt:lpstr>Office Theme</vt:lpstr>
      <vt:lpstr>Lesson 14 (chapter 25, 26) Adaptation and conservation</vt:lpstr>
      <vt:lpstr>Convergence and adaptation</vt:lpstr>
      <vt:lpstr>PowerPoint 演示文稿</vt:lpstr>
      <vt:lpstr>Pelagic fishes </vt:lpstr>
      <vt:lpstr>PowerPoint 演示文稿</vt:lpstr>
      <vt:lpstr>Polar Arctic and Antarctic regions</vt:lpstr>
      <vt:lpstr>PowerPoint 演示文稿</vt:lpstr>
      <vt:lpstr>Desert fishes </vt:lpstr>
      <vt:lpstr>PowerPoint 演示文稿</vt:lpstr>
      <vt:lpstr>Fishes that inhabit high-energy zones</vt:lpstr>
      <vt:lpstr>PowerPoint 演示文稿</vt:lpstr>
      <vt:lpstr>Cave fishes </vt:lpstr>
      <vt:lpstr>PowerPoint 演示文稿</vt:lpstr>
    </vt:vector>
  </TitlesOfParts>
  <Company>unl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Li, Chenhong</dc:creator>
  <cp:lastModifiedBy>李晨虹</cp:lastModifiedBy>
  <cp:revision>310</cp:revision>
  <dcterms:created xsi:type="dcterms:W3CDTF">2020-02-24T02:57:00Z</dcterms:created>
  <dcterms:modified xsi:type="dcterms:W3CDTF">2022-12-11T09:51:04Z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630A2ED3A311419B9EDAD135375FBFB3</vt:lpwstr>
  </property>
  <property fmtid="{D5CDD505-2E9C-101B-9397-08002B2CF9AE}" pid="3" name="KSOProductBuildVer">
    <vt:lpwstr>2052-11.1.0.12763</vt:lpwstr>
  </property>
</Properties>
</file>