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3"/>
    <p:sldId id="673" r:id="rId4"/>
    <p:sldId id="677" r:id="rId5"/>
    <p:sldId id="678" r:id="rId6"/>
    <p:sldId id="679" r:id="rId7"/>
    <p:sldId id="680" r:id="rId8"/>
    <p:sldId id="674" r:id="rId9"/>
    <p:sldId id="681" r:id="rId10"/>
    <p:sldId id="709" r:id="rId11"/>
    <p:sldId id="710" r:id="rId12"/>
    <p:sldId id="712" r:id="rId13"/>
    <p:sldId id="711" r:id="rId14"/>
    <p:sldId id="708" r:id="rId15"/>
    <p:sldId id="714" r:id="rId16"/>
  </p:sldIdLst>
  <p:sldSz cx="9144000" cy="6858000" type="screen4x3"/>
  <p:notesSz cx="6858000" cy="9144000"/>
  <p:custDataLst>
    <p:tags r:id="rId2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6" autoAdjust="0"/>
    <p:restoredTop sz="86471" autoAdjust="0"/>
  </p:normalViewPr>
  <p:slideViewPr>
    <p:cSldViewPr snapToObjects="1" showGuides="1">
      <p:cViewPr varScale="1">
        <p:scale>
          <a:sx n="55" d="100"/>
          <a:sy n="55" d="100"/>
        </p:scale>
        <p:origin x="192" y="44"/>
      </p:cViewPr>
      <p:guideLst>
        <p:guide orient="horz" pos="2160"/>
        <p:guide pos="2880"/>
      </p:guideLst>
    </p:cSldViewPr>
  </p:slideViewPr>
  <p:outlineViewPr>
    <p:cViewPr>
      <p:scale>
        <a:sx n="33" d="100"/>
        <a:sy n="33" d="100"/>
      </p:scale>
      <p:origin x="8" y="42272"/>
    </p:cViewPr>
  </p:outlineViewPr>
  <p:notesTextViewPr>
    <p:cViewPr>
      <p:scale>
        <a:sx n="100" d="100"/>
        <a:sy n="100" d="100"/>
      </p:scale>
      <p:origin x="0" y="0"/>
    </p:cViewPr>
  </p:notesTextViewPr>
  <p:sorterViewPr>
    <p:cViewPr varScale="1">
      <p:scale>
        <a:sx n="100" d="100"/>
        <a:sy n="100" d="100"/>
      </p:scale>
      <p:origin x="0" y="-1412"/>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gs" Target="tags/tag12.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11D14A-54E2-AB4D-B2A1-21D271AB9454}" type="datetimeFigureOut">
              <a:rPr lang="en-US" smtClean="0"/>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15070E-A507-0F46-852B-26386A157439}"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D4115C-B0B4-8946-B147-A9EE8D8D3B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30D4115C-B0B4-8946-B147-A9EE8D8D3B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30D4115C-B0B4-8946-B147-A9EE8D8D3B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30D4115C-B0B4-8946-B147-A9EE8D8D3B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30D4115C-B0B4-8946-B147-A9EE8D8D3B7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30D4115C-B0B4-8946-B147-A9EE8D8D3B7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30D4115C-B0B4-8946-B147-A9EE8D8D3B7D}"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D4115C-B0B4-8946-B147-A9EE8D8D3B7D}"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D4115C-B0B4-8946-B147-A9EE8D8D3B7D}"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0D4115C-B0B4-8946-B147-A9EE8D8D3B7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30D4115C-B0B4-8946-B147-A9EE8D8D3B7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4B354-BFF0-1D4E-A96D-087AA75E3288}"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4115C-B0B4-8946-B147-A9EE8D8D3B7D}"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34B354-BFF0-1D4E-A96D-087AA75E3288}"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435350"/>
            <a:ext cx="7772400" cy="1085850"/>
          </a:xfrm>
        </p:spPr>
        <p:txBody>
          <a:bodyPr>
            <a:normAutofit fontScale="90000"/>
          </a:bodyPr>
          <a:lstStyle/>
          <a:p>
            <a:pPr>
              <a:spcAft>
                <a:spcPts val="600"/>
              </a:spcAft>
            </a:pPr>
            <a:r>
              <a:rPr lang="en-US" sz="3600" dirty="0" smtClean="0"/>
              <a:t>Lesson 14 (chapter 25, 26)</a:t>
            </a:r>
            <a:br>
              <a:rPr lang="en-US" sz="3600" dirty="0" smtClean="0"/>
            </a:br>
            <a:r>
              <a:rPr lang="en-US" sz="3600" dirty="0" smtClean="0"/>
              <a:t>Adaptation and conservation</a:t>
            </a:r>
            <a:endParaRPr lang="en-US" sz="3600" dirty="0"/>
          </a:p>
        </p:txBody>
      </p:sp>
      <p:sp>
        <p:nvSpPr>
          <p:cNvPr id="3" name="Subtitle 2"/>
          <p:cNvSpPr>
            <a:spLocks noGrp="1"/>
          </p:cNvSpPr>
          <p:nvPr>
            <p:ph type="subTitle" idx="1"/>
          </p:nvPr>
        </p:nvSpPr>
        <p:spPr>
          <a:xfrm>
            <a:off x="1371600" y="1930400"/>
            <a:ext cx="6400800" cy="762000"/>
          </a:xfrm>
        </p:spPr>
        <p:txBody>
          <a:bodyPr>
            <a:normAutofit lnSpcReduction="10000"/>
          </a:bodyPr>
          <a:lstStyle/>
          <a:p>
            <a:r>
              <a:rPr lang="en-US" sz="2000" dirty="0" smtClean="0"/>
              <a:t>Shanghai Ocean University</a:t>
            </a:r>
            <a:endParaRPr lang="en-US" sz="2000" dirty="0" smtClean="0"/>
          </a:p>
          <a:p>
            <a:r>
              <a:rPr lang="en-US" altLang="zh-CN" sz="2000" dirty="0" smtClean="0"/>
              <a:t>Fall, 2022</a:t>
            </a:r>
            <a:endParaRPr lang="en-US" sz="2000" dirty="0"/>
          </a:p>
        </p:txBody>
      </p:sp>
      <p:sp>
        <p:nvSpPr>
          <p:cNvPr id="4" name="Title 1"/>
          <p:cNvSpPr txBox="1"/>
          <p:nvPr/>
        </p:nvSpPr>
        <p:spPr>
          <a:xfrm>
            <a:off x="685800" y="863601"/>
            <a:ext cx="7772400" cy="990599"/>
          </a:xfrm>
          <a:prstGeom prst="rect">
            <a:avLst/>
          </a:prstGeom>
        </p:spPr>
        <p:txBody>
          <a:bodyPr vert="horz" lIns="91440" tIns="45720" rIns="91440" bIns="45720" rtlCol="0" anchor="ctr">
            <a:normAutofit/>
          </a:bodyPr>
          <a:lstStyle/>
          <a:p>
            <a:pPr marL="0" marR="0" lvl="0" indent="0" algn="ctr" defTabSz="457200" rtl="0" eaLnBrk="1" fontAlgn="auto" latinLnBrk="0" hangingPunct="1">
              <a:lnSpc>
                <a:spcPct val="100000"/>
              </a:lnSpc>
              <a:spcBef>
                <a:spcPct val="0"/>
              </a:spcBef>
              <a:spcAft>
                <a:spcPts val="600"/>
              </a:spcAft>
              <a:buClrTx/>
              <a:buSzTx/>
              <a:buFontTx/>
              <a:buNone/>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Ichthyology</a:t>
            </a:r>
            <a:endParaRPr kumimoji="0" lang="en-US" sz="3600" b="0" i="0" u="none" strike="noStrike" kern="1200" cap="none" spc="0" normalizeH="0" baseline="0" noProof="0" dirty="0">
              <a:ln>
                <a:noFill/>
              </a:ln>
              <a:solidFill>
                <a:schemeClr val="tx1"/>
              </a:solidFill>
              <a:effectLst/>
              <a:uLnTx/>
              <a:uFillTx/>
              <a:latin typeface="+mj-lt"/>
              <a:ea typeface="+mj-ea"/>
              <a:cs typeface="+mj-cs"/>
            </a:endParaRPr>
          </a:p>
        </p:txBody>
      </p:sp>
      <p:pic>
        <p:nvPicPr>
          <p:cNvPr id="7" name="Picture 6"/>
          <p:cNvPicPr>
            <a:picLocks noChangeAspect="1"/>
          </p:cNvPicPr>
          <p:nvPr/>
        </p:nvPicPr>
        <p:blipFill>
          <a:blip r:embed="rId1"/>
          <a:stretch>
            <a:fillRect/>
          </a:stretch>
        </p:blipFill>
        <p:spPr>
          <a:xfrm>
            <a:off x="685800" y="5207000"/>
            <a:ext cx="1816100" cy="736600"/>
          </a:xfrm>
          <a:prstGeom prst="rect">
            <a:avLst/>
          </a:prstGeom>
        </p:spPr>
      </p:pic>
      <p:pic>
        <p:nvPicPr>
          <p:cNvPr id="8" name="Picture 7"/>
          <p:cNvPicPr>
            <a:picLocks noChangeAspect="1"/>
          </p:cNvPicPr>
          <p:nvPr/>
        </p:nvPicPr>
        <p:blipFill>
          <a:blip r:embed="rId2"/>
          <a:stretch>
            <a:fillRect/>
          </a:stretch>
        </p:blipFill>
        <p:spPr>
          <a:xfrm>
            <a:off x="3657600" y="5207000"/>
            <a:ext cx="1828800" cy="736600"/>
          </a:xfrm>
          <a:prstGeom prst="rect">
            <a:avLst/>
          </a:prstGeom>
        </p:spPr>
      </p:pic>
      <p:pic>
        <p:nvPicPr>
          <p:cNvPr id="10" name="Picture 9"/>
          <p:cNvPicPr>
            <a:picLocks noChangeAspect="1"/>
          </p:cNvPicPr>
          <p:nvPr/>
        </p:nvPicPr>
        <p:blipFill>
          <a:blip r:embed="rId3"/>
          <a:stretch>
            <a:fillRect/>
          </a:stretch>
        </p:blipFill>
        <p:spPr>
          <a:xfrm>
            <a:off x="6642100" y="5207000"/>
            <a:ext cx="1816100" cy="7366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 paper presentation</a:t>
            </a:r>
            <a:endParaRPr lang="en-US" dirty="0"/>
          </a:p>
        </p:txBody>
      </p:sp>
      <p:sp>
        <p:nvSpPr>
          <p:cNvPr id="3" name="Content Placeholder 2"/>
          <p:cNvSpPr>
            <a:spLocks noGrp="1"/>
          </p:cNvSpPr>
          <p:nvPr>
            <p:ph idx="1"/>
          </p:nvPr>
        </p:nvSpPr>
        <p:spPr/>
        <p:txBody>
          <a:bodyPr>
            <a:normAutofit/>
          </a:bodyPr>
          <a:lstStyle/>
          <a:p>
            <a:r>
              <a:rPr lang="en-US" sz="2800" dirty="0" smtClean="0"/>
              <a:t>Next two weeks, no absence</a:t>
            </a:r>
            <a:endParaRPr lang="en-US" sz="2800" dirty="0" smtClean="0"/>
          </a:p>
          <a:p>
            <a:r>
              <a:rPr lang="en-US" sz="2800" dirty="0" smtClean="0"/>
              <a:t>Save in </a:t>
            </a:r>
            <a:r>
              <a:rPr lang="en-US" sz="2800" dirty="0" err="1" smtClean="0"/>
              <a:t>ppt</a:t>
            </a:r>
            <a:r>
              <a:rPr lang="en-US" sz="2800" dirty="0" smtClean="0"/>
              <a:t> format, name it with your name</a:t>
            </a:r>
            <a:endParaRPr lang="en-US" sz="2800" dirty="0" smtClean="0"/>
          </a:p>
          <a:p>
            <a:r>
              <a:rPr lang="en-US" sz="2800" dirty="0" smtClean="0"/>
              <a:t>Email it to me before class</a:t>
            </a:r>
            <a:endParaRPr lang="en-US" sz="2800" dirty="0" smtClean="0"/>
          </a:p>
          <a:p>
            <a:r>
              <a:rPr lang="en-US" sz="2800" dirty="0" smtClean="0"/>
              <a:t>Must be in English (both written and spoken)</a:t>
            </a:r>
            <a:endParaRPr lang="en-US" sz="2800" dirty="0" smtClean="0"/>
          </a:p>
          <a:p>
            <a:r>
              <a:rPr lang="en-US" sz="2800" dirty="0" smtClean="0"/>
              <a:t>5 min talk + 2 min answering questions</a:t>
            </a:r>
            <a:endParaRPr lang="en-US" sz="2800" dirty="0" smtClean="0"/>
          </a:p>
          <a:p>
            <a:r>
              <a:rPr lang="en-US" sz="2800" dirty="0" smtClean="0"/>
              <a:t>I will pick presenter randomly</a:t>
            </a:r>
            <a:endParaRPr lang="en-US" sz="28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en-US" altLang="zh-CN" sz="4000" dirty="0" smtClean="0"/>
              <a:t>Hand in your PPT </a:t>
            </a:r>
            <a:r>
              <a:rPr lang="en-US" altLang="zh-CN" sz="4000" dirty="0"/>
              <a:t> </a:t>
            </a:r>
            <a:r>
              <a:rPr lang="en-US" altLang="zh-CN" sz="4000" dirty="0" smtClean="0"/>
              <a:t>by next Saturday (Dec 24)</a:t>
            </a:r>
            <a:endParaRPr lang="zh-CN" altLang="en-US" sz="40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 paper presentation</a:t>
            </a:r>
            <a:endParaRPr lang="en-US" dirty="0"/>
          </a:p>
        </p:txBody>
      </p:sp>
      <p:sp>
        <p:nvSpPr>
          <p:cNvPr id="3" name="Content Placeholder 2"/>
          <p:cNvSpPr>
            <a:spLocks noGrp="1"/>
          </p:cNvSpPr>
          <p:nvPr>
            <p:ph idx="1"/>
          </p:nvPr>
        </p:nvSpPr>
        <p:spPr/>
        <p:txBody>
          <a:bodyPr>
            <a:normAutofit/>
          </a:bodyPr>
          <a:lstStyle/>
          <a:p>
            <a:pPr>
              <a:spcAft>
                <a:spcPts val="1200"/>
              </a:spcAft>
            </a:pPr>
            <a:r>
              <a:rPr lang="en-US" sz="2800" dirty="0" smtClean="0"/>
              <a:t>10 points to your final grade</a:t>
            </a:r>
            <a:endParaRPr lang="en-US" sz="2800" dirty="0" smtClean="0"/>
          </a:p>
          <a:p>
            <a:pPr lvl="1">
              <a:spcAft>
                <a:spcPts val="1200"/>
              </a:spcAft>
            </a:pPr>
            <a:r>
              <a:rPr lang="en-US" sz="2400" dirty="0" smtClean="0"/>
              <a:t>Main parts, covering taxonomy, basic biology, life history etc. (3 points)</a:t>
            </a:r>
            <a:endParaRPr lang="en-US" sz="2400" dirty="0" smtClean="0"/>
          </a:p>
          <a:p>
            <a:pPr lvl="1">
              <a:spcAft>
                <a:spcPts val="1200"/>
              </a:spcAft>
            </a:pPr>
            <a:r>
              <a:rPr lang="en-US" sz="2400" dirty="0" smtClean="0"/>
              <a:t>Discussion, showing at least one new research on the species (3 points)</a:t>
            </a:r>
            <a:endParaRPr lang="en-US" sz="2400" dirty="0" smtClean="0"/>
          </a:p>
          <a:p>
            <a:pPr lvl="1">
              <a:spcAft>
                <a:spcPts val="1200"/>
              </a:spcAft>
            </a:pPr>
            <a:r>
              <a:rPr lang="en-US" sz="2400" dirty="0" smtClean="0"/>
              <a:t>Clearness, flow of macro- micro-logic (2 points)</a:t>
            </a:r>
            <a:endParaRPr lang="en-US" sz="2400" dirty="0" smtClean="0"/>
          </a:p>
          <a:p>
            <a:pPr lvl="1">
              <a:spcAft>
                <a:spcPts val="1200"/>
              </a:spcAft>
            </a:pPr>
            <a:r>
              <a:rPr lang="en-US" sz="2400" dirty="0" smtClean="0"/>
              <a:t>Presentation, articulate speech, timing (2 points)</a:t>
            </a:r>
            <a:endParaRPr lang="en-US" sz="2400" dirty="0" smtClean="0"/>
          </a:p>
          <a:p>
            <a:pPr lvl="1">
              <a:spcAft>
                <a:spcPts val="1200"/>
              </a:spcAft>
            </a:pPr>
            <a:endParaRPr lang="en-US" sz="24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2"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Your final paper is due on Jan 1</a:t>
            </a:r>
            <a:r>
              <a:rPr lang="en-US" baseline="30000" dirty="0" smtClean="0"/>
              <a:t>st</a:t>
            </a:r>
            <a:r>
              <a:rPr lang="en-US" dirty="0" smtClean="0"/>
              <a:t> </a:t>
            </a:r>
            <a:endParaRPr lang="en-US" dirty="0"/>
          </a:p>
        </p:txBody>
      </p:sp>
      <p:sp>
        <p:nvSpPr>
          <p:cNvPr id="3" name="Content Placeholder 2"/>
          <p:cNvSpPr>
            <a:spLocks noGrp="1"/>
          </p:cNvSpPr>
          <p:nvPr>
            <p:ph idx="1"/>
          </p:nvPr>
        </p:nvSpPr>
        <p:spPr/>
        <p:txBody>
          <a:bodyPr>
            <a:noAutofit/>
          </a:bodyPr>
          <a:lstStyle/>
          <a:p>
            <a:r>
              <a:rPr lang="en-US" sz="2200" dirty="0" smtClean="0"/>
              <a:t>Don’t forget your name</a:t>
            </a:r>
            <a:endParaRPr lang="en-US" sz="2200" dirty="0" smtClean="0"/>
          </a:p>
          <a:p>
            <a:r>
              <a:rPr lang="en-US" sz="2200" dirty="0" smtClean="0"/>
              <a:t>Double side</a:t>
            </a:r>
            <a:endParaRPr lang="en-US" sz="2200" dirty="0" smtClean="0"/>
          </a:p>
          <a:p>
            <a:r>
              <a:rPr lang="en-US" sz="2200" dirty="0" smtClean="0"/>
              <a:t>Double line space</a:t>
            </a:r>
            <a:endParaRPr lang="en-US" sz="2200" dirty="0" smtClean="0"/>
          </a:p>
          <a:p>
            <a:r>
              <a:rPr lang="en-US" sz="2200" dirty="0" smtClean="0"/>
              <a:t>Use subtitles</a:t>
            </a:r>
            <a:endParaRPr lang="en-US" sz="2200" dirty="0" smtClean="0"/>
          </a:p>
          <a:p>
            <a:pPr lvl="1"/>
            <a:r>
              <a:rPr lang="en-US" sz="1800" dirty="0" smtClean="0"/>
              <a:t>Introduction</a:t>
            </a:r>
            <a:endParaRPr lang="en-US" sz="1800" dirty="0" smtClean="0"/>
          </a:p>
          <a:p>
            <a:pPr lvl="1"/>
            <a:r>
              <a:rPr lang="en-US" sz="1800" dirty="0" smtClean="0"/>
              <a:t>Physical description …</a:t>
            </a:r>
            <a:endParaRPr lang="en-US" sz="1800" dirty="0" smtClean="0"/>
          </a:p>
          <a:p>
            <a:r>
              <a:rPr lang="en-US" sz="2200" dirty="0" smtClean="0"/>
              <a:t>Flow of your logic at macro and micro level</a:t>
            </a:r>
            <a:endParaRPr lang="en-US" sz="2200" dirty="0" smtClean="0"/>
          </a:p>
          <a:p>
            <a:r>
              <a:rPr lang="en-US" sz="2200" dirty="0" smtClean="0"/>
              <a:t>Need English editing</a:t>
            </a:r>
            <a:endParaRPr lang="en-US" sz="2200" dirty="0" smtClean="0"/>
          </a:p>
          <a:p>
            <a:pPr lvl="1"/>
            <a:r>
              <a:rPr lang="en-US" sz="1800" dirty="0" smtClean="0"/>
              <a:t>Choose the correct words, e.g. intramuscular bone, not thorn</a:t>
            </a:r>
            <a:endParaRPr lang="en-US" sz="1800" dirty="0" smtClean="0"/>
          </a:p>
          <a:p>
            <a:pPr lvl="1"/>
            <a:r>
              <a:rPr lang="en-US" sz="1800" dirty="0" smtClean="0"/>
              <a:t>Tense and consistent verb…</a:t>
            </a:r>
            <a:endParaRPr lang="en-US" sz="1800" dirty="0" smtClean="0"/>
          </a:p>
          <a:p>
            <a:r>
              <a:rPr lang="en-US" sz="2200" dirty="0" smtClean="0"/>
              <a:t>Avoid redundancy</a:t>
            </a:r>
            <a:endParaRPr lang="en-US" sz="2200" dirty="0" smtClean="0"/>
          </a:p>
          <a:p>
            <a:r>
              <a:rPr lang="en-US" sz="2200" dirty="0" smtClean="0"/>
              <a:t>Spend more time on it!</a:t>
            </a:r>
            <a:endParaRPr lang="en-US" sz="2200" dirty="0" smtClean="0"/>
          </a:p>
          <a:p>
            <a:endParaRPr lang="en-US" sz="2200" dirty="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Have a nice week!</a:t>
            </a:r>
            <a:endParaRPr lang="en-US" dirty="0"/>
          </a:p>
        </p:txBody>
      </p:sp>
      <p:pic>
        <p:nvPicPr>
          <p:cNvPr id="5" name="图片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057525" y="2286000"/>
            <a:ext cx="3028950" cy="2286000"/>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CN" dirty="0" smtClean="0"/>
              <a:t>Conservation</a:t>
            </a:r>
            <a:endParaRPr lang="en-US" dirty="0"/>
          </a:p>
        </p:txBody>
      </p:sp>
      <p:sp>
        <p:nvSpPr>
          <p:cNvPr id="3" name="Content Placeholder 2"/>
          <p:cNvSpPr>
            <a:spLocks noGrp="1"/>
          </p:cNvSpPr>
          <p:nvPr>
            <p:ph idx="1"/>
          </p:nvPr>
        </p:nvSpPr>
        <p:spPr/>
        <p:txBody>
          <a:bodyPr>
            <a:normAutofit/>
          </a:bodyPr>
          <a:lstStyle/>
          <a:p>
            <a:r>
              <a:rPr lang="en-US" sz="2200" dirty="0" smtClean="0"/>
              <a:t>Extinction rates have increased dramatically in the past 50 years due to human activities; present rates are 1000 times greater than average and 10–100 times greater than during past periods of mass extinction.</a:t>
            </a:r>
            <a:endParaRPr lang="en-US" sz="2200" dirty="0" smtClean="0"/>
          </a:p>
          <a:p>
            <a:r>
              <a:rPr lang="en-US" sz="2200" dirty="0" smtClean="0"/>
              <a:t>About 20% of the world’s 9000 species of freshwater fishes are either extinct or nearly so; 40 fishes have gone extinct in North America in the past century and the rate is accelerating. </a:t>
            </a:r>
            <a:endParaRPr lang="en-US" sz="2200" dirty="0" smtClean="0"/>
          </a:p>
          <a:p>
            <a:r>
              <a:rPr lang="en-US" sz="2200" dirty="0" smtClean="0"/>
              <a:t>Marine fishes are less threatened because of their wider distributions, although many commercially important species are showing serious declines.</a:t>
            </a:r>
            <a:endParaRPr lang="en-US" sz="22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t>
            </a:r>
            <a:r>
              <a:rPr lang="en-US" altLang="zh-CN" dirty="0" smtClean="0"/>
              <a:t>auses of fish extinction</a:t>
            </a:r>
            <a:endParaRPr lang="en-US" dirty="0"/>
          </a:p>
        </p:txBody>
      </p:sp>
      <p:sp>
        <p:nvSpPr>
          <p:cNvPr id="3" name="Content Placeholder 2"/>
          <p:cNvSpPr>
            <a:spLocks noGrp="1"/>
          </p:cNvSpPr>
          <p:nvPr>
            <p:ph idx="1"/>
          </p:nvPr>
        </p:nvSpPr>
        <p:spPr/>
        <p:txBody>
          <a:bodyPr>
            <a:normAutofit/>
          </a:bodyPr>
          <a:lstStyle/>
          <a:p>
            <a:r>
              <a:rPr lang="en-US" sz="2200" dirty="0" smtClean="0"/>
              <a:t>Major causes of biodiversity loss are habitat loss and modification, species introductions, pollution, commercial exploitation, and global climate change.</a:t>
            </a:r>
            <a:endParaRPr lang="en-US" sz="2200" dirty="0" smtClean="0"/>
          </a:p>
          <a:p>
            <a:r>
              <a:rPr lang="en-US" sz="2200" dirty="0" smtClean="0"/>
              <a:t>Habitat loss occurs through modification of bottom type, as happens during dredging, log removal, coral or gravel mining, trawling, and from silt deposition due to deforestation of the surrounding watershed. </a:t>
            </a:r>
            <a:endParaRPr lang="en-US" sz="2200" dirty="0" smtClean="0"/>
          </a:p>
          <a:p>
            <a:r>
              <a:rPr lang="en-US" sz="2200" dirty="0" smtClean="0"/>
              <a:t>Other causes of habitat loss include channelization of streams and rivers, dam building, and water withdrawal.</a:t>
            </a:r>
            <a:endParaRPr lang="en-US" sz="22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a:t>
            </a:r>
            <a:r>
              <a:rPr lang="en-US" altLang="zh-CN" dirty="0" smtClean="0"/>
              <a:t>nvasive species</a:t>
            </a:r>
            <a:endParaRPr lang="en-US" dirty="0"/>
          </a:p>
        </p:txBody>
      </p:sp>
      <p:sp>
        <p:nvSpPr>
          <p:cNvPr id="3" name="Content Placeholder 2"/>
          <p:cNvSpPr>
            <a:spLocks noGrp="1"/>
          </p:cNvSpPr>
          <p:nvPr>
            <p:ph idx="1"/>
          </p:nvPr>
        </p:nvSpPr>
        <p:spPr/>
        <p:txBody>
          <a:bodyPr>
            <a:normAutofit/>
          </a:bodyPr>
          <a:lstStyle/>
          <a:p>
            <a:r>
              <a:rPr lang="en-US" sz="2200" dirty="0" smtClean="0"/>
              <a:t>Introduced species affect native species because introduced fishes are often freed from their evolved population controls, and natives are evolutionarily unprepared for the introductions.</a:t>
            </a:r>
            <a:endParaRPr lang="en-US" sz="2200" dirty="0" smtClean="0"/>
          </a:p>
          <a:p>
            <a:r>
              <a:rPr lang="en-US" sz="2200" dirty="0" smtClean="0"/>
              <a:t>Predation by and competition and hybridization with introduced species are common results, as is the introduction of new pathogens.</a:t>
            </a:r>
            <a:endParaRPr lang="en-US" sz="2200" dirty="0" smtClean="0"/>
          </a:p>
          <a:p>
            <a:r>
              <a:rPr lang="en-US" sz="2200" dirty="0" smtClean="0"/>
              <a:t>The introduction of Nile Perch into Lake Victoria has led to the possible extinction of hundreds of species of endemic cichlids that previously supported an important local fishery.</a:t>
            </a:r>
            <a:endParaRPr lang="en-US" sz="22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Environment </a:t>
            </a:r>
            <a:r>
              <a:rPr lang="en-US" altLang="zh-CN" dirty="0" smtClean="0"/>
              <a:t>monitor </a:t>
            </a:r>
            <a:endParaRPr lang="en-US" dirty="0"/>
          </a:p>
        </p:txBody>
      </p:sp>
      <p:sp>
        <p:nvSpPr>
          <p:cNvPr id="3" name="Content Placeholder 2"/>
          <p:cNvSpPr>
            <a:spLocks noGrp="1"/>
          </p:cNvSpPr>
          <p:nvPr>
            <p:ph idx="1"/>
          </p:nvPr>
        </p:nvSpPr>
        <p:spPr/>
        <p:txBody>
          <a:bodyPr>
            <a:normAutofit/>
          </a:bodyPr>
          <a:lstStyle/>
          <a:p>
            <a:r>
              <a:rPr lang="en-US" sz="2200" dirty="0" smtClean="0"/>
              <a:t>Chemical, nutrient, and sediment pollution all have adverse effects on fishes; predation on fishes by birds and mammals links aquatic and terrestrial ecosystems via such pollution. Fishes can therefore serve as valuable indicators of environmental health.</a:t>
            </a:r>
            <a:endParaRPr lang="en-US" sz="22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a:t>
            </a:r>
            <a:r>
              <a:rPr lang="en-US" altLang="zh-CN" dirty="0" smtClean="0"/>
              <a:t>verfishing</a:t>
            </a:r>
            <a:endParaRPr lang="en-US" dirty="0"/>
          </a:p>
        </p:txBody>
      </p:sp>
      <p:sp>
        <p:nvSpPr>
          <p:cNvPr id="3" name="Content Placeholder 2"/>
          <p:cNvSpPr>
            <a:spLocks noGrp="1"/>
          </p:cNvSpPr>
          <p:nvPr>
            <p:ph idx="1"/>
          </p:nvPr>
        </p:nvSpPr>
        <p:spPr/>
        <p:txBody>
          <a:bodyPr>
            <a:normAutofit lnSpcReduction="10000"/>
          </a:bodyPr>
          <a:lstStyle/>
          <a:p>
            <a:r>
              <a:rPr lang="en-US" sz="2200" dirty="0" smtClean="0"/>
              <a:t>Approximately 40% of the commercial marine fish species important to the USA are exploited at unsustainable rates. The Pacific Sardine, Peruvian </a:t>
            </a:r>
            <a:r>
              <a:rPr lang="en-US" sz="2200" dirty="0" err="1" smtClean="0"/>
              <a:t>Anchoveta</a:t>
            </a:r>
            <a:r>
              <a:rPr lang="en-US" sz="2200" dirty="0" smtClean="0"/>
              <a:t>, and Giant </a:t>
            </a:r>
            <a:r>
              <a:rPr lang="en-US" sz="2200" dirty="0" err="1" smtClean="0"/>
              <a:t>Totoaba</a:t>
            </a:r>
            <a:r>
              <a:rPr lang="en-US" sz="2200" dirty="0" smtClean="0"/>
              <a:t> were all very abundant commercial species that have essentially disappeared due largely to overfishing. Some species reductions are the indirect result of other fisheries.</a:t>
            </a:r>
            <a:endParaRPr lang="en-US" sz="2200" dirty="0" smtClean="0"/>
          </a:p>
          <a:p>
            <a:r>
              <a:rPr lang="en-US" sz="2200" dirty="0" err="1" smtClean="0"/>
              <a:t>Bycatch</a:t>
            </a:r>
            <a:r>
              <a:rPr lang="en-US" sz="2200" dirty="0" smtClean="0"/>
              <a:t> in the shrimp fisheries of the Gulf of Mexico greatly reduces the available stocks of Red Snapper and Spanish Mackerel, among other species.</a:t>
            </a:r>
            <a:endParaRPr lang="en-US" sz="2200" dirty="0" smtClean="0"/>
          </a:p>
          <a:p>
            <a:r>
              <a:rPr lang="en-US" sz="2200" dirty="0" smtClean="0"/>
              <a:t>Coral reef fishes are commercially exploited for the home aquarium trade, which has led to reef destruction and species depletion in many places. Few such fishes live more than a few months in captivity.</a:t>
            </a:r>
            <a:endParaRPr lang="en-US" sz="2200" dirty="0" smtClean="0"/>
          </a:p>
          <a:p>
            <a:endParaRPr lang="en-US" sz="2200" dirty="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t>
            </a:r>
            <a:r>
              <a:rPr lang="en-US" altLang="zh-CN" dirty="0" smtClean="0"/>
              <a:t>limate change</a:t>
            </a:r>
            <a:endParaRPr lang="en-US" dirty="0"/>
          </a:p>
        </p:txBody>
      </p:sp>
      <p:sp>
        <p:nvSpPr>
          <p:cNvPr id="3" name="Content Placeholder 2"/>
          <p:cNvSpPr>
            <a:spLocks noGrp="1"/>
          </p:cNvSpPr>
          <p:nvPr>
            <p:ph idx="1"/>
          </p:nvPr>
        </p:nvSpPr>
        <p:spPr/>
        <p:txBody>
          <a:bodyPr>
            <a:noAutofit/>
          </a:bodyPr>
          <a:lstStyle/>
          <a:p>
            <a:r>
              <a:rPr lang="en-US" sz="2200" dirty="0" smtClean="0"/>
              <a:t>Greenhouse gases have been pumped into the atmosphere at increasing rates during the past century, raising the prospect of global warming, sea level rises, ocean current shifts, and major climatic changes such as drought, floods, and cyclonic storms.</a:t>
            </a:r>
            <a:endParaRPr lang="en-US" sz="2200" dirty="0" smtClean="0"/>
          </a:p>
          <a:p>
            <a:r>
              <a:rPr lang="en-US" sz="2200" dirty="0" smtClean="0"/>
              <a:t>Global warming has and will alter the distribution, abundance, reproductive timing, trophic relationships, and migration patterns of fishes through its impacts on water temperature, rainfall patterns, freeze–thaw cycles, oxygen availability, heat budgets, oceanic currents, primary productivity, ocean acidification, and metabolic processes.</a:t>
            </a:r>
            <a:endParaRPr lang="en-US" sz="2200" dirty="0" smtClean="0"/>
          </a:p>
          <a:p>
            <a:r>
              <a:rPr lang="en-US" sz="2200" dirty="0" smtClean="0"/>
              <a:t>Coral reef ecosystems have been especially degraded due to slightly elevated temperatures, and prospects for the future are not promising. Major shifts in freshwater fish distribution and diversity would also occur.</a:t>
            </a:r>
            <a:endParaRPr lang="en-US" sz="2200" dirty="0" smtClean="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t>
            </a:r>
            <a:r>
              <a:rPr lang="en-US" altLang="zh-CN" dirty="0" smtClean="0"/>
              <a:t>olution</a:t>
            </a:r>
            <a:endParaRPr lang="en-US" dirty="0"/>
          </a:p>
        </p:txBody>
      </p:sp>
      <p:sp>
        <p:nvSpPr>
          <p:cNvPr id="3" name="Content Placeholder 2"/>
          <p:cNvSpPr>
            <a:spLocks noGrp="1"/>
          </p:cNvSpPr>
          <p:nvPr>
            <p:ph idx="1"/>
          </p:nvPr>
        </p:nvSpPr>
        <p:spPr/>
        <p:txBody>
          <a:bodyPr>
            <a:normAutofit/>
          </a:bodyPr>
          <a:lstStyle/>
          <a:p>
            <a:r>
              <a:rPr lang="en-US" sz="2200" dirty="0" smtClean="0"/>
              <a:t>Biodiversity loss is a symptom of environmental deterioration on a global scale. </a:t>
            </a:r>
            <a:endParaRPr lang="en-US" sz="2200" dirty="0" smtClean="0"/>
          </a:p>
          <a:p>
            <a:r>
              <a:rPr lang="en-US" sz="2200" dirty="0" smtClean="0"/>
              <a:t>Solutions to environmental problems include ecosystem and landscape preservation, development of reserves, habitat restoration, and captive breeding of endangered species. </a:t>
            </a:r>
            <a:endParaRPr lang="en-US" sz="2200" dirty="0" smtClean="0"/>
          </a:p>
          <a:p>
            <a:r>
              <a:rPr lang="en-US" sz="2200" dirty="0" smtClean="0"/>
              <a:t>None of these efforts will be successful if human population growth and overconsumption are not curtailed.</a:t>
            </a:r>
            <a:endParaRPr lang="en-US" sz="2200" dirty="0"/>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custDataLst>
              <p:tags r:id="rId1"/>
            </p:custDataLst>
          </p:nvPr>
        </p:nvPicPr>
        <p:blipFill>
          <a:blip r:embed="rId2"/>
          <a:stretch>
            <a:fillRect/>
          </a:stretch>
        </p:blipFill>
        <p:spPr>
          <a:xfrm>
            <a:off x="10795" y="1600200"/>
            <a:ext cx="9133205" cy="333756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ags/tag1.xml><?xml version="1.0" encoding="utf-8"?>
<p:tagLst xmlns:p="http://schemas.openxmlformats.org/presentationml/2006/main">
  <p:tag name="TIMING" val="|4.1|43|52.2"/>
</p:tagLst>
</file>

<file path=ppt/tags/tag10.xml><?xml version="1.0" encoding="utf-8"?>
<p:tagLst xmlns:p="http://schemas.openxmlformats.org/presentationml/2006/main">
  <p:tag name="TIMING" val="|1|3|26.7|13.6|11.6"/>
</p:tagLst>
</file>

<file path=ppt/tags/tag11.xml><?xml version="1.0" encoding="utf-8"?>
<p:tagLst xmlns:p="http://schemas.openxmlformats.org/presentationml/2006/main">
  <p:tag name="TIMING" val="|10|5.4|0.7|3.1|4.3|1.9|7.1|5.1"/>
</p:tagLst>
</file>

<file path=ppt/tags/tag12.xml><?xml version="1.0" encoding="utf-8"?>
<p:tagLst xmlns:p="http://schemas.openxmlformats.org/presentationml/2006/main">
  <p:tag name="KSO_WPP_MARK_KEY" val="444f8999-f90b-4928-87bb-55eba509a0ac"/>
  <p:tag name="COMMONDATA" val="eyJoZGlkIjoiNGMyZDY0N2IzZjNhMzQ0MTE3NzZiOTUyZGIzNWE4NjcifQ=="/>
</p:tagLst>
</file>

<file path=ppt/tags/tag2.xml><?xml version="1.0" encoding="utf-8"?>
<p:tagLst xmlns:p="http://schemas.openxmlformats.org/presentationml/2006/main">
  <p:tag name="TIMING" val="|1.5|16|41"/>
</p:tagLst>
</file>

<file path=ppt/tags/tag3.xml><?xml version="1.0" encoding="utf-8"?>
<p:tagLst xmlns:p="http://schemas.openxmlformats.org/presentationml/2006/main">
  <p:tag name="TIMING" val="|1.2|50.3|13.2"/>
</p:tagLst>
</file>

<file path=ppt/tags/tag4.xml><?xml version="1.0" encoding="utf-8"?>
<p:tagLst xmlns:p="http://schemas.openxmlformats.org/presentationml/2006/main">
  <p:tag name="TIMING" val="|3.1"/>
</p:tagLst>
</file>

<file path=ppt/tags/tag5.xml><?xml version="1.0" encoding="utf-8"?>
<p:tagLst xmlns:p="http://schemas.openxmlformats.org/presentationml/2006/main">
  <p:tag name="TIMING" val="|12.4|46.1|20.6"/>
</p:tagLst>
</file>

<file path=ppt/tags/tag6.xml><?xml version="1.0" encoding="utf-8"?>
<p:tagLst xmlns:p="http://schemas.openxmlformats.org/presentationml/2006/main">
  <p:tag name="TIMING" val="|1.7|23.9|77.8"/>
</p:tagLst>
</file>

<file path=ppt/tags/tag7.xml><?xml version="1.0" encoding="utf-8"?>
<p:tagLst xmlns:p="http://schemas.openxmlformats.org/presentationml/2006/main">
  <p:tag name="TIMING" val="|1.2|16.7|16.3"/>
</p:tagLst>
</file>

<file path=ppt/tags/tag8.xml><?xml version="1.0" encoding="utf-8"?>
<p:tagLst xmlns:p="http://schemas.openxmlformats.org/presentationml/2006/main">
  <p:tag name="KSO_WM_UNIT_PLACING_PICTURE_USER_VIEWPORT" val="{&quot;height&quot;:5256,&quot;width&quot;:14383}"/>
</p:tagLst>
</file>

<file path=ppt/tags/tag9.xml><?xml version="1.0" encoding="utf-8"?>
<p:tagLst xmlns:p="http://schemas.openxmlformats.org/presentationml/2006/main">
  <p:tag name="TIMING" val="|1|14.1|9.9|6.2|13.2|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4740</Words>
  <Application>WPS 演示</Application>
  <PresentationFormat>全屏显示(4:3)</PresentationFormat>
  <Paragraphs>86</Paragraphs>
  <Slides>14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14</vt:i4>
      </vt:variant>
    </vt:vector>
  </HeadingPairs>
  <TitlesOfParts>
    <vt:vector size="22" baseType="lpstr">
      <vt:lpstr>Arial</vt:lpstr>
      <vt:lpstr>宋体</vt:lpstr>
      <vt:lpstr>Wingdings</vt:lpstr>
      <vt:lpstr>Arial</vt:lpstr>
      <vt:lpstr>Calibri</vt:lpstr>
      <vt:lpstr>微软雅黑</vt:lpstr>
      <vt:lpstr>Arial Unicode MS</vt:lpstr>
      <vt:lpstr>Office Theme</vt:lpstr>
      <vt:lpstr>Lesson 14 (chapter 25, 26) Adaptation and conservation</vt:lpstr>
      <vt:lpstr>Conservation</vt:lpstr>
      <vt:lpstr>Causes of fish extinction</vt:lpstr>
      <vt:lpstr>Invasive species</vt:lpstr>
      <vt:lpstr>Environment monitor </vt:lpstr>
      <vt:lpstr>Overfishing</vt:lpstr>
      <vt:lpstr>Climate change</vt:lpstr>
      <vt:lpstr>Solution</vt:lpstr>
      <vt:lpstr>PowerPoint 演示文稿</vt:lpstr>
      <vt:lpstr>Term paper presentation</vt:lpstr>
      <vt:lpstr>Hand in your PPT  by next Saturday (Dec 24)</vt:lpstr>
      <vt:lpstr>Term paper presentation</vt:lpstr>
      <vt:lpstr>Your final paper is due on Dec 25th </vt:lpstr>
      <vt:lpstr>Have a nice week!</vt:lpstr>
    </vt:vector>
  </TitlesOfParts>
  <Company>unl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 Chenhong</dc:creator>
  <cp:lastModifiedBy>李晨虹</cp:lastModifiedBy>
  <cp:revision>311</cp:revision>
  <dcterms:created xsi:type="dcterms:W3CDTF">2020-02-24T02:57:00Z</dcterms:created>
  <dcterms:modified xsi:type="dcterms:W3CDTF">2022-12-18T04:46:54Z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AF0CF66654E1484CBFCA17239004FCEE</vt:lpwstr>
  </property>
  <property fmtid="{D5CDD505-2E9C-101B-9397-08002B2CF9AE}" pid="3" name="KSOProductBuildVer">
    <vt:lpwstr>2052-11.1.0.12980</vt:lpwstr>
  </property>
</Properties>
</file>