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339" r:id="rId3"/>
    <p:sldId id="342" r:id="rId4"/>
    <p:sldId id="343" r:id="rId5"/>
    <p:sldId id="340" r:id="rId6"/>
    <p:sldId id="344" r:id="rId7"/>
    <p:sldId id="291" r:id="rId8"/>
    <p:sldId id="272" r:id="rId9"/>
    <p:sldId id="273" r:id="rId10"/>
    <p:sldId id="318" r:id="rId11"/>
    <p:sldId id="274" r:id="rId12"/>
    <p:sldId id="275" r:id="rId13"/>
    <p:sldId id="319" r:id="rId14"/>
    <p:sldId id="276" r:id="rId15"/>
    <p:sldId id="292" r:id="rId16"/>
    <p:sldId id="293" r:id="rId17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64" d="100"/>
          <a:sy n="64" d="100"/>
        </p:scale>
        <p:origin x="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smtClean="0"/>
              <a:t>Fall, 2023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0225" y="21113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 contd.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533400" y="857250"/>
            <a:ext cx="89154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Water</a:t>
            </a:r>
            <a:endParaRPr lang="en-US" sz="3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97% in oceans, only , </a:t>
            </a:r>
            <a:endParaRPr lang="en-US" sz="3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&lt;1% in lakes and streams, but…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033838"/>
            <a:ext cx="92964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58% of all fish species occur in oceans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018088"/>
            <a:ext cx="1752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Why?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4749800"/>
            <a:ext cx="762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1. Open ocean resource depauperate 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7400" y="5435600"/>
            <a:ext cx="762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2. FW systems discontinuous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895600"/>
            <a:ext cx="9296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</a:t>
            </a:r>
            <a:r>
              <a:rPr lang="en-US" sz="3200" b="1">
                <a:latin typeface="Comic Sans MS" panose="030F0702030302020204" pitchFamily="-84" charset="0"/>
              </a:rPr>
              <a:t>41%</a:t>
            </a:r>
            <a:r>
              <a:rPr lang="en-US" sz="3200">
                <a:latin typeface="Comic Sans MS" panose="030F0702030302020204" pitchFamily="-84" charset="0"/>
              </a:rPr>
              <a:t> of all fish species occur in fresh water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476625"/>
            <a:ext cx="9296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≈  1% catadromous or anadromous (go between)</a:t>
            </a:r>
            <a:endParaRPr lang="en-US" sz="2800">
              <a:latin typeface="Comic Sans MS" panose="030F07020303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 contd.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1390650"/>
            <a:ext cx="9144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Although such great diversity, most fish have recognizable form…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373688"/>
            <a:ext cx="1752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Why?</a:t>
            </a:r>
            <a:endParaRPr lang="en-US" sz="3200">
              <a:latin typeface="Comic Sans MS" panose="030F0702030302020204" pitchFamily="-8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4600" y="2895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57488" y="4238625"/>
            <a:ext cx="7620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1263" y="3429000"/>
            <a:ext cx="642937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3048000"/>
            <a:ext cx="10668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3381375"/>
            <a:ext cx="5334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8400" y="4543425"/>
            <a:ext cx="6477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Physical constraints of aquatic environment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38400" y="5657850"/>
            <a:ext cx="6477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Water is really dense; also, barely compressible!</a:t>
            </a:r>
            <a:endParaRPr lang="en-US" sz="3200" dirty="0">
              <a:latin typeface="Comic Sans MS" panose="030F07020303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3" grpId="0" animBg="1"/>
      <p:bldP spid="16" grpId="0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952500"/>
            <a:ext cx="6705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Low penetrability to light.</a:t>
            </a:r>
            <a:endParaRPr lang="en-US" sz="3600">
              <a:latin typeface="Comic Sans MS" panose="030F0702030302020204" pitchFamily="-8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008313"/>
            <a:ext cx="6324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There are also advantages!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42900"/>
            <a:ext cx="7467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Other ‘challenges’…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70313"/>
            <a:ext cx="84582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Because of slight compressibility, sound &amp; lower frequency vibrations carry well.</a:t>
            </a:r>
            <a:endParaRPr lang="en-US" sz="3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	&gt; Fish have great hearing!</a:t>
            </a:r>
            <a:endParaRPr lang="en-US" sz="3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&gt; Also, have an extra sense via the lateral line (= ‘distant touch’)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1663700"/>
            <a:ext cx="7620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Water is universal solvent, but carries relatively little oxygen compared to air</a:t>
            </a:r>
            <a:endParaRPr lang="en-US" sz="280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ral body form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2133600"/>
            <a:ext cx="60198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>
            <a:off x="3048000" y="2781300"/>
            <a:ext cx="762000" cy="685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2413000"/>
            <a:ext cx="14001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entury Gothic" panose="020B0502020202020204" pitchFamily="-84" charset="0"/>
              </a:rPr>
              <a:t>Lateral line</a:t>
            </a:r>
            <a:endParaRPr lang="en-US" dirty="0">
              <a:latin typeface="Century Gothic" panose="020B05020202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</a:t>
            </a:r>
            <a:endParaRPr lang="en-US" dirty="0"/>
          </a:p>
        </p:txBody>
      </p:sp>
      <p:pic>
        <p:nvPicPr>
          <p:cNvPr id="4" name="Picture 3" descr="Screen Shot 2015-03-10 at 2.08.50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2638425"/>
            <a:ext cx="7734301" cy="3644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structure</a:t>
            </a:r>
            <a:endParaRPr lang="en-US" dirty="0"/>
          </a:p>
        </p:txBody>
      </p:sp>
      <p:pic>
        <p:nvPicPr>
          <p:cNvPr id="5" name="Picture 4" descr="Screen Shot 2015-03-10 at 2.09.36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1524000"/>
            <a:ext cx="7429500" cy="499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7350"/>
            <a:ext cx="9067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latin typeface="Comic Sans MS" panose="030F0702030302020204" pitchFamily="-84" charset="0"/>
              </a:rPr>
              <a:t>Course Overview / Objectives</a:t>
            </a:r>
            <a:endParaRPr lang="en-US" sz="3600" b="1" dirty="0">
              <a:latin typeface="Comic Sans MS" panose="030F0702030302020204" pitchFamily="-84" charset="0"/>
            </a:endParaRPr>
          </a:p>
          <a:p>
            <a:pPr eaLnBrk="1" hangingPunct="1"/>
            <a:endParaRPr lang="en-US" sz="16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>
                <a:latin typeface="Comic Sans MS" panose="030F0702030302020204" pitchFamily="-84" charset="0"/>
              </a:rPr>
              <a:t>Demonstrate a familiarity with the major families of </a:t>
            </a:r>
            <a:r>
              <a:rPr lang="en-US" sz="2800" dirty="0" smtClean="0">
                <a:latin typeface="Comic Sans MS" panose="030F0702030302020204" pitchFamily="-84" charset="0"/>
              </a:rPr>
              <a:t>fishes.</a:t>
            </a: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endParaRPr lang="en-US" sz="2800" dirty="0" smtClean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 smtClean="0">
                <a:latin typeface="Comic Sans MS" panose="030F0702030302020204" pitchFamily="-84" charset="0"/>
              </a:rPr>
              <a:t>Demonstrate </a:t>
            </a:r>
            <a:r>
              <a:rPr lang="en-US" sz="2800" dirty="0">
                <a:latin typeface="Comic Sans MS" panose="030F0702030302020204" pitchFamily="-84" charset="0"/>
              </a:rPr>
              <a:t>knowledge of the anatomy, physiology, and behavior of fishes. </a:t>
            </a: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endParaRPr lang="en-US" sz="2800" dirty="0">
              <a:latin typeface="Comic Sans MS" panose="030F0702030302020204" pitchFamily="-84" charset="0"/>
            </a:endParaRPr>
          </a:p>
          <a:p>
            <a:pPr eaLnBrk="1" hangingPunct="1">
              <a:buFont typeface="Century Gothic" panose="020B0502020202020204" pitchFamily="-84" charset="0"/>
              <a:buAutoNum type="arabicPeriod"/>
            </a:pPr>
            <a:r>
              <a:rPr lang="en-US" sz="2800" dirty="0">
                <a:latin typeface="Comic Sans MS" panose="030F0702030302020204" pitchFamily="-84" charset="0"/>
              </a:rPr>
              <a:t>Diagram the most widely accepted hypotheses of relationships among major groups of fishes.</a:t>
            </a:r>
            <a:endParaRPr lang="en-US" sz="28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152400"/>
            <a:ext cx="8915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latin typeface="Comic Sans MS" panose="030F0702030302020204" pitchFamily="-84" charset="0"/>
              </a:rPr>
              <a:t>Course Overview / Objectives</a:t>
            </a:r>
            <a:endParaRPr lang="en-US" sz="3600" b="1" dirty="0">
              <a:latin typeface="Comic Sans MS" panose="030F0702030302020204" pitchFamily="-84" charset="0"/>
            </a:endParaRPr>
          </a:p>
          <a:p>
            <a:pPr eaLnBrk="1" hangingPunct="1"/>
            <a:endParaRPr lang="en-US" sz="1600" dirty="0" smtClean="0">
              <a:latin typeface="Comic Sans MS" panose="030F0702030302020204" pitchFamily="-84" charset="0"/>
            </a:endParaRPr>
          </a:p>
          <a:p>
            <a:pPr eaLnBrk="1" hangingPunct="1"/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+mj-lt"/>
              <a:buAutoNum type="arabicPeriod" startAt="4"/>
            </a:pPr>
            <a:r>
              <a:rPr lang="en-US" sz="2800" dirty="0" smtClean="0">
                <a:latin typeface="Comic Sans MS" panose="030F0702030302020204" pitchFamily="-84" charset="0"/>
              </a:rPr>
              <a:t>Describe fundamental themes in behavior and ecology of fishes. </a:t>
            </a:r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endParaRPr lang="en-US" sz="2800" dirty="0" smtClean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r>
              <a:rPr lang="en-US" sz="2800" dirty="0">
                <a:latin typeface="Comic Sans MS" panose="030F0702030302020204" pitchFamily="-84" charset="0"/>
              </a:rPr>
              <a:t>Explain how the fisheries industry has impacted the stocks of fish species, and how management efforts have attempted to correct this problem.</a:t>
            </a:r>
            <a:endParaRPr lang="en-US" sz="2800" dirty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endParaRPr lang="en-US" sz="2800" dirty="0">
              <a:latin typeface="Comic Sans MS" panose="030F0702030302020204" pitchFamily="-84" charset="0"/>
            </a:endParaRPr>
          </a:p>
          <a:p>
            <a:pPr indent="-514350">
              <a:buFont typeface="Century Gothic" panose="020B0502020202020204" pitchFamily="-84" charset="0"/>
              <a:buAutoNum type="arabicPeriod" startAt="4"/>
            </a:pPr>
            <a:r>
              <a:rPr lang="en-US" sz="2800" dirty="0">
                <a:latin typeface="Comic Sans MS" panose="030F0702030302020204" pitchFamily="-84" charset="0"/>
              </a:rPr>
              <a:t>Have a lot of fun learning a WHOLE lot more about the fishes around you! </a:t>
            </a:r>
            <a:endParaRPr lang="en-US" sz="28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1.2 Introduction </a:t>
            </a:r>
            <a:r>
              <a:rPr lang="en-US" smtClean="0"/>
              <a:t>of Fishes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17600"/>
            <a:ext cx="6781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373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entury Gothic" panose="020B0502020202020204" pitchFamily="-84" charset="0"/>
              </a:rPr>
              <a:t>Gnathostome Phylogeny</a:t>
            </a:r>
            <a:endParaRPr lang="en-US">
              <a:latin typeface="Century Gothic" panose="020B0502020202020204" pitchFamily="-84" charset="0"/>
            </a:endParaRP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6781800" y="2209800"/>
            <a:ext cx="23622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entury Gothic" panose="020B0502020202020204" pitchFamily="-84" charset="0"/>
              </a:rPr>
              <a:t>I</a:t>
            </a:r>
            <a:r>
              <a:rPr lang="en-US">
                <a:solidFill>
                  <a:srgbClr val="FF0000"/>
                </a:solidFill>
                <a:latin typeface="Century Gothic" panose="020B0502020202020204" pitchFamily="-84" charset="0"/>
              </a:rPr>
              <a:t>n terms of phylogeny, some fishes are more closely related to tetrapods than they are to (some) other fishes.</a:t>
            </a:r>
            <a:endParaRPr lang="en-US">
              <a:solidFill>
                <a:srgbClr val="FF0000"/>
              </a:solidFill>
              <a:latin typeface="Century Gothic" panose="020B0502020202020204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6CACE-80FE-4544-BDB8-898181C2EB44}" type="slidenum">
              <a:rPr lang="en-US"/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F3FFF"/>
                </a:solidFill>
              </a:rPr>
              <a:t>Fishes</a:t>
            </a:r>
            <a:endParaRPr lang="en-US">
              <a:solidFill>
                <a:srgbClr val="3F3FFF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Fishes are the most diverse vertebrate group</a:t>
            </a:r>
            <a:endParaRPr lang="en-US"/>
          </a:p>
          <a:p>
            <a:pPr eaLnBrk="1" hangingPunct="1">
              <a:buFontTx/>
              <a:buNone/>
            </a:pPr>
            <a:r>
              <a:rPr lang="en-US"/>
              <a:t>	-Over half of all vertebrates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/>
          </a:p>
        </p:txBody>
      </p:sp>
      <p:pic>
        <p:nvPicPr>
          <p:cNvPr id="233476" name="Picture 4" descr="FISH_M_1"/>
          <p:cNvPicPr>
            <a:picLocks noChangeAspect="1" noChangeArrowheads="1"/>
          </p:cNvPicPr>
          <p:nvPr/>
        </p:nvPicPr>
        <p:blipFill>
          <a:blip r:embed="rId1"/>
          <a:srcRect t="3812" b="6592"/>
          <a:stretch>
            <a:fillRect/>
          </a:stretch>
        </p:blipFill>
        <p:spPr bwMode="auto">
          <a:xfrm>
            <a:off x="4783138" y="3429000"/>
            <a:ext cx="39036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57200" y="3657600"/>
            <a:ext cx="40386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>
                <a:solidFill>
                  <a:srgbClr val="1D1D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-84" charset="0"/>
              </a:rPr>
              <a:t>	-Vary greatly in size, shape, color and appearance</a:t>
            </a:r>
            <a:endParaRPr lang="en-US" sz="3200">
              <a:solidFill>
                <a:srgbClr val="1D1D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Why study fishes?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3200400"/>
            <a:ext cx="222726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Medicine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4648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Tremendous diversity!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1400" y="2514600"/>
            <a:ext cx="40386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Ecological Function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5257800"/>
            <a:ext cx="216376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Others?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676400"/>
            <a:ext cx="3048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Food source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048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5000"/>
            </a:pPr>
            <a:r>
              <a:rPr lang="en-US" sz="3200">
                <a:solidFill>
                  <a:srgbClr val="0000E5"/>
                </a:solidFill>
                <a:latin typeface="Comic Sans MS" panose="030F0702030302020204" pitchFamily="-84" charset="0"/>
              </a:rPr>
              <a:t>Fascination</a:t>
            </a:r>
            <a:endParaRPr lang="en-US" sz="3200">
              <a:solidFill>
                <a:srgbClr val="0000E5"/>
              </a:solidFill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1390650"/>
            <a:ext cx="89154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Easily the most diverse group of  vertebrate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2209800"/>
            <a:ext cx="4191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&gt;</a:t>
            </a:r>
            <a:r>
              <a:rPr lang="en-US" sz="3600" dirty="0" smtClean="0">
                <a:latin typeface="Comic Sans MS" panose="030F0702030302020204" pitchFamily="-84" charset="0"/>
              </a:rPr>
              <a:t> 30,000 </a:t>
            </a:r>
            <a:r>
              <a:rPr lang="en-US" sz="3600" dirty="0">
                <a:latin typeface="Comic Sans MS" panose="030F0702030302020204" pitchFamily="-84" charset="0"/>
              </a:rPr>
              <a:t>species!</a:t>
            </a:r>
            <a:endParaRPr lang="en-US" sz="3200" dirty="0">
              <a:latin typeface="Comic Sans MS" panose="030F0702030302020204" pitchFamily="-8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9154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Birds ≈ 10,000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Reptiles ≈ 8,000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Amphibians ≈ 6,000</a:t>
            </a:r>
            <a:endParaRPr lang="en-US" sz="3600" dirty="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3600" dirty="0">
                <a:latin typeface="Comic Sans MS" panose="030F0702030302020204" pitchFamily="-84" charset="0"/>
              </a:rPr>
              <a:t>Mammals ≈ 5,000 </a:t>
            </a:r>
            <a:endParaRPr lang="en-US" sz="3200" dirty="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24025" y="573088"/>
            <a:ext cx="5638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DIVERSITY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2514600"/>
            <a:ext cx="3135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280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1920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343400"/>
            <a:ext cx="25336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495800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705350"/>
            <a:ext cx="3067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.1|3.3|9.3|15.2"/>
</p:tagLst>
</file>

<file path=ppt/tags/tag10.xml><?xml version="1.0" encoding="utf-8"?>
<p:tagLst xmlns:p="http://schemas.openxmlformats.org/presentationml/2006/main">
  <p:tag name="KSO_WPP_MARK_KEY" val="2cd46cf9-26b8-4af7-acb4-ac949d7dab6c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3|0.9|9.3|15.6"/>
</p:tagLst>
</file>

<file path=ppt/tags/tag3.xml><?xml version="1.0" encoding="utf-8"?>
<p:tagLst xmlns:p="http://schemas.openxmlformats.org/presentationml/2006/main">
  <p:tag name="TIMING" val="|2.2"/>
</p:tagLst>
</file>

<file path=ppt/tags/tag4.xml><?xml version="1.0" encoding="utf-8"?>
<p:tagLst xmlns:p="http://schemas.openxmlformats.org/presentationml/2006/main">
  <p:tag name="TIMING" val="|14.6|4.4|3.2|2.5|3.5|2.8"/>
</p:tagLst>
</file>

<file path=ppt/tags/tag5.xml><?xml version="1.0" encoding="utf-8"?>
<p:tagLst xmlns:p="http://schemas.openxmlformats.org/presentationml/2006/main">
  <p:tag name="TIMING" val="|9.6"/>
</p:tagLst>
</file>

<file path=ppt/tags/tag6.xml><?xml version="1.0" encoding="utf-8"?>
<p:tagLst xmlns:p="http://schemas.openxmlformats.org/presentationml/2006/main">
  <p:tag name="TIMING" val="|14.5|24.4|8.7"/>
</p:tagLst>
</file>

<file path=ppt/tags/tag7.xml><?xml version="1.0" encoding="utf-8"?>
<p:tagLst xmlns:p="http://schemas.openxmlformats.org/presentationml/2006/main">
  <p:tag name="TIMING" val="|14.6|3.9|1.7|13.9"/>
</p:tagLst>
</file>

<file path=ppt/tags/tag8.xml><?xml version="1.0" encoding="utf-8"?>
<p:tagLst xmlns:p="http://schemas.openxmlformats.org/presentationml/2006/main">
  <p:tag name="TIMING" val="|36.7|4.2"/>
</p:tagLst>
</file>

<file path=ppt/tags/tag9.xml><?xml version="1.0" encoding="utf-8"?>
<p:tagLst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2022</Words>
  <Application>WPS 演示</Application>
  <PresentationFormat>全屏显示(4:3)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Office Theme</vt:lpstr>
      <vt:lpstr>Lesson 1  Introduction to fishes, history of ichthyology and systematics</vt:lpstr>
      <vt:lpstr>PowerPoint 演示文稿</vt:lpstr>
      <vt:lpstr>PowerPoint 演示文稿</vt:lpstr>
      <vt:lpstr>1.2 Introduction of Fishes</vt:lpstr>
      <vt:lpstr>PowerPoint 演示文稿</vt:lpstr>
      <vt:lpstr>Fishes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External structure</vt:lpstr>
      <vt:lpstr>Inner structure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47</cp:revision>
  <dcterms:created xsi:type="dcterms:W3CDTF">2020-02-27T12:18:00Z</dcterms:created>
  <dcterms:modified xsi:type="dcterms:W3CDTF">2023-09-24T08:46:07Z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E9FE181A7C574033BB07298E822E3C3F</vt:lpwstr>
  </property>
  <property fmtid="{D5CDD505-2E9C-101B-9397-08002B2CF9AE}" pid="3" name="KSOProductBuildVer">
    <vt:lpwstr>2052-12.1.0.15374</vt:lpwstr>
  </property>
</Properties>
</file>