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333" r:id="rId3"/>
    <p:sldId id="277" r:id="rId4"/>
    <p:sldId id="278" r:id="rId5"/>
    <p:sldId id="279" r:id="rId6"/>
    <p:sldId id="280" r:id="rId7"/>
    <p:sldId id="329" r:id="rId8"/>
    <p:sldId id="351" r:id="rId9"/>
    <p:sldId id="281" r:id="rId10"/>
    <p:sldId id="330" r:id="rId11"/>
    <p:sldId id="331" r:id="rId12"/>
    <p:sldId id="283" r:id="rId13"/>
    <p:sldId id="284" r:id="rId14"/>
    <p:sldId id="285" r:id="rId15"/>
    <p:sldId id="332" r:id="rId16"/>
    <p:sldId id="286" r:id="rId17"/>
    <p:sldId id="287" r:id="rId18"/>
    <p:sldId id="288" r:id="rId19"/>
    <p:sldId id="337" r:id="rId20"/>
    <p:sldId id="34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 showGuides="1">
      <p:cViewPr varScale="1">
        <p:scale>
          <a:sx n="75" d="100"/>
          <a:sy n="75" d="100"/>
        </p:scale>
        <p:origin x="1020" y="56"/>
      </p:cViewPr>
      <p:guideLst>
        <p:guide orient="horz" pos="2136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6C9E968-BD4E-5448-8C80-FCFD7111A4C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6C9E968-BD4E-5448-8C80-FCFD7111A4C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F17899A-7EBE-3847-9262-5CE9C06B0E5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C43EC7D-B835-4243-9D51-FE9443505A7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27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5241C26-CBA3-574B-B293-8639600136B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1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0361F18-BC95-B040-ADB6-0A4A10DA853E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7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785EAA1-EBE0-8B4A-AEEA-6AC0B201FEB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3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C5E7027-A9BB-E847-81F9-5E1833EBEF72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0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1 </a:t>
            </a:r>
            <a:br>
              <a:rPr lang="en-US" sz="3600" dirty="0" smtClean="0"/>
            </a:br>
            <a:r>
              <a:rPr lang="en-US" sz="3600" dirty="0" smtClean="0"/>
              <a:t>Introduction to fishes, history of ichthyology and systematics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Shanghai Ocean University</a:t>
            </a:r>
          </a:p>
          <a:p>
            <a:r>
              <a:rPr lang="en-US" altLang="zh-CN" sz="2000" smtClean="0"/>
              <a:t>Fall, 2023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1447800"/>
            <a:ext cx="8382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smtClean="0">
                <a:latin typeface="Comic Sans MS" panose="030F0702030302020204" pitchFamily="-84" charset="0"/>
              </a:rPr>
              <a:t>G</a:t>
            </a:r>
            <a:r>
              <a:rPr lang="en-US" altLang="zh-CN" sz="2400" b="1" dirty="0" smtClean="0">
                <a:latin typeface="Comic Sans MS" panose="030F0702030302020204" pitchFamily="-84" charset="0"/>
              </a:rPr>
              <a:t>avin Naylor</a:t>
            </a:r>
            <a:r>
              <a:rPr lang="en-US" sz="2400" dirty="0" smtClean="0">
                <a:latin typeface="Comic Sans MS" panose="030F0702030302020204" pitchFamily="-84" charset="0"/>
              </a:rPr>
              <a:t>; C</a:t>
            </a:r>
            <a:r>
              <a:rPr lang="en-US" altLang="zh-CN" sz="2400" dirty="0" smtClean="0">
                <a:latin typeface="Comic Sans MS" panose="030F0702030302020204" pitchFamily="-84" charset="0"/>
              </a:rPr>
              <a:t>ollege of Charleston</a:t>
            </a:r>
            <a:endParaRPr lang="en-US" sz="2400" dirty="0" smtClean="0">
              <a:latin typeface="Comic Sans MS" panose="030F0702030302020204" pitchFamily="-84" charset="0"/>
            </a:endParaRPr>
          </a:p>
          <a:p>
            <a:r>
              <a:rPr lang="en-US" sz="2400" dirty="0" smtClean="0">
                <a:latin typeface="Comic Sans MS" panose="030F0702030302020204" pitchFamily="-84" charset="0"/>
              </a:rPr>
              <a:t>                       S</a:t>
            </a:r>
            <a:r>
              <a:rPr lang="en-US" altLang="zh-CN" sz="2400" dirty="0" smtClean="0">
                <a:latin typeface="Comic Sans MS" panose="030F0702030302020204" pitchFamily="-84" charset="0"/>
              </a:rPr>
              <a:t>hark tree of life, https://</a:t>
            </a:r>
            <a:r>
              <a:rPr lang="en-US" altLang="zh-CN" sz="2400" dirty="0" err="1" smtClean="0">
                <a:latin typeface="Comic Sans MS" panose="030F0702030302020204" pitchFamily="-84" charset="0"/>
              </a:rPr>
              <a:t>sharksrays.org</a:t>
            </a:r>
            <a:endParaRPr lang="en-US" sz="2400" dirty="0">
              <a:latin typeface="Comic Sans MS" panose="030F0702030302020204" pitchFamily="-84" charset="0"/>
            </a:endParaRPr>
          </a:p>
        </p:txBody>
      </p:sp>
      <p:pic>
        <p:nvPicPr>
          <p:cNvPr id="15" name="Picture 14" descr="sharktreeoflif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266" y="2554287"/>
            <a:ext cx="4335468" cy="4075113"/>
          </a:xfrm>
          <a:prstGeom prst="rect">
            <a:avLst/>
          </a:prstGeom>
        </p:spPr>
      </p:pic>
      <p:pic>
        <p:nvPicPr>
          <p:cNvPr id="5" name="Picture 4" descr="nayl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3" y="2300288"/>
            <a:ext cx="1828800" cy="2743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1400" y="5685279"/>
            <a:ext cx="1987795" cy="52913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sz="2900" b="1" dirty="0" smtClean="0">
                <a:latin typeface="Times" charset="0"/>
              </a:rPr>
              <a:t>Naylor Lab </a:t>
            </a:r>
            <a:endParaRPr lang="en-US" sz="2000" b="1" dirty="0">
              <a:latin typeface="Time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89" y="919359"/>
            <a:ext cx="6903623" cy="434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Fish Systematics and Classification </a:t>
            </a:r>
          </a:p>
        </p:txBody>
      </p:sp>
      <p:sp>
        <p:nvSpPr>
          <p:cNvPr id="22531" name="TextBox 10"/>
          <p:cNvSpPr txBox="1">
            <a:spLocks noChangeArrowheads="1"/>
          </p:cNvSpPr>
          <p:nvPr/>
        </p:nvSpPr>
        <p:spPr bwMode="auto">
          <a:xfrm>
            <a:off x="457200" y="990600"/>
            <a:ext cx="5791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Hmm…what does that mean?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4495800"/>
            <a:ext cx="83820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Linnaean system of classification </a:t>
            </a:r>
            <a:r>
              <a:rPr lang="en-US" sz="2400">
                <a:latin typeface="Comic Sans MS" panose="030F0702030302020204" pitchFamily="-84" charset="0"/>
              </a:rPr>
              <a:t>– based on broad physical similarities</a:t>
            </a: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Ok some of the time, but doesn’t always accurately reflect relationships.  For instance…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9113" y="1676400"/>
            <a:ext cx="4495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Lets start with </a:t>
            </a:r>
            <a:r>
              <a:rPr lang="en-US" sz="2800" b="1">
                <a:latin typeface="Comic Sans MS" panose="030F0702030302020204" pitchFamily="-84" charset="0"/>
              </a:rPr>
              <a:t>taxonomy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" y="3505200"/>
            <a:ext cx="87630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systematics </a:t>
            </a:r>
            <a:r>
              <a:rPr lang="en-US" sz="2400">
                <a:latin typeface="Comic Sans MS" panose="030F0702030302020204" pitchFamily="-84" charset="0"/>
              </a:rPr>
              <a:t>= the study of evolutionary relationships between organisms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0800" y="1676400"/>
            <a:ext cx="54864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7980" indent="-347980" eaLnBrk="1" hangingPunct="1"/>
            <a:r>
              <a:rPr lang="en-US" sz="2800" dirty="0">
                <a:latin typeface="Comic Sans MS" panose="030F0702030302020204" pitchFamily="-84" charset="0"/>
              </a:rPr>
              <a:t>= the science of describing and naming organisms</a:t>
            </a:r>
            <a:endParaRPr lang="en-US" sz="2800" b="1" dirty="0">
              <a:latin typeface="Comic Sans MS" panose="030F0702030302020204" pitchFamily="-8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38488" y="1676400"/>
            <a:ext cx="1828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latin typeface="Comic Sans MS" panose="030F0702030302020204" pitchFamily="-84" charset="0"/>
              </a:rPr>
              <a:t>taxonomy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2775" y="2890838"/>
            <a:ext cx="8763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classification </a:t>
            </a:r>
            <a:r>
              <a:rPr lang="en-US" sz="2400">
                <a:latin typeface="Comic Sans MS" panose="030F0702030302020204" pitchFamily="-84" charset="0"/>
              </a:rPr>
              <a:t>= placing organisms into ‘logical groups’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Fish Systematics and Classification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5791200"/>
            <a:ext cx="80772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Comic Sans MS" panose="030F0702030302020204" pitchFamily="-84" charset="0"/>
              </a:rPr>
              <a:t>Cladogram</a:t>
            </a:r>
            <a:r>
              <a:rPr lang="en-US" sz="2800">
                <a:latin typeface="Comic Sans MS" panose="030F0702030302020204" pitchFamily="-84" charset="0"/>
              </a:rPr>
              <a:t> = branching diagram to indicate relationships between organisms</a:t>
            </a:r>
            <a:endParaRPr lang="en-US" sz="2400">
              <a:latin typeface="Comic Sans MS" panose="030F0702030302020204" pitchFamily="-8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4600" y="3810000"/>
            <a:ext cx="16764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3581400" y="3810000"/>
            <a:ext cx="2362200" cy="198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0000" y="3810000"/>
            <a:ext cx="1038225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22"/>
          <p:cNvSpPr txBox="1">
            <a:spLocks noChangeArrowheads="1"/>
          </p:cNvSpPr>
          <p:nvPr/>
        </p:nvSpPr>
        <p:spPr bwMode="auto">
          <a:xfrm rot="-582440">
            <a:off x="1851025" y="3492500"/>
            <a:ext cx="12287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omic Sans MS" panose="030F0702030302020204" pitchFamily="-84" charset="0"/>
              </a:rPr>
              <a:t>hagfishes</a:t>
            </a:r>
          </a:p>
        </p:txBody>
      </p:sp>
      <p:sp>
        <p:nvSpPr>
          <p:cNvPr id="24584" name="TextBox 23"/>
          <p:cNvSpPr txBox="1">
            <a:spLocks noChangeArrowheads="1"/>
          </p:cNvSpPr>
          <p:nvPr/>
        </p:nvSpPr>
        <p:spPr bwMode="auto">
          <a:xfrm rot="-582440">
            <a:off x="3203575" y="3454400"/>
            <a:ext cx="1158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omic Sans MS" panose="030F0702030302020204" pitchFamily="-84" charset="0"/>
              </a:rPr>
              <a:t>lampreys</a:t>
            </a:r>
          </a:p>
        </p:txBody>
      </p:sp>
      <p:sp>
        <p:nvSpPr>
          <p:cNvPr id="24585" name="TextBox 24"/>
          <p:cNvSpPr txBox="1">
            <a:spLocks noChangeArrowheads="1"/>
          </p:cNvSpPr>
          <p:nvPr/>
        </p:nvSpPr>
        <p:spPr bwMode="auto">
          <a:xfrm rot="-582440">
            <a:off x="5121275" y="3448050"/>
            <a:ext cx="16589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omic Sans MS" panose="030F0702030302020204" pitchFamily="-84" charset="0"/>
              </a:rPr>
              <a:t>jawed fishes</a:t>
            </a: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286000"/>
            <a:ext cx="1125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362200"/>
            <a:ext cx="156368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057400"/>
            <a:ext cx="134143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>
          <a:xfrm>
            <a:off x="914400" y="1905000"/>
            <a:ext cx="4114800" cy="22098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3F1E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98600" y="2590800"/>
            <a:ext cx="3073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-84" charset="0"/>
              </a:rPr>
              <a:t>Agnatha = ‘jawless fish’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950913"/>
            <a:ext cx="85344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Comic Sans MS" panose="030F0702030302020204" pitchFamily="-84" charset="0"/>
              </a:rPr>
              <a:t>Phylogenetic systematics</a:t>
            </a:r>
            <a:r>
              <a:rPr lang="en-US" sz="2800">
                <a:latin typeface="Comic Sans MS" panose="030F0702030302020204" pitchFamily="-84" charset="0"/>
              </a:rPr>
              <a:t> = systematic use of actual physical data to estimate relationships</a:t>
            </a:r>
            <a:endParaRPr lang="en-US" sz="2400"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0289E-6 L 0.20833 -0.00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26" grpId="1" animBg="1"/>
      <p:bldP spid="28" grpId="0"/>
      <p:bldP spid="28" grpId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81000" y="2286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Fish Systematics and Classification </a:t>
            </a:r>
          </a:p>
        </p:txBody>
      </p:sp>
      <p:sp>
        <p:nvSpPr>
          <p:cNvPr id="26627" name="TextBox 10"/>
          <p:cNvSpPr txBox="1">
            <a:spLocks noChangeArrowheads="1"/>
          </p:cNvSpPr>
          <p:nvPr/>
        </p:nvSpPr>
        <p:spPr bwMode="auto">
          <a:xfrm>
            <a:off x="228600" y="838200"/>
            <a:ext cx="89154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What characters do we use to determine these relationships and to classify fishes (describe species?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26628" name="TextBox 28"/>
          <p:cNvSpPr txBox="1">
            <a:spLocks noChangeArrowheads="1"/>
          </p:cNvSpPr>
          <p:nvPr/>
        </p:nvSpPr>
        <p:spPr bwMode="auto">
          <a:xfrm>
            <a:off x="457200" y="2133600"/>
            <a:ext cx="83058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Historically, only physical characters (i.e., morphology)… </a:t>
            </a:r>
            <a:endParaRPr lang="en-US" sz="2000">
              <a:latin typeface="Comic Sans MS" panose="030F0702030302020204" pitchFamily="-8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3048000"/>
            <a:ext cx="37338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Morphometrics </a:t>
            </a: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(body measurements)</a:t>
            </a:r>
            <a:endParaRPr lang="en-US" sz="2000">
              <a:latin typeface="Comic Sans MS" panose="030F0702030302020204" pitchFamily="-8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667000"/>
            <a:ext cx="29035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1000" y="4198938"/>
            <a:ext cx="60960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Meristics </a:t>
            </a: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(traits that can be counted; e.g., scales)</a:t>
            </a:r>
            <a:endParaRPr lang="en-US" sz="2000">
              <a:latin typeface="Comic Sans MS" panose="030F0702030302020204" pitchFamily="-8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0386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81000" y="5265738"/>
            <a:ext cx="4953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Others </a:t>
            </a: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C</a:t>
            </a:r>
            <a:r>
              <a:rPr lang="en-US" sz="2400">
                <a:solidFill>
                  <a:srgbClr val="0000E5"/>
                </a:solidFill>
                <a:latin typeface="Comic Sans MS" panose="030F0702030302020204" pitchFamily="-84" charset="0"/>
              </a:rPr>
              <a:t>o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-84" charset="0"/>
              </a:rPr>
              <a:t>l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-84" charset="0"/>
              </a:rPr>
              <a:t>o</a:t>
            </a:r>
            <a:r>
              <a:rPr lang="en-US" sz="2400">
                <a:solidFill>
                  <a:srgbClr val="524B24"/>
                </a:solidFill>
                <a:latin typeface="Comic Sans MS" panose="030F0702030302020204" pitchFamily="-84" charset="0"/>
              </a:rPr>
              <a:t>r</a:t>
            </a:r>
            <a:r>
              <a:rPr lang="en-US" sz="2400">
                <a:latin typeface="Comic Sans MS" panose="030F0702030302020204" pitchFamily="-84" charset="0"/>
              </a:rPr>
              <a:t> patterns, anatomical characteristics, </a:t>
            </a:r>
            <a:r>
              <a:rPr lang="en-US" sz="2400" i="1">
                <a:latin typeface="Comic Sans MS" panose="030F0702030302020204" pitchFamily="-84" charset="0"/>
              </a:rPr>
              <a:t>etc.</a:t>
            </a:r>
            <a:endParaRPr lang="en-US" sz="2000" i="1">
              <a:latin typeface="Comic Sans MS" panose="030F0702030302020204" pitchFamily="-8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5181600"/>
            <a:ext cx="21336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phoCharact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571500"/>
            <a:ext cx="7556500" cy="571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Fish Systematics and Classification </a:t>
            </a:r>
          </a:p>
        </p:txBody>
      </p:sp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457200" y="950913"/>
            <a:ext cx="80772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Comic Sans MS" panose="030F0702030302020204" pitchFamily="-84" charset="0"/>
              </a:rPr>
              <a:t>So… how do we “do” systematics with these characters?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28676" name="TextBox 29"/>
          <p:cNvSpPr txBox="1">
            <a:spLocks noChangeArrowheads="1"/>
          </p:cNvSpPr>
          <p:nvPr/>
        </p:nvSpPr>
        <p:spPr bwMode="auto">
          <a:xfrm>
            <a:off x="304800" y="2044700"/>
            <a:ext cx="86868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In simple terms, traits are scored as (may be presence/absence, variation in length or number) and placed in a table, then relationships calculated:</a:t>
            </a:r>
            <a:endParaRPr lang="en-US" sz="2400">
              <a:latin typeface="Comic Sans MS" panose="030F0702030302020204" pitchFamily="-8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057400" y="3683000"/>
          <a:ext cx="6477000" cy="2108200"/>
        </p:xfrm>
        <a:graphic>
          <a:graphicData uri="http://schemas.openxmlformats.org/drawingml/2006/table">
            <a:tbl>
              <a:tblPr/>
              <a:tblGrid>
                <a:gridCol w="1079500"/>
                <a:gridCol w="1079500"/>
                <a:gridCol w="1079500"/>
                <a:gridCol w="1079500"/>
                <a:gridCol w="1079500"/>
                <a:gridCol w="10795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Trait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Trait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Trait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Trait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Trait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4800" y="4506913"/>
            <a:ext cx="9874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entury Gothic" panose="020B0502020202020204" pitchFamily="-84" charset="0"/>
              </a:rPr>
              <a:t>hagfish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04800" y="3733800"/>
            <a:ext cx="1117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entury Gothic" panose="020B0502020202020204" pitchFamily="-84" charset="0"/>
              </a:rPr>
              <a:t>lamprey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04800" y="4114800"/>
            <a:ext cx="16033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entury Gothic" panose="020B0502020202020204" pitchFamily="-84" charset="0"/>
              </a:rPr>
              <a:t>jawed fishes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3237E-6 L 0.06389 0.16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8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0289E-6 L 0.01232 0.184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9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6763E-6 L 0.08767 -0.028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Fish Systematics and Classification </a:t>
            </a:r>
          </a:p>
        </p:txBody>
      </p:sp>
      <p:sp>
        <p:nvSpPr>
          <p:cNvPr id="30723" name="TextBox 10"/>
          <p:cNvSpPr txBox="1">
            <a:spLocks noChangeArrowheads="1"/>
          </p:cNvSpPr>
          <p:nvPr/>
        </p:nvSpPr>
        <p:spPr bwMode="auto">
          <a:xfrm>
            <a:off x="457200" y="950913"/>
            <a:ext cx="80772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Comic Sans MS" panose="030F0702030302020204" pitchFamily="-84" charset="0"/>
              </a:rPr>
              <a:t>What characters/characteristics do we use to determine these relationships?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30724" name="TextBox 28"/>
          <p:cNvSpPr txBox="1">
            <a:spLocks noChangeArrowheads="1"/>
          </p:cNvSpPr>
          <p:nvPr/>
        </p:nvSpPr>
        <p:spPr bwMode="auto">
          <a:xfrm>
            <a:off x="457200" y="1981200"/>
            <a:ext cx="86868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Now we use those same classical characters, but we also depend heavily on DNA.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95400" y="2971800"/>
            <a:ext cx="6858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DNA is the genetic material for living things</a:t>
            </a:r>
            <a:endParaRPr lang="en-US" sz="2000">
              <a:latin typeface="Comic Sans MS" panose="030F0702030302020204" pitchFamily="-8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3554413"/>
            <a:ext cx="6858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Only 4 different building blocks:  A T C G</a:t>
            </a:r>
            <a:endParaRPr lang="en-US" sz="2000">
              <a:latin typeface="Comic Sans MS" panose="030F0702030302020204" pitchFamily="-8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2450" y="4295775"/>
            <a:ext cx="710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1816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Quick review</a:t>
            </a:r>
          </a:p>
        </p:txBody>
      </p:sp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457200" y="990600"/>
            <a:ext cx="5791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Hmm…what does that mean?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533400" y="4495800"/>
            <a:ext cx="83820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Linnaean system of classification </a:t>
            </a:r>
            <a:r>
              <a:rPr lang="en-US" sz="2400">
                <a:latin typeface="Comic Sans MS" panose="030F0702030302020204" pitchFamily="-84" charset="0"/>
              </a:rPr>
              <a:t>– based on broad physical similarities</a:t>
            </a: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Ok some of the time, but doesn’t always accurately reflect relationships.  For instance…</a:t>
            </a: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609600" y="1676400"/>
            <a:ext cx="44958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taxonomy</a:t>
            </a:r>
          </a:p>
        </p:txBody>
      </p:sp>
      <p:sp>
        <p:nvSpPr>
          <p:cNvPr id="32774" name="TextBox 13"/>
          <p:cNvSpPr txBox="1">
            <a:spLocks noChangeArrowheads="1"/>
          </p:cNvSpPr>
          <p:nvPr/>
        </p:nvSpPr>
        <p:spPr bwMode="auto">
          <a:xfrm>
            <a:off x="609600" y="3352800"/>
            <a:ext cx="87630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systematics </a:t>
            </a:r>
            <a:r>
              <a:rPr lang="en-US" sz="2400">
                <a:latin typeface="Comic Sans MS" panose="030F0702030302020204" pitchFamily="-84" charset="0"/>
              </a:rPr>
              <a:t>= the study of evolutionary relationships between organisms</a:t>
            </a:r>
          </a:p>
        </p:txBody>
      </p:sp>
      <p:sp>
        <p:nvSpPr>
          <p:cNvPr id="32775" name="TextBox 17"/>
          <p:cNvSpPr txBox="1">
            <a:spLocks noChangeArrowheads="1"/>
          </p:cNvSpPr>
          <p:nvPr/>
        </p:nvSpPr>
        <p:spPr bwMode="auto">
          <a:xfrm>
            <a:off x="2133600" y="1676400"/>
            <a:ext cx="7010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7980" indent="-347980" eaLnBrk="1" hangingPunct="1"/>
            <a:r>
              <a:rPr lang="en-US" sz="2400">
                <a:latin typeface="Comic Sans MS" panose="030F0702030302020204" pitchFamily="-84" charset="0"/>
              </a:rPr>
              <a:t>= the science of describing / naming organisms</a:t>
            </a:r>
            <a:endParaRPr lang="en-US" sz="2400" b="1">
              <a:latin typeface="Comic Sans MS" panose="030F0702030302020204" pitchFamily="-84" charset="0"/>
            </a:endParaRPr>
          </a:p>
        </p:txBody>
      </p:sp>
      <p:sp>
        <p:nvSpPr>
          <p:cNvPr id="32776" name="TextBox 19"/>
          <p:cNvSpPr txBox="1">
            <a:spLocks noChangeArrowheads="1"/>
          </p:cNvSpPr>
          <p:nvPr/>
        </p:nvSpPr>
        <p:spPr bwMode="auto">
          <a:xfrm>
            <a:off x="598488" y="2514600"/>
            <a:ext cx="8763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classification </a:t>
            </a:r>
            <a:r>
              <a:rPr lang="en-US" sz="2400">
                <a:latin typeface="Comic Sans MS" panose="030F0702030302020204" pitchFamily="-84" charset="0"/>
              </a:rPr>
              <a:t>= placing organisms into ‘logical groups’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1.docx</a:t>
            </a:r>
          </a:p>
          <a:p>
            <a:pPr lvl="1"/>
            <a:r>
              <a:rPr lang="en-US" dirty="0" smtClean="0"/>
              <a:t>due on </a:t>
            </a:r>
            <a:r>
              <a:rPr lang="en-US" smtClean="0">
                <a:solidFill>
                  <a:srgbClr val="FF0000"/>
                </a:solidFill>
              </a:rPr>
              <a:t>Oct </a:t>
            </a:r>
            <a:r>
              <a:rPr lang="en-US" smtClean="0">
                <a:solidFill>
                  <a:srgbClr val="FF0000"/>
                </a:solidFill>
              </a:rPr>
              <a:t>15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 late hand-in will be graded</a:t>
            </a:r>
          </a:p>
          <a:p>
            <a:r>
              <a:rPr lang="en-US" dirty="0" smtClean="0"/>
              <a:t>Read Chapter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1.4 </a:t>
            </a:r>
            <a:r>
              <a:rPr lang="en-US" altLang="zh-CN" dirty="0" smtClean="0"/>
              <a:t>History and Taxonomy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nice week!</a:t>
            </a:r>
            <a:endParaRPr lang="en-US" dirty="0"/>
          </a:p>
        </p:txBody>
      </p:sp>
      <p:pic>
        <p:nvPicPr>
          <p:cNvPr id="3" name="Picture 2" descr="fishingspo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417638"/>
            <a:ext cx="6169024" cy="4628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8310" y="6292334"/>
            <a:ext cx="202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Charleston, SC, USA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18875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457200" y="1143000"/>
            <a:ext cx="6096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Aristotle (384-322 B.C.)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304800" y="1828800"/>
            <a:ext cx="6477000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Made many astute observations on fish biology</a:t>
            </a:r>
          </a:p>
          <a:p>
            <a:pPr eaLnBrk="1" hangingPunct="1"/>
            <a:endParaRPr lang="en-US" sz="12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Recognized &gt;100 species of fish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3581400"/>
            <a:ext cx="8153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No major advances for ≈ 1900 years!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76200" y="6172200"/>
            <a:ext cx="1905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700">
                <a:latin typeface="Century Gothic" panose="020B0502020202020204" pitchFamily="-84" charset="0"/>
              </a:rPr>
              <a:t>http://www.septentrion.qc.ca/banque-images/resultats-images.asp?id=2513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267200"/>
            <a:ext cx="14271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0200" y="4267200"/>
            <a:ext cx="1828800" cy="184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omic Sans MS" panose="030F0702030302020204" pitchFamily="-84" charset="0"/>
              </a:rPr>
              <a:t>Pierre Belon</a:t>
            </a:r>
          </a:p>
          <a:p>
            <a:pPr eaLnBrk="1" hangingPunct="1"/>
            <a:r>
              <a:rPr lang="en-US" sz="1600">
                <a:latin typeface="Comic Sans MS" panose="030F0702030302020204" pitchFamily="-84" charset="0"/>
              </a:rPr>
              <a:t>French natural</a:t>
            </a:r>
          </a:p>
          <a:p>
            <a:pPr eaLnBrk="1" hangingPunct="1"/>
            <a:r>
              <a:rPr lang="en-US" sz="1600">
                <a:latin typeface="Comic Sans MS" panose="030F0702030302020204" pitchFamily="-84" charset="0"/>
              </a:rPr>
              <a:t>historian</a:t>
            </a:r>
          </a:p>
          <a:p>
            <a:pPr eaLnBrk="1" hangingPunct="1"/>
            <a:r>
              <a:rPr lang="en-US" sz="1600" b="1">
                <a:latin typeface="Comic Sans MS" panose="030F0702030302020204" pitchFamily="-84" charset="0"/>
              </a:rPr>
              <a:t>1551</a:t>
            </a:r>
          </a:p>
          <a:p>
            <a:pPr eaLnBrk="1" hangingPunct="1"/>
            <a:r>
              <a:rPr lang="en-US" sz="1600">
                <a:latin typeface="Comic Sans MS" panose="030F0702030302020204" pitchFamily="-84" charset="0"/>
              </a:rPr>
              <a:t>First publication</a:t>
            </a:r>
          </a:p>
          <a:p>
            <a:pPr eaLnBrk="1" hangingPunct="1"/>
            <a:r>
              <a:rPr lang="en-US" sz="1600">
                <a:latin typeface="Comic Sans MS" panose="030F0702030302020204" pitchFamily="-84" charset="0"/>
              </a:rPr>
              <a:t>On fish systematics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429000" y="4267200"/>
            <a:ext cx="2133600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omic Sans MS" panose="030F0702030302020204" pitchFamily="-84" charset="0"/>
              </a:rPr>
              <a:t>Hippolyto Salviani</a:t>
            </a:r>
          </a:p>
          <a:p>
            <a:pPr eaLnBrk="1" hangingPunct="1"/>
            <a:r>
              <a:rPr lang="en-US">
                <a:latin typeface="Comic Sans MS" panose="030F0702030302020204" pitchFamily="-84" charset="0"/>
              </a:rPr>
              <a:t>1554-1557</a:t>
            </a:r>
          </a:p>
          <a:p>
            <a:pPr eaLnBrk="1" hangingPunct="1"/>
            <a:r>
              <a:rPr lang="en-US">
                <a:latin typeface="Comic Sans MS" panose="030F0702030302020204" pitchFamily="-84" charset="0"/>
              </a:rPr>
              <a:t>First publications on regional fishes (Italy)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91200" y="4267200"/>
            <a:ext cx="19050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omic Sans MS" panose="030F0702030302020204" pitchFamily="-84" charset="0"/>
              </a:rPr>
              <a:t>Guillome Rondelet</a:t>
            </a:r>
          </a:p>
          <a:p>
            <a:pPr eaLnBrk="1" hangingPunct="1"/>
            <a:r>
              <a:rPr lang="en-US">
                <a:latin typeface="Comic Sans MS" panose="030F0702030302020204" pitchFamily="-84" charset="0"/>
              </a:rPr>
              <a:t>1555</a:t>
            </a:r>
          </a:p>
          <a:p>
            <a:pPr eaLnBrk="1" hangingPunct="1"/>
            <a:r>
              <a:rPr lang="en-US" sz="1600" i="1">
                <a:latin typeface="Comic Sans MS" panose="030F0702030302020204" pitchFamily="-84" charset="0"/>
              </a:rPr>
              <a:t>Libri de Piscibus Marinis</a:t>
            </a:r>
          </a:p>
          <a:p>
            <a:pPr eaLnBrk="1" hangingPunct="1"/>
            <a:r>
              <a:rPr lang="en-US">
                <a:latin typeface="Comic Sans MS" panose="030F0702030302020204" pitchFamily="-84" charset="0"/>
              </a:rPr>
              <a:t>First ichthyology ‘text’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224338"/>
            <a:ext cx="16002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724025" y="3048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457200" y="933450"/>
            <a:ext cx="8382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Many reports from expeditions followed…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304800" y="1619250"/>
            <a:ext cx="8839200" cy="138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latin typeface="Comic Sans MS" panose="030F0702030302020204" pitchFamily="-84" charset="0"/>
              </a:rPr>
              <a:t>Natural History of Fishes of Brazil</a:t>
            </a:r>
            <a:r>
              <a:rPr lang="en-US" sz="2400">
                <a:latin typeface="Comic Sans MS" panose="030F0702030302020204" pitchFamily="-84" charset="0"/>
              </a:rPr>
              <a:t>; Marcgrave, 1648 </a:t>
            </a:r>
          </a:p>
          <a:p>
            <a:pPr eaLnBrk="1" hangingPunct="1"/>
            <a:endParaRPr lang="en-US" sz="1200" i="1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 i="1">
                <a:latin typeface="Comic Sans MS" panose="030F0702030302020204" pitchFamily="-84" charset="0"/>
              </a:rPr>
              <a:t>Historia Piscium </a:t>
            </a:r>
            <a:r>
              <a:rPr lang="en-US" sz="2400">
                <a:latin typeface="Comic Sans MS" panose="030F0702030302020204" pitchFamily="-84" charset="0"/>
              </a:rPr>
              <a:t>(European fishes); Ray &amp; Willughby, 1686 – described 420 species, 178 new!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2971800"/>
            <a:ext cx="8534400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Peter Artedi (1704-1734, Swedish naturalist)</a:t>
            </a: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&gt; “Father of Ichthyology” – came up with the first  </a:t>
            </a: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   classification system for fishes, published as part of       </a:t>
            </a: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   </a:t>
            </a:r>
            <a:r>
              <a:rPr lang="en-US" sz="2400" i="1">
                <a:latin typeface="Comic Sans MS" panose="030F0702030302020204" pitchFamily="-84" charset="0"/>
              </a:rPr>
              <a:t>Systema Naturae </a:t>
            </a:r>
            <a:r>
              <a:rPr lang="en-US" sz="2400">
                <a:latin typeface="Comic Sans MS" panose="030F0702030302020204" pitchFamily="-84" charset="0"/>
              </a:rPr>
              <a:t>in 1739 by…</a:t>
            </a:r>
            <a:endParaRPr lang="en-US" sz="2000">
              <a:latin typeface="Comic Sans MS" panose="030F0702030302020204" pitchFamily="-8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4648200"/>
            <a:ext cx="7162800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Carolus Linnaeus (1707-1778, Swedish zoologist)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>
                <a:latin typeface="Comic Sans MS" panose="030F0702030302020204" pitchFamily="-84" charset="0"/>
              </a:rPr>
              <a:t>Classification system for all major life forms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>
                <a:latin typeface="Comic Sans MS" panose="030F0702030302020204" pitchFamily="-84" charset="0"/>
              </a:rPr>
              <a:t>Introduced binomial system for naming species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>
                <a:latin typeface="Comic Sans MS" panose="030F0702030302020204" pitchFamily="-84" charset="0"/>
              </a:rPr>
              <a:t> “</a:t>
            </a:r>
            <a:r>
              <a:rPr lang="en-US" sz="2400" b="1">
                <a:latin typeface="Comic Sans MS" panose="030F0702030302020204" pitchFamily="-84" charset="0"/>
              </a:rPr>
              <a:t>Father of modern taxonomy”</a:t>
            </a:r>
            <a:endParaRPr lang="en-US" sz="2000" b="1">
              <a:latin typeface="Comic Sans MS" panose="030F0702030302020204" pitchFamily="-8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5225" y="4521200"/>
            <a:ext cx="155257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467600" y="4495800"/>
            <a:ext cx="1600200" cy="2246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Kingdom</a:t>
            </a: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Phylum </a:t>
            </a: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Class </a:t>
            </a: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Order</a:t>
            </a: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Family </a:t>
            </a: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Genus </a:t>
            </a: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Species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</a:p>
        </p:txBody>
      </p:sp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381000" y="1016000"/>
            <a:ext cx="8382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Others of note…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304800" y="1676400"/>
            <a:ext cx="8839200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Georges Cuvier </a:t>
            </a:r>
            <a:r>
              <a:rPr lang="en-US" sz="2400">
                <a:latin typeface="Comic Sans MS" panose="030F0702030302020204" pitchFamily="-84" charset="0"/>
              </a:rPr>
              <a:t>(1769-1822); </a:t>
            </a:r>
            <a:r>
              <a:rPr lang="en-US" sz="2400" i="1">
                <a:latin typeface="Comic Sans MS" panose="030F0702030302020204" pitchFamily="-84" charset="0"/>
              </a:rPr>
              <a:t>Histoire Naturelle</a:t>
            </a:r>
          </a:p>
          <a:p>
            <a:pPr eaLnBrk="1" hangingPunct="1"/>
            <a:r>
              <a:rPr lang="en-US" sz="2400" i="1">
                <a:latin typeface="Comic Sans MS" panose="030F0702030302020204" pitchFamily="-84" charset="0"/>
              </a:rPr>
              <a:t>                                              des Poissons</a:t>
            </a:r>
            <a:r>
              <a:rPr lang="en-US" sz="2400">
                <a:latin typeface="Comic Sans MS" panose="030F0702030302020204" pitchFamily="-84" charset="0"/>
              </a:rPr>
              <a:t>, 1828 </a:t>
            </a: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Professor at French Museum of Natural History;</a:t>
            </a: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Detailed studies of anatomy paved way for better understanding of relationships between fishes (cladistics)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6638" y="914400"/>
            <a:ext cx="15668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3665538"/>
            <a:ext cx="89154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As knowledge continued to expand, regional studies followed…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4495800"/>
            <a:ext cx="86868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Louis Aggasiz </a:t>
            </a:r>
            <a:r>
              <a:rPr lang="en-US" sz="2400">
                <a:latin typeface="Comic Sans MS" panose="030F0702030302020204" pitchFamily="-84" charset="0"/>
              </a:rPr>
              <a:t>(1807-1873); Professor of Natural History at Harvard; described </a:t>
            </a:r>
            <a:r>
              <a:rPr lang="en-US" sz="2400" b="1" u="sng">
                <a:latin typeface="Comic Sans MS" panose="030F0702030302020204" pitchFamily="-84" charset="0"/>
              </a:rPr>
              <a:t>numerous</a:t>
            </a:r>
            <a:r>
              <a:rPr lang="en-US" sz="2400">
                <a:latin typeface="Comic Sans MS" panose="030F0702030302020204" pitchFamily="-84" charset="0"/>
              </a:rPr>
              <a:t> extant and fossil fish species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76400" y="5546725"/>
            <a:ext cx="5486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latin typeface="Comic Sans MS" panose="030F0702030302020204" pitchFamily="-84" charset="0"/>
              </a:rPr>
              <a:t>Heterandria formosa</a:t>
            </a:r>
            <a:r>
              <a:rPr lang="en-US" sz="2400">
                <a:latin typeface="Comic Sans MS" panose="030F0702030302020204" pitchFamily="-84" charset="0"/>
              </a:rPr>
              <a:t> Agassiz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362575"/>
            <a:ext cx="2209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57400" y="5907088"/>
            <a:ext cx="82073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Comic Sans MS" panose="030F0702030302020204" pitchFamily="-84" charset="0"/>
              </a:rPr>
              <a:t>Genus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81400" y="5918200"/>
            <a:ext cx="9683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Comic Sans MS" panose="030F0702030302020204" pitchFamily="-84" charset="0"/>
              </a:rPr>
              <a:t>species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24400" y="5907088"/>
            <a:ext cx="19050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Comic Sans MS" panose="030F0702030302020204" pitchFamily="-84" charset="0"/>
              </a:rPr>
              <a:t>Taxonomist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omic Sans MS" panose="030F0702030302020204" pitchFamily="-84" charset="0"/>
              </a:rPr>
              <a:t>(who described)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</a:p>
        </p:txBody>
      </p:sp>
      <p:sp>
        <p:nvSpPr>
          <p:cNvPr id="17411" name="TextBox 10"/>
          <p:cNvSpPr txBox="1">
            <a:spLocks noChangeArrowheads="1"/>
          </p:cNvSpPr>
          <p:nvPr/>
        </p:nvSpPr>
        <p:spPr bwMode="auto">
          <a:xfrm>
            <a:off x="304800" y="981075"/>
            <a:ext cx="37338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Others of note…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3476625"/>
            <a:ext cx="88392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Carl Hubbs </a:t>
            </a:r>
            <a:r>
              <a:rPr lang="en-US" sz="2400">
                <a:latin typeface="Comic Sans MS" panose="030F0702030302020204" pitchFamily="-84" charset="0"/>
              </a:rPr>
              <a:t>(1894-1979); studied at Stanford, refined Jordan’s work; Taught at Scripps Institute in CA; authored 712 publications!!! (focus on NA fish)</a:t>
            </a:r>
          </a:p>
        </p:txBody>
      </p: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228600" y="1566863"/>
            <a:ext cx="7010400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David Starr Jordan </a:t>
            </a:r>
            <a:r>
              <a:rPr lang="en-US" sz="2400">
                <a:latin typeface="Comic Sans MS" panose="030F0702030302020204" pitchFamily="-84" charset="0"/>
              </a:rPr>
              <a:t>(1851-1931); Founding President of Stanford University ; most influential of all North American ichthyologists; </a:t>
            </a: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Collected &amp; described fishes throughout North America and down into Central America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1114425"/>
            <a:ext cx="16192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" y="4743450"/>
            <a:ext cx="73152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Clark Hubbs </a:t>
            </a:r>
            <a:r>
              <a:rPr lang="en-US" sz="2400">
                <a:latin typeface="Comic Sans MS" panose="030F0702030302020204" pitchFamily="-84" charset="0"/>
              </a:rPr>
              <a:t>(1921-2008); also studied at Stanford, spend most of career at University of Texas; influential studies of SW fishes; examined geographic variation in life history traits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572000"/>
            <a:ext cx="11461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Hubb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1440872" cy="237744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895600" y="990600"/>
            <a:ext cx="2936622" cy="2337376"/>
            <a:chOff x="2895600" y="990600"/>
            <a:chExt cx="2936622" cy="2337376"/>
          </a:xfrm>
        </p:grpSpPr>
        <p:grpSp>
          <p:nvGrpSpPr>
            <p:cNvPr id="13" name="Group 12"/>
            <p:cNvGrpSpPr/>
            <p:nvPr/>
          </p:nvGrpSpPr>
          <p:grpSpPr>
            <a:xfrm>
              <a:off x="3429000" y="990600"/>
              <a:ext cx="2403222" cy="2337376"/>
              <a:chOff x="3429000" y="990600"/>
              <a:chExt cx="2403222" cy="2337376"/>
            </a:xfrm>
          </p:grpSpPr>
          <p:pic>
            <p:nvPicPr>
              <p:cNvPr id="3" name="Picture 2" descr="朱元鼎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2400" y="990600"/>
                <a:ext cx="1464105" cy="16764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429000" y="2743200"/>
                <a:ext cx="240322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Zhu </a:t>
                </a:r>
                <a:r>
                  <a:rPr lang="en-US" altLang="zh-CN" sz="1600" dirty="0" err="1" smtClean="0"/>
                  <a:t>Yuanding</a:t>
                </a:r>
                <a:endParaRPr lang="en-US" altLang="zh-CN" sz="1600" dirty="0" smtClean="0"/>
              </a:p>
              <a:p>
                <a:pPr algn="ctr"/>
                <a:r>
                  <a:rPr lang="en-US" sz="1600" dirty="0" smtClean="0"/>
                  <a:t>S</a:t>
                </a:r>
                <a:r>
                  <a:rPr lang="en-US" altLang="zh-CN" sz="1600" dirty="0" smtClean="0"/>
                  <a:t>hanghai Ocean University</a:t>
                </a:r>
                <a:endParaRPr lang="en-US" sz="1600" dirty="0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2895600" y="19050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Rou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114800"/>
            <a:ext cx="2065730" cy="1828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581400" y="3958847"/>
            <a:ext cx="3306703" cy="2289553"/>
            <a:chOff x="3581400" y="3958847"/>
            <a:chExt cx="3306703" cy="228955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581400" y="50292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224894" y="3958847"/>
              <a:ext cx="2663209" cy="2289553"/>
              <a:chOff x="4224894" y="3958847"/>
              <a:chExt cx="2663209" cy="228955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224894" y="5663624"/>
                <a:ext cx="266320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Wu </a:t>
                </a:r>
                <a:r>
                  <a:rPr lang="en-US" altLang="zh-CN" sz="1600" dirty="0" err="1" smtClean="0"/>
                  <a:t>Xianwen</a:t>
                </a:r>
                <a:endParaRPr lang="en-US" altLang="zh-CN" sz="1600" dirty="0" smtClean="0"/>
              </a:p>
              <a:p>
                <a:pPr algn="ctr"/>
                <a:r>
                  <a:rPr lang="en-US" sz="1600" dirty="0" smtClean="0"/>
                  <a:t>Institute of Hydrobiology, CAS</a:t>
                </a:r>
                <a:endParaRPr lang="en-US" sz="1600" dirty="0"/>
              </a:p>
            </p:txBody>
          </p:sp>
          <p:pic>
            <p:nvPicPr>
              <p:cNvPr id="10" name="Picture 9" descr="伍献文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9200" y="3958847"/>
                <a:ext cx="1152525" cy="1704777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6019800" y="18288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Key of Chinese Fishes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4648200"/>
            <a:ext cx="228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Chinese </a:t>
            </a:r>
            <a:r>
              <a:rPr lang="en-US" altLang="zh-CN" dirty="0" err="1" smtClean="0"/>
              <a:t>Cypriniformes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6813" y="2163128"/>
            <a:ext cx="6810375" cy="2531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 i="1"/>
              <a:t>Siniperca roulei</a:t>
            </a:r>
            <a:r>
              <a:rPr lang="zh-CN" altLang="en-US" sz="2800"/>
              <a:t> Wu 1930  in honor of Louis Roule (1861-1942), chair of the ichthyology and herpetology departments, Muséum national d</a:t>
            </a:r>
            <a:r>
              <a:rPr lang="en-US" altLang="zh-CN" sz="2800"/>
              <a:t>’</a:t>
            </a:r>
            <a:r>
              <a:rPr lang="zh-CN" altLang="en-US" sz="2800"/>
              <a:t>histoire naturelle (Paris), in whose laboratory Wu conducted his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</a:p>
        </p:txBody>
      </p:sp>
      <p:sp>
        <p:nvSpPr>
          <p:cNvPr id="18435" name="TextBox 10"/>
          <p:cNvSpPr txBox="1">
            <a:spLocks noChangeArrowheads="1"/>
          </p:cNvSpPr>
          <p:nvPr/>
        </p:nvSpPr>
        <p:spPr bwMode="auto">
          <a:xfrm>
            <a:off x="304800" y="981075"/>
            <a:ext cx="67056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A few from today that I am working with…</a:t>
            </a:r>
            <a:endParaRPr lang="en-US" sz="2800">
              <a:latin typeface="Comic Sans MS" panose="030F0702030302020204" pitchFamily="-8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800" y="4953000"/>
            <a:ext cx="7620000" cy="1587500"/>
            <a:chOff x="480" y="7800"/>
            <a:chExt cx="12000" cy="2500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480" y="7800"/>
              <a:ext cx="300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480" y="7830"/>
              <a:ext cx="9000" cy="24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>
                  <a:latin typeface="Comic Sans MS" panose="030F0702030302020204" pitchFamily="-84" charset="0"/>
                </a:rPr>
                <a:t>Guillermo Orti</a:t>
              </a:r>
              <a:r>
                <a:rPr lang="en-US" sz="2400">
                  <a:latin typeface="Comic Sans MS" panose="030F0702030302020204" pitchFamily="-84" charset="0"/>
                </a:rPr>
                <a:t>; George Washington University</a:t>
              </a:r>
            </a:p>
            <a:p>
              <a:pPr eaLnBrk="1" hangingPunct="1"/>
              <a:r>
                <a:rPr lang="en-US" sz="2400">
                  <a:latin typeface="Comic Sans MS" panose="030F0702030302020204" pitchFamily="-84" charset="0"/>
                </a:rPr>
                <a:t>Molecular Systematics of Ray-finned Fishes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4800" y="1501140"/>
            <a:ext cx="8542020" cy="1463040"/>
            <a:chOff x="480" y="2364"/>
            <a:chExt cx="13452" cy="2304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80" y="3360"/>
              <a:ext cx="9360" cy="13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smtClean="0">
                  <a:latin typeface="Comic Sans MS" panose="030F0702030302020204" pitchFamily="-84" charset="0"/>
                </a:rPr>
                <a:t>W</a:t>
              </a:r>
              <a:r>
                <a:rPr lang="en-US" altLang="zh-CN" sz="2400" b="1" dirty="0" smtClean="0">
                  <a:latin typeface="Comic Sans MS" panose="030F0702030302020204" pitchFamily="-84" charset="0"/>
                </a:rPr>
                <a:t>u, </a:t>
              </a:r>
              <a:r>
                <a:rPr lang="en-US" altLang="zh-CN" sz="2400" b="1" dirty="0" err="1" smtClean="0">
                  <a:latin typeface="Comic Sans MS" panose="030F0702030302020204" pitchFamily="-84" charset="0"/>
                </a:rPr>
                <a:t>Hanlin</a:t>
              </a:r>
              <a:r>
                <a:rPr lang="en-US" sz="2400" dirty="0" smtClean="0">
                  <a:latin typeface="Comic Sans MS" panose="030F0702030302020204" pitchFamily="-84" charset="0"/>
                </a:rPr>
                <a:t>; SOU</a:t>
              </a:r>
            </a:p>
            <a:p>
              <a:pPr eaLnBrk="1" hangingPunct="1"/>
              <a:r>
                <a:rPr lang="en-US" sz="2400" dirty="0" smtClean="0">
                  <a:latin typeface="Comic Sans MS" panose="030F0702030302020204" pitchFamily="-84" charset="0"/>
                </a:rPr>
                <a:t>S</a:t>
              </a:r>
              <a:r>
                <a:rPr lang="en-US" altLang="zh-CN" sz="2400" dirty="0" smtClean="0">
                  <a:latin typeface="Comic Sans MS" panose="030F0702030302020204" pitchFamily="-84" charset="0"/>
                </a:rPr>
                <a:t>ystematics of Chinese gobies</a:t>
              </a:r>
              <a:endParaRPr lang="en-US" sz="2400" dirty="0">
                <a:latin typeface="Comic Sans MS" panose="030F0702030302020204" pitchFamily="-8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676" y="2364"/>
              <a:ext cx="5256" cy="2304"/>
              <a:chOff x="5715000" y="1500823"/>
              <a:chExt cx="3337350" cy="1463040"/>
            </a:xfrm>
          </p:grpSpPr>
          <p:pic>
            <p:nvPicPr>
              <p:cNvPr id="11" name="Picture 10" descr="中国动物志虾虎鱼类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5000" y="1500823"/>
                <a:ext cx="1463040" cy="1463040"/>
              </a:xfrm>
              <a:prstGeom prst="rect">
                <a:avLst/>
              </a:prstGeom>
            </p:spPr>
          </p:pic>
          <p:pic>
            <p:nvPicPr>
              <p:cNvPr id="12" name="Picture 11" descr="伍汉霖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0400" y="1500823"/>
                <a:ext cx="2041950" cy="1463040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304800" y="3282950"/>
            <a:ext cx="8839200" cy="1463040"/>
            <a:chOff x="480" y="5170"/>
            <a:chExt cx="13920" cy="2304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80" y="5190"/>
              <a:ext cx="13920" cy="18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smtClean="0">
                  <a:latin typeface="Comic Sans MS" panose="030F0702030302020204" pitchFamily="-84" charset="0"/>
                </a:rPr>
                <a:t>F</a:t>
              </a:r>
              <a:r>
                <a:rPr lang="en-US" altLang="zh-CN" sz="2400" b="1" dirty="0" smtClean="0">
                  <a:latin typeface="Comic Sans MS" panose="030F0702030302020204" pitchFamily="-84" charset="0"/>
                </a:rPr>
                <a:t>rank </a:t>
              </a:r>
              <a:r>
                <a:rPr lang="en-US" altLang="zh-CN" sz="2400" b="1" dirty="0" err="1" smtClean="0">
                  <a:latin typeface="Comic Sans MS" panose="030F0702030302020204" pitchFamily="-84" charset="0"/>
                </a:rPr>
                <a:t>Pezold</a:t>
              </a:r>
              <a:r>
                <a:rPr lang="en-US" sz="2400" dirty="0" smtClean="0">
                  <a:latin typeface="Comic Sans MS" panose="030F0702030302020204" pitchFamily="-84" charset="0"/>
                </a:rPr>
                <a:t>; T</a:t>
              </a:r>
              <a:r>
                <a:rPr lang="en-US" altLang="zh-CN" sz="2400" dirty="0" smtClean="0">
                  <a:latin typeface="Comic Sans MS" panose="030F0702030302020204" pitchFamily="-84" charset="0"/>
                </a:rPr>
                <a:t>exas A&amp;M – CC</a:t>
              </a:r>
            </a:p>
            <a:p>
              <a:pPr eaLnBrk="1" hangingPunct="1"/>
              <a:r>
                <a:rPr lang="en-US" sz="2400" dirty="0" smtClean="0">
                  <a:latin typeface="Comic Sans MS" panose="030F0702030302020204" pitchFamily="-84" charset="0"/>
                </a:rPr>
                <a:t>S</a:t>
              </a:r>
              <a:r>
                <a:rPr lang="en-US" altLang="zh-CN" sz="2400" dirty="0" smtClean="0">
                  <a:latin typeface="Comic Sans MS" panose="030F0702030302020204" pitchFamily="-84" charset="0"/>
                </a:rPr>
                <a:t>ystematics and </a:t>
              </a:r>
              <a:r>
                <a:rPr lang="en-US" sz="2400" dirty="0" smtClean="0">
                  <a:latin typeface="Comic Sans MS" panose="030F0702030302020204" pitchFamily="-84" charset="0"/>
                </a:rPr>
                <a:t>Phylogeography </a:t>
              </a:r>
            </a:p>
            <a:p>
              <a:pPr eaLnBrk="1" hangingPunct="1"/>
              <a:r>
                <a:rPr lang="en-US" altLang="zh-CN" sz="2400" dirty="0" smtClean="0">
                  <a:latin typeface="Comic Sans MS" panose="030F0702030302020204" pitchFamily="-84" charset="0"/>
                </a:rPr>
                <a:t>of gobies</a:t>
              </a:r>
              <a:endParaRPr lang="en-US" sz="2400" dirty="0">
                <a:latin typeface="Comic Sans MS" panose="030F0702030302020204" pitchFamily="-84" charset="0"/>
              </a:endParaRPr>
            </a:p>
          </p:txBody>
        </p:sp>
        <p:pic>
          <p:nvPicPr>
            <p:cNvPr id="16" name="Picture 15" descr="frank-pezold-orig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5" y="5170"/>
              <a:ext cx="1640" cy="230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97ff86d-66b2-4a07-ade1-07067c2052e7"/>
  <p:tag name="COMMONDATA" val="eyJoZGlkIjoiNGMyZDY0N2IzZjNhMzQ0MTE3NzZiOTUyZGIzNWE4Nj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5.6|3.1|2.1|18.5|7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:|10.4|1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8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6.6|2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6.9|15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2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9|26.8|9.8|10.: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6.1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9.2|19.1|2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870</Words>
  <Application>Microsoft Office PowerPoint</Application>
  <PresentationFormat>全屏显示(4:3)</PresentationFormat>
  <Paragraphs>163</Paragraphs>
  <Slides>20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宋体</vt:lpstr>
      <vt:lpstr>Arial</vt:lpstr>
      <vt:lpstr>Calibri</vt:lpstr>
      <vt:lpstr>Century Gothic</vt:lpstr>
      <vt:lpstr>Comic Sans MS</vt:lpstr>
      <vt:lpstr>Times</vt:lpstr>
      <vt:lpstr>Wingdings</vt:lpstr>
      <vt:lpstr>Office Theme</vt:lpstr>
      <vt:lpstr>Lesson 1  Introduction to fishes, history of ichthyology and systematics</vt:lpstr>
      <vt:lpstr>1.4 History and Taxonomy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HWK</vt:lpstr>
      <vt:lpstr>Have a nice week!</vt:lpstr>
    </vt:vector>
  </TitlesOfParts>
  <Company>unl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HC</cp:lastModifiedBy>
  <cp:revision>59</cp:revision>
  <dcterms:created xsi:type="dcterms:W3CDTF">2020-02-27T23:47:00Z</dcterms:created>
  <dcterms:modified xsi:type="dcterms:W3CDTF">2023-09-25T01:12:18Z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3B19FF5830D84A069EB61C99F073D350</vt:lpwstr>
  </property>
  <property fmtid="{D5CDD505-2E9C-101B-9397-08002B2CF9AE}" pid="3" name="KSOProductBuildVer">
    <vt:lpwstr>2052-12.1.0.15374</vt:lpwstr>
  </property>
</Properties>
</file>