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3"/>
    <p:sldId id="418" r:id="rId4"/>
    <p:sldId id="373" r:id="rId5"/>
    <p:sldId id="375" r:id="rId6"/>
    <p:sldId id="409" r:id="rId7"/>
    <p:sldId id="431" r:id="rId8"/>
    <p:sldId id="410" r:id="rId9"/>
    <p:sldId id="411" r:id="rId10"/>
    <p:sldId id="412" r:id="rId11"/>
    <p:sldId id="419" r:id="rId12"/>
    <p:sldId id="420" r:id="rId13"/>
    <p:sldId id="413" r:id="rId14"/>
    <p:sldId id="414" r:id="rId15"/>
    <p:sldId id="417" r:id="rId16"/>
    <p:sldId id="421" r:id="rId17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955" autoAdjust="0"/>
  </p:normalViewPr>
  <p:slideViewPr>
    <p:cSldViewPr snapToObjects="1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2 </a:t>
            </a:r>
            <a:br>
              <a:rPr lang="en-US" sz="3600" dirty="0" smtClean="0"/>
            </a:br>
            <a:r>
              <a:rPr lang="en-US" sz="3600" dirty="0" smtClean="0"/>
              <a:t>Skeleton, skin and scales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</a:t>
            </a:r>
            <a:r>
              <a:rPr lang="en-US" altLang="zh-CN" sz="2000" dirty="0" smtClean="0"/>
              <a:t>2022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rbfishSkullLabel.jpg"/>
          <p:cNvPicPr>
            <a:picLocks noGrp="1" noChangeAspect="1"/>
          </p:cNvPicPr>
          <p:nvPr>
            <p:ph idx="1"/>
          </p:nvPr>
        </p:nvPicPr>
        <p:blipFill>
          <a:blip r:embed="rId1"/>
          <a:srcRect l="-2163" r="-2163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_fish1.jpg"/>
          <p:cNvPicPr>
            <a:picLocks noGrp="1" noChangeAspect="1"/>
          </p:cNvPicPr>
          <p:nvPr>
            <p:ph idx="1"/>
          </p:nvPr>
        </p:nvPicPr>
        <p:blipFill>
          <a:blip r:embed="rId1"/>
          <a:srcRect l="-41230" r="-4123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Postcranial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The notochord of primitive chordates is replaced by the vertebral column in lampreys, Chondrichthyes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软骨鱼</a:t>
            </a:r>
            <a:r>
              <a:rPr lang="en-US" altLang="zh-CN" dirty="0" smtClean="0"/>
              <a:t>)</a:t>
            </a:r>
            <a:r>
              <a:rPr lang="en-US" dirty="0" smtClean="0"/>
              <a:t>, and </a:t>
            </a:r>
            <a:r>
              <a:rPr lang="en-US" dirty="0" err="1" smtClean="0"/>
              <a:t>osteichthyans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硬骨鱼</a:t>
            </a:r>
            <a:r>
              <a:rPr lang="en-US" altLang="zh-CN" dirty="0" smtClean="0"/>
              <a:t>)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Posterior vertebrae support the caudal fin in most fishes. 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In teleosts, </a:t>
            </a:r>
            <a:r>
              <a:rPr lang="en-US" dirty="0" err="1" smtClean="0"/>
              <a:t>hypurals</a:t>
            </a:r>
            <a:r>
              <a:rPr 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尾下骨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dirty="0" smtClean="0"/>
              <a:t>(enlarged </a:t>
            </a:r>
            <a:r>
              <a:rPr lang="en-US" dirty="0" err="1" smtClean="0"/>
              <a:t>haemal</a:t>
            </a:r>
            <a:r>
              <a:rPr lang="en-US" dirty="0" smtClean="0"/>
              <a:t> spines</a:t>
            </a:r>
            <a:r>
              <a:rPr lang="en-US" altLang="zh-CN" dirty="0" smtClean="0"/>
              <a:t>,</a:t>
            </a:r>
            <a:r>
              <a:rPr lang="zh-CN" altLang="en-US" dirty="0" smtClean="0"/>
              <a:t> 脉棘</a:t>
            </a:r>
            <a:r>
              <a:rPr lang="en-US" dirty="0" smtClean="0"/>
              <a:t>) support the branched principal caudal fin rays.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Caudal complex</a:t>
            </a:r>
            <a:endParaRPr lang="en-US" dirty="0"/>
          </a:p>
        </p:txBody>
      </p:sp>
      <p:pic>
        <p:nvPicPr>
          <p:cNvPr id="4" name="Picture 3" descr="caudalcomple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905000"/>
            <a:ext cx="4201583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Ribs (pleural ribs) attach to the vertebrae and protect the viscera.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/>
              <a:t>Intermuscular</a:t>
            </a:r>
            <a:r>
              <a:rPr lang="en-US" dirty="0" smtClean="0"/>
              <a:t> bones are segmental, serially homologous ossifications in the </a:t>
            </a:r>
            <a:r>
              <a:rPr lang="en-US" dirty="0" err="1" smtClean="0"/>
              <a:t>myosepta</a:t>
            </a:r>
            <a:r>
              <a:rPr lang="en-US" dirty="0" smtClean="0"/>
              <a:t> of teleosts.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84263" y="1447800"/>
            <a:ext cx="78025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14"/>
          <p:cNvSpPr txBox="1">
            <a:spLocks noChangeArrowheads="1"/>
          </p:cNvSpPr>
          <p:nvPr/>
        </p:nvSpPr>
        <p:spPr bwMode="auto">
          <a:xfrm rot="-5400000">
            <a:off x="-3829843" y="2991643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Skeletal Structures</a:t>
            </a:r>
            <a:endParaRPr lang="en-US" sz="3600" b="1">
              <a:latin typeface="Comic Sans MS" panose="030F0702030302020204" pitchFamily="-109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Branchiocranium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branchiocranium</a:t>
            </a:r>
            <a:r>
              <a:rPr lang="en-US" dirty="0" smtClean="0"/>
              <a:t> is divisible into five parts: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Mandibular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Palatine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腭骨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Hyoid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Opercular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鳃盖骨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Branchial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鳃弓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773" y="2971800"/>
            <a:ext cx="4768427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oral jaws and many pharyngeal bones may bear teeth.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Many different terms have been applied to the different sizes and shapes of teeth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Canine</a:t>
            </a:r>
            <a:endParaRPr lang="en-US" dirty="0" smtClean="0"/>
          </a:p>
          <a:p>
            <a:r>
              <a:rPr lang="en-US" dirty="0" err="1" smtClean="0"/>
              <a:t>Villiform</a:t>
            </a:r>
            <a:endParaRPr lang="en-US" dirty="0" smtClean="0"/>
          </a:p>
          <a:p>
            <a:r>
              <a:rPr lang="en-US" dirty="0" err="1" smtClean="0"/>
              <a:t>Molariform</a:t>
            </a:r>
            <a:endParaRPr lang="en-US" dirty="0" smtClean="0"/>
          </a:p>
          <a:p>
            <a:r>
              <a:rPr lang="en-US" dirty="0" smtClean="0"/>
              <a:t>Incisor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walleye-teet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1417638"/>
            <a:ext cx="1828800" cy="1828800"/>
          </a:xfrm>
          <a:prstGeom prst="rect">
            <a:avLst/>
          </a:prstGeom>
        </p:spPr>
      </p:pic>
      <p:pic>
        <p:nvPicPr>
          <p:cNvPr id="7" name="Picture 6" descr="LongnoseGarTeethNorrisNegus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76638"/>
            <a:ext cx="3287731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oral jaws and many pharyngeal bones may bear teeth.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Many different terms have been applied to the different sizes and shapes of teeth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Canine</a:t>
            </a:r>
            <a:endParaRPr lang="en-US" dirty="0" smtClean="0"/>
          </a:p>
          <a:p>
            <a:r>
              <a:rPr lang="en-US" dirty="0" err="1" smtClean="0"/>
              <a:t>Villiform</a:t>
            </a:r>
            <a:endParaRPr lang="en-US" dirty="0" smtClean="0"/>
          </a:p>
          <a:p>
            <a:r>
              <a:rPr lang="en-US" dirty="0" err="1" smtClean="0"/>
              <a:t>Molariform</a:t>
            </a:r>
            <a:endParaRPr lang="en-US" dirty="0" smtClean="0"/>
          </a:p>
          <a:p>
            <a:r>
              <a:rPr lang="en-US" dirty="0" smtClean="0"/>
              <a:t>Incisor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human-like-fish-teet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3316" y="1600200"/>
            <a:ext cx="2433484" cy="1828800"/>
          </a:xfrm>
          <a:prstGeom prst="rect">
            <a:avLst/>
          </a:prstGeom>
        </p:spPr>
      </p:pic>
      <p:pic>
        <p:nvPicPr>
          <p:cNvPr id="8" name="Picture 7" descr="sheepheadfishtee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760" y="4267200"/>
            <a:ext cx="165608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Pharyngeal teeth</a:t>
            </a:r>
            <a:endParaRPr lang="en-US" dirty="0"/>
          </a:p>
        </p:txBody>
      </p:sp>
      <p:pic>
        <p:nvPicPr>
          <p:cNvPr id="4" name="Picture 3" descr="CarpCommonTeeth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1219200"/>
            <a:ext cx="2088292" cy="2743200"/>
          </a:xfrm>
          <a:prstGeom prst="rect">
            <a:avLst/>
          </a:prstGeom>
        </p:spPr>
      </p:pic>
      <p:pic>
        <p:nvPicPr>
          <p:cNvPr id="5" name="Picture 4" descr="grasscarptee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3684896" cy="2743200"/>
          </a:xfrm>
          <a:prstGeom prst="rect">
            <a:avLst/>
          </a:prstGeom>
        </p:spPr>
      </p:pic>
      <p:pic>
        <p:nvPicPr>
          <p:cNvPr id="6" name="Picture 5" descr="Black-carp-pharyngeal-tee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038600"/>
            <a:ext cx="3966719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Branchiocranium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branchiocranium</a:t>
            </a:r>
            <a:r>
              <a:rPr lang="en-US" dirty="0" smtClean="0"/>
              <a:t> is divisible into five parts: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Mandibular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Palatine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腭骨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Hyoid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Opercular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鳃盖骨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Branchial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773" y="2971800"/>
            <a:ext cx="4768427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Palatine and hyoid arches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3429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palatine arch consists of four pairs of bones in the roof of the mouth:</a:t>
            </a:r>
            <a:endParaRPr lang="en-US" altLang="zh-CN" dirty="0" smtClean="0"/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dirty="0" smtClean="0"/>
              <a:t>palatines (腭</a:t>
            </a:r>
            <a:r>
              <a:rPr lang="zh-CN" altLang="en-US" dirty="0" smtClean="0"/>
              <a:t>骨）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dirty="0" err="1" smtClean="0"/>
              <a:t>ectopterygoids</a:t>
            </a:r>
            <a:r>
              <a:rPr lang="zh-CN" altLang="en-US" dirty="0" smtClean="0"/>
              <a:t> 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外翼骨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meso</a:t>
            </a:r>
            <a:r>
              <a:rPr lang="en-US" dirty="0" err="1" smtClean="0"/>
              <a:t>pterygoids</a:t>
            </a:r>
            <a:r>
              <a:rPr lang="en-US" dirty="0" smtClean="0"/>
              <a:t> </a:t>
            </a:r>
            <a:r>
              <a:rPr lang="en-US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</a:t>
            </a:r>
            <a:r>
              <a:rPr lang="en-US" altLang="en-US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翼骨</a:t>
            </a:r>
            <a:r>
              <a:rPr lang="en-US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m</a:t>
            </a:r>
            <a:r>
              <a:rPr lang="en-US" dirty="0" err="1" smtClean="0"/>
              <a:t>etapterygoids</a:t>
            </a:r>
            <a:r>
              <a:rPr lang="en-US" dirty="0" smtClean="0"/>
              <a:t> 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翼骨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Picture 5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773" y="2971800"/>
            <a:ext cx="4768427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9624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suspensorium</a:t>
            </a:r>
            <a:r>
              <a:rPr lang="en-US" dirty="0" smtClean="0"/>
              <a:t> consists of a chain of primarily cartilage</a:t>
            </a:r>
            <a:endParaRPr lang="en-US" dirty="0" smtClean="0"/>
          </a:p>
          <a:p>
            <a:r>
              <a:rPr lang="en-US" dirty="0" smtClean="0"/>
              <a:t>bones that attach the lower jaw and </a:t>
            </a:r>
            <a:r>
              <a:rPr lang="en-US" dirty="0" err="1" smtClean="0"/>
              <a:t>opercular</a:t>
            </a:r>
            <a:r>
              <a:rPr lang="en-US" dirty="0" smtClean="0"/>
              <a:t> apparatus to the skull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hyomandibula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舌颌骨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quadrate </a:t>
            </a:r>
            <a:r>
              <a:rPr lang="en-US" altLang="zh-CN" dirty="0" smtClean="0"/>
              <a:t>(</a:t>
            </a:r>
            <a:r>
              <a:rPr lang="zh-CN" altLang="en-US" dirty="0" smtClean="0"/>
              <a:t>方骨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Palatine and hyoid arches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hyoid complex is a series of five pairs of bones that lie medial to the lower jaw and </a:t>
            </a:r>
            <a:r>
              <a:rPr lang="en-US" dirty="0" err="1" smtClean="0"/>
              <a:t>opercular</a:t>
            </a:r>
            <a:r>
              <a:rPr lang="en-US" dirty="0" smtClean="0"/>
              <a:t> bones and lateral to the branchiostegal rays that attach to them.</a:t>
            </a:r>
            <a:endParaRPr lang="en-US" dirty="0" smtClean="0"/>
          </a:p>
        </p:txBody>
      </p:sp>
      <p:pic>
        <p:nvPicPr>
          <p:cNvPr id="5" name="Picture 4" descr="hyoi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2789238"/>
            <a:ext cx="4056499" cy="274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381000"/>
            <a:ext cx="3576319" cy="2743200"/>
          </a:xfrm>
          <a:prstGeom prst="rect">
            <a:avLst/>
          </a:prstGeom>
        </p:spPr>
      </p:pic>
      <p:pic>
        <p:nvPicPr>
          <p:cNvPr id="6" name="Picture 5" descr="branchiala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9000"/>
            <a:ext cx="6196404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04847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dermal bones of the hyoid arch are the branchiostegal rays, elongate, flattened, </a:t>
            </a:r>
            <a:r>
              <a:rPr lang="en-US" dirty="0" err="1" smtClean="0"/>
              <a:t>riblike</a:t>
            </a:r>
            <a:r>
              <a:rPr lang="en-US" dirty="0" smtClean="0"/>
              <a:t> structures</a:t>
            </a:r>
            <a:endParaRPr lang="en-US" dirty="0" smtClean="0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TIMING" val="|10.5|25.2"/>
</p:tagLst>
</file>

<file path=ppt/tags/tag2.xml><?xml version="1.0" encoding="utf-8"?>
<p:tagLst xmlns:p="http://schemas.openxmlformats.org/presentationml/2006/main">
  <p:tag name="TIMING" val="|1.:"/>
</p:tagLst>
</file>

<file path=ppt/tags/tag3.xml><?xml version="1.0" encoding="utf-8"?>
<p:tagLst xmlns:p="http://schemas.openxmlformats.org/presentationml/2006/main">
  <p:tag name="TIMING" val="|2.2"/>
</p:tagLst>
</file>

<file path=ppt/tags/tag4.xml><?xml version="1.0" encoding="utf-8"?>
<p:tagLst xmlns:p="http://schemas.openxmlformats.org/presentationml/2006/main">
  <p:tag name="TIMING" val="|9.:|14.6|8.8"/>
</p:tagLst>
</file>

<file path=ppt/tags/tag5.xml><?xml version="1.0" encoding="utf-8"?>
<p:tagLst xmlns:p="http://schemas.openxmlformats.org/presentationml/2006/main">
  <p:tag name="TIMING" val="|2.1|13.7"/>
</p:tagLst>
</file>

<file path=ppt/tags/tag6.xml><?xml version="1.0" encoding="utf-8"?>
<p:tagLst xmlns:p="http://schemas.openxmlformats.org/presentationml/2006/main">
  <p:tag name="TIMING" val="|1.7"/>
</p:tagLst>
</file>

<file path=ppt/tags/tag7.xml><?xml version="1.0" encoding="utf-8"?>
<p:tagLst xmlns:p="http://schemas.openxmlformats.org/presentationml/2006/main">
  <p:tag name="KSO_WPP_MARK_KEY" val="d1227614-7d6e-4d86-8255-f8ef975f93ae"/>
  <p:tag name="COMMONDATA" val="eyJoZGlkIjoiNGMyZDY0N2IzZjNhMzQ0MTE3NzZiOTUyZGIzNWE4Nj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1853</Words>
  <Application>WPS 演示</Application>
  <PresentationFormat>全屏显示(4:3)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Arial</vt:lpstr>
      <vt:lpstr>Comic Sans MS</vt:lpstr>
      <vt:lpstr>Calibri</vt:lpstr>
      <vt:lpstr>微软雅黑</vt:lpstr>
      <vt:lpstr>Arial Unicode MS</vt:lpstr>
      <vt:lpstr>Office Theme</vt:lpstr>
      <vt:lpstr>Lesson 2  Skeleton, skin and scales</vt:lpstr>
      <vt:lpstr>Branchiocranium</vt:lpstr>
      <vt:lpstr>Teeth</vt:lpstr>
      <vt:lpstr>Teeth</vt:lpstr>
      <vt:lpstr>Pharyngeal teeth</vt:lpstr>
      <vt:lpstr>Branchiocranium</vt:lpstr>
      <vt:lpstr>Palatine and hyoid arches</vt:lpstr>
      <vt:lpstr>Palatine and hyoid arches</vt:lpstr>
      <vt:lpstr>PowerPoint 演示文稿</vt:lpstr>
      <vt:lpstr>PowerPoint 演示文稿</vt:lpstr>
      <vt:lpstr>PowerPoint 演示文稿</vt:lpstr>
      <vt:lpstr>Postcranial skeleton</vt:lpstr>
      <vt:lpstr>Caudal complex</vt:lpstr>
      <vt:lpstr>PowerPoint 演示文稿</vt:lpstr>
      <vt:lpstr>PowerPoint 演示文稿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86</cp:revision>
  <dcterms:created xsi:type="dcterms:W3CDTF">2020-03-02T01:59:00Z</dcterms:created>
  <dcterms:modified xsi:type="dcterms:W3CDTF">2022-09-24T14:13:26Z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5A55CB7EC7714F35B4913C936CA0CEC9</vt:lpwstr>
  </property>
  <property fmtid="{D5CDD505-2E9C-101B-9397-08002B2CF9AE}" pid="3" name="KSOProductBuildVer">
    <vt:lpwstr>2052-11.1.0.12358</vt:lpwstr>
  </property>
</Properties>
</file>