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3"/>
    <p:sldId id="449" r:id="rId4"/>
    <p:sldId id="450" r:id="rId5"/>
    <p:sldId id="494" r:id="rId6"/>
    <p:sldId id="426" r:id="rId7"/>
    <p:sldId id="408" r:id="rId8"/>
    <p:sldId id="409" r:id="rId9"/>
    <p:sldId id="462" r:id="rId10"/>
    <p:sldId id="463" r:id="rId11"/>
    <p:sldId id="465" r:id="rId12"/>
    <p:sldId id="467" r:id="rId13"/>
    <p:sldId id="469" r:id="rId14"/>
    <p:sldId id="470" r:id="rId15"/>
    <p:sldId id="471" r:id="rId16"/>
    <p:sldId id="472" r:id="rId17"/>
    <p:sldId id="474" r:id="rId18"/>
    <p:sldId id="475" r:id="rId19"/>
    <p:sldId id="476" r:id="rId20"/>
    <p:sldId id="477" r:id="rId21"/>
    <p:sldId id="478" r:id="rId22"/>
    <p:sldId id="514" r:id="rId23"/>
    <p:sldId id="515" r:id="rId24"/>
    <p:sldId id="516" r:id="rId25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955" autoAdjust="0"/>
  </p:normalViewPr>
  <p:slideViewPr>
    <p:cSldViewPr snapToObjects="1">
      <p:cViewPr varScale="1">
        <p:scale>
          <a:sx n="64" d="100"/>
          <a:sy n="64" d="100"/>
        </p:scale>
        <p:origin x="4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2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D14A-54E2-AB4D-B2A1-21D271AB945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5070E-A507-0F46-852B-26386A15743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5350"/>
            <a:ext cx="7772400" cy="10858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Lesson 3 </a:t>
            </a:r>
            <a:br>
              <a:rPr lang="en-US" sz="3600" dirty="0" smtClean="0"/>
            </a:br>
            <a:r>
              <a:rPr lang="en-US" sz="3600" dirty="0" smtClean="0"/>
              <a:t>Soft anatomy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30400"/>
            <a:ext cx="6400800" cy="76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Shanghai Ocean University</a:t>
            </a:r>
            <a:endParaRPr lang="en-US" sz="2000" dirty="0" smtClean="0"/>
          </a:p>
          <a:p>
            <a:r>
              <a:rPr lang="en-US" altLang="zh-CN" sz="2000" dirty="0" smtClean="0"/>
              <a:t>Fall, 2022</a:t>
            </a:r>
            <a:endParaRPr lang="en-US" sz="2000" dirty="0"/>
          </a:p>
        </p:txBody>
      </p:sp>
      <p:sp>
        <p:nvSpPr>
          <p:cNvPr id="4" name="Title 1"/>
          <p:cNvSpPr txBox="1"/>
          <p:nvPr/>
        </p:nvSpPr>
        <p:spPr>
          <a:xfrm>
            <a:off x="685800" y="863601"/>
            <a:ext cx="77724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Ichthyology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207000"/>
            <a:ext cx="1816100" cy="73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207000"/>
            <a:ext cx="1828800" cy="736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100" y="5207000"/>
            <a:ext cx="1816100" cy="736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kidneys are paired longitudinal structures located </a:t>
            </a:r>
            <a:r>
              <a:rPr lang="en-US" dirty="0" err="1" smtClean="0"/>
              <a:t>retroperitoneally</a:t>
            </a:r>
            <a:r>
              <a:rPr lang="en-US" dirty="0" smtClean="0"/>
              <a:t> (outside of the peritoneal cavity), ventral to the vertebral column.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Left and right kidneys frequently join together to form soft black material under the vertebrae from the back of the skull to the end of the body cavity.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kidneys are one of the primary organs involved in excretion and </a:t>
            </a:r>
            <a:r>
              <a:rPr lang="en-US" dirty="0" err="1" smtClean="0"/>
              <a:t>osmoregulation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Three kinds of kidneys are present in vertebrates: </a:t>
            </a:r>
            <a:r>
              <a:rPr lang="en-US" dirty="0" err="1" smtClean="0"/>
              <a:t>pronephros</a:t>
            </a:r>
            <a:r>
              <a:rPr lang="en-US" dirty="0" smtClean="0"/>
              <a:t>, </a:t>
            </a:r>
            <a:r>
              <a:rPr lang="en-US" dirty="0" err="1" smtClean="0"/>
              <a:t>mesonephros</a:t>
            </a:r>
            <a:r>
              <a:rPr lang="en-US" dirty="0" smtClean="0"/>
              <a:t>, and </a:t>
            </a:r>
            <a:r>
              <a:rPr lang="en-US" dirty="0" err="1" smtClean="0"/>
              <a:t>metanephros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A </a:t>
            </a:r>
            <a:r>
              <a:rPr lang="en-US" dirty="0" err="1" smtClean="0"/>
              <a:t>pronephros</a:t>
            </a:r>
            <a:r>
              <a:rPr lang="en-US" dirty="0" smtClean="0"/>
              <a:t> is present in larval fishes,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a </a:t>
            </a:r>
            <a:r>
              <a:rPr lang="en-US" dirty="0" err="1" smtClean="0"/>
              <a:t>mesonephros</a:t>
            </a:r>
            <a:r>
              <a:rPr lang="en-US" dirty="0" smtClean="0"/>
              <a:t> is the functional kidney in Actinopterygii, and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metanephros</a:t>
            </a:r>
            <a:r>
              <a:rPr lang="en-US" dirty="0" smtClean="0"/>
              <a:t> is the kidney present in tetrapods.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pronephros</a:t>
            </a:r>
            <a:r>
              <a:rPr lang="en-US" dirty="0" smtClean="0"/>
              <a:t> has </a:t>
            </a:r>
            <a:r>
              <a:rPr lang="en-US" dirty="0" err="1" smtClean="0"/>
              <a:t>nephrostomes</a:t>
            </a:r>
            <a:r>
              <a:rPr lang="en-US" dirty="0" smtClean="0"/>
              <a:t>, anterior funnels that empty into the body cavity by way of </a:t>
            </a:r>
            <a:r>
              <a:rPr lang="en-US" dirty="0" err="1" smtClean="0"/>
              <a:t>pronephric</a:t>
            </a:r>
            <a:r>
              <a:rPr lang="en-US" dirty="0" smtClean="0"/>
              <a:t> tubules.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mesonephros</a:t>
            </a:r>
            <a:r>
              <a:rPr lang="en-US" dirty="0" smtClean="0"/>
              <a:t> is a more complex kidney that does not have funnels emptying into the body cavity. The </a:t>
            </a:r>
            <a:r>
              <a:rPr lang="en-US" dirty="0" err="1" smtClean="0"/>
              <a:t>mesonephros</a:t>
            </a:r>
            <a:r>
              <a:rPr lang="en-US" dirty="0" smtClean="0"/>
              <a:t> consists of a number of renal corpuscles, each composed of a </a:t>
            </a:r>
            <a:r>
              <a:rPr lang="en-US" dirty="0" err="1" smtClean="0"/>
              <a:t>glomerulus</a:t>
            </a:r>
            <a:r>
              <a:rPr lang="en-US" dirty="0" smtClean="0"/>
              <a:t> surrounded by a Bowman’s capsule. The </a:t>
            </a:r>
            <a:r>
              <a:rPr lang="en-US" dirty="0" err="1" smtClean="0"/>
              <a:t>glomerulus</a:t>
            </a:r>
            <a:r>
              <a:rPr lang="en-US" dirty="0" smtClean="0"/>
              <a:t> receives blood from an afferent arteriole from the dorsal aorta.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glomerulus</a:t>
            </a:r>
            <a:r>
              <a:rPr lang="en-US" dirty="0" smtClean="0"/>
              <a:t> acts as an </a:t>
            </a:r>
            <a:r>
              <a:rPr lang="en-US" dirty="0" err="1" smtClean="0"/>
              <a:t>ultrafilter</a:t>
            </a:r>
            <a:r>
              <a:rPr lang="en-US" dirty="0" smtClean="0"/>
              <a:t> to remove water, salts, sugars, and nitrogenous wastes from the blood.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filtrate is collected in Bowman’s capsule and then passes along a </a:t>
            </a:r>
            <a:r>
              <a:rPr lang="en-US" dirty="0" err="1" smtClean="0"/>
              <a:t>mesonephric</a:t>
            </a:r>
            <a:r>
              <a:rPr lang="en-US" dirty="0" smtClean="0"/>
              <a:t> tubule where water, sugars, and other solutes are selectively </a:t>
            </a:r>
            <a:r>
              <a:rPr lang="en-US" dirty="0" err="1" smtClean="0"/>
              <a:t>resorbed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5400"/>
              </a:spcAft>
            </a:pPr>
            <a:r>
              <a:rPr lang="en-US" dirty="0" smtClean="0"/>
              <a:t>Marine and freshwater fishes differ considerably in kidney structure, reflecting the different problems faced by animals living in solutions of very different solute concentrations</a:t>
            </a:r>
            <a:endParaRPr lang="en-US" dirty="0" smtClean="0"/>
          </a:p>
          <a:p>
            <a:pPr>
              <a:spcAft>
                <a:spcPts val="5400"/>
              </a:spcAft>
            </a:pPr>
            <a:r>
              <a:rPr lang="en-US" dirty="0" smtClean="0"/>
              <a:t>Freshwater fishes have larger kidneys with more and larger </a:t>
            </a:r>
            <a:r>
              <a:rPr lang="en-US" dirty="0" err="1" smtClean="0"/>
              <a:t>glomeruli</a:t>
            </a:r>
            <a:r>
              <a:rPr lang="en-US" dirty="0" smtClean="0"/>
              <a:t>, up to 10,000 per kidney and measuring 48–104 </a:t>
            </a:r>
            <a:r>
              <a:rPr lang="en-US" dirty="0" err="1" smtClean="0"/>
              <a:t>μm</a:t>
            </a:r>
            <a:r>
              <a:rPr lang="en-US" dirty="0" smtClean="0"/>
              <a:t> across (mean of several freshwater species = 71 </a:t>
            </a:r>
            <a:r>
              <a:rPr lang="en-US" dirty="0" err="1" smtClean="0"/>
              <a:t>μm</a:t>
            </a:r>
            <a:r>
              <a:rPr lang="en-US" dirty="0" smtClean="0"/>
              <a:t>). The </a:t>
            </a:r>
            <a:r>
              <a:rPr lang="en-US" dirty="0" err="1" smtClean="0"/>
              <a:t>glomeruli</a:t>
            </a:r>
            <a:r>
              <a:rPr lang="en-US" dirty="0" smtClean="0"/>
              <a:t> of marine fishes are only 27–94 </a:t>
            </a:r>
            <a:r>
              <a:rPr lang="en-US" dirty="0" err="1" smtClean="0"/>
              <a:t>μm</a:t>
            </a:r>
            <a:r>
              <a:rPr lang="en-US" dirty="0" smtClean="0"/>
              <a:t> across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altLang="zh-CN" dirty="0" smtClean="0"/>
              <a:t>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Urine contains water plus </a:t>
            </a:r>
            <a:r>
              <a:rPr lang="en-US" dirty="0" err="1" smtClean="0"/>
              <a:t>creatine</a:t>
            </a:r>
            <a:r>
              <a:rPr lang="en-US" dirty="0" smtClean="0"/>
              <a:t>, </a:t>
            </a:r>
            <a:r>
              <a:rPr lang="en-US" dirty="0" err="1" smtClean="0"/>
              <a:t>creatinine</a:t>
            </a:r>
            <a:r>
              <a:rPr lang="en-US" dirty="0" smtClean="0"/>
              <a:t>, urea, ammonia, and other nitrogenous waste products. Only 3–50% of the nitrogenous wastes are excreted through the urine, and much of this is as ammonia;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most of the rest is excreted as ammonia at the gills during respiration.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altLang="zh-CN" dirty="0" smtClean="0"/>
              <a:t>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Freshwater fishes produce copious amounts of highly dilute urine to avoid “</a:t>
            </a:r>
            <a:r>
              <a:rPr lang="en-US" dirty="0" err="1" smtClean="0"/>
              <a:t>waterlogging</a:t>
            </a:r>
            <a:r>
              <a:rPr lang="en-US" dirty="0" smtClean="0"/>
              <a:t>” by the large amount of water diffusing in through all </a:t>
            </a:r>
            <a:r>
              <a:rPr lang="en-US" dirty="0" err="1" smtClean="0"/>
              <a:t>semipermeable</a:t>
            </a:r>
            <a:r>
              <a:rPr lang="en-US" dirty="0" smtClean="0"/>
              <a:t> membranes (see Fig. 7.3).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Marine fishes drink sea water to correct dehydration and excrete a low volume of highly concentrated urine.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Most nitrogenous wastes are excreted </a:t>
            </a:r>
            <a:r>
              <a:rPr lang="en-US" dirty="0" err="1" smtClean="0"/>
              <a:t>extrarenally</a:t>
            </a:r>
            <a:r>
              <a:rPr lang="en-US" dirty="0" smtClean="0"/>
              <a:t> through the gills.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As in tetrapods, the sexes in fishes are usually separate (</a:t>
            </a:r>
            <a:r>
              <a:rPr lang="en-US" dirty="0" err="1" smtClean="0"/>
              <a:t>dioecious</a:t>
            </a:r>
            <a:r>
              <a:rPr lang="en-US" dirty="0" smtClean="0"/>
              <a:t>), with males having testes that produce sperm, and females having ovaries that produce eggs.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“Fishes as a group exemplify almost every device known among sexually reproducing animals; indeed, they display some variations which may be unique in the animal kingdom”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testes are internal, longitudinal, and usually paired.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They are suspended by lengthwise mesenteries known as </a:t>
            </a:r>
            <a:r>
              <a:rPr lang="en-US" dirty="0" err="1" smtClean="0"/>
              <a:t>mesorchia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testes lie lateral to the gas bladder when one is present. Kidney tubules and ducts serve variously among different groups of fishes to conduct sperm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Hagfishes and lampreys have a single testis.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Among Chondrichthyes, internal fertilization is universal, males using modified pelvic fins, termed claspers, to inseminate females.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ovaries are internal, usually longitudinal, and primitively paired but are often variously fused and shortened.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Sometimes only one ovary is present in adults, as in some needlefishes (</a:t>
            </a:r>
            <a:r>
              <a:rPr lang="en-US" dirty="0" err="1" smtClean="0"/>
              <a:t>Belonidae</a:t>
            </a:r>
            <a:r>
              <a:rPr lang="en-US" dirty="0" smtClean="0"/>
              <a:t>).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ovaries are suspended by a pair of lengthwise mesenteries, the </a:t>
            </a:r>
            <a:r>
              <a:rPr lang="en-US" dirty="0" err="1" smtClean="0"/>
              <a:t>mesovaria</a:t>
            </a:r>
            <a:r>
              <a:rPr lang="en-US" dirty="0" smtClean="0"/>
              <a:t>. The ovaries are typically ventral to the gas bladder.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gas bladder (swim bladder) is a gas-filled sac located between the alimentary canal and the kidneys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It is filled with carbon dioxide, oxygen, and nitrogen in different proportions than occur in air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original function of the gas bladder was probably as a lung, but in most fishes today it functions mainly as a hydrostatic organ that helps control buoyancy.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</a:t>
            </a:r>
            <a:r>
              <a:rPr lang="en-US" dirty="0" smtClean="0"/>
              <a:t>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anterior part of the oviduct is specialized to form a </a:t>
            </a:r>
            <a:r>
              <a:rPr lang="en-US" dirty="0" err="1" smtClean="0"/>
              <a:t>nidamental</a:t>
            </a:r>
            <a:r>
              <a:rPr lang="en-US" dirty="0" smtClean="0"/>
              <a:t> or shell gland where fertilization takes place.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nidamental</a:t>
            </a:r>
            <a:r>
              <a:rPr lang="en-US" dirty="0" smtClean="0"/>
              <a:t> gland secretes a membrane around the fertilized egg. In oviparous (egg-laying) taxa, the membrane is horny, composed of keratin.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nidamental</a:t>
            </a:r>
            <a:r>
              <a:rPr lang="en-US" dirty="0" smtClean="0"/>
              <a:t> gland may function as a seminal receptacle where sperm are nourished before fertilization.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In viviparous (live-bearing) species, the posterior part of the oviduct is modified to form a uterus, which houses the developing embryo.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1 Fishes have three kinds of muscles (skeletal, smooth, and cardiac, or heart, muscle) and have relatively more skeletal muscle than do other vertebrates.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2 In the </a:t>
            </a:r>
            <a:r>
              <a:rPr lang="en-US" dirty="0" err="1" smtClean="0"/>
              <a:t>locomotory</a:t>
            </a:r>
            <a:r>
              <a:rPr lang="en-US" dirty="0" smtClean="0"/>
              <a:t> system, white muscle forms most of the postcranial body and is used </a:t>
            </a:r>
            <a:r>
              <a:rPr lang="en-US" dirty="0" err="1" smtClean="0"/>
              <a:t>anaerobically</a:t>
            </a:r>
            <a:r>
              <a:rPr lang="en-US" dirty="0" smtClean="0"/>
              <a:t> for burst swimming but fatigues quickly. Red muscle usually forms thin, lateral, superficial sheets under the skin; it is used in sustained swimming and fatigues slowly.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3 The basic pattern of the cardiovascular system is a single-pump, single-circuit system that goes from the heart to gills to body and back to the heart. Many fishes have a </a:t>
            </a:r>
            <a:r>
              <a:rPr lang="en-US" dirty="0" err="1" smtClean="0"/>
              <a:t>pseudobranch</a:t>
            </a:r>
            <a:r>
              <a:rPr lang="en-US" dirty="0" smtClean="0"/>
              <a:t>, a small structure under the operculum composed of gill-like filaments that may provide oxygenated blood to the visual system.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0"/>
              </a:spcAft>
            </a:pPr>
            <a:r>
              <a:rPr lang="en-US" dirty="0" smtClean="0"/>
              <a:t>4 The anterior region of the alimentary tract consists of the </a:t>
            </a:r>
            <a:r>
              <a:rPr lang="en-US" dirty="0" err="1" smtClean="0"/>
              <a:t>buccal</a:t>
            </a:r>
            <a:r>
              <a:rPr lang="en-US" dirty="0" smtClean="0"/>
              <a:t> cavity (mouth) and the pharynx. The posterior region consists of the foregut (esophagus and stomach), </a:t>
            </a:r>
            <a:r>
              <a:rPr lang="en-US" dirty="0" err="1" smtClean="0"/>
              <a:t>midgut</a:t>
            </a:r>
            <a:r>
              <a:rPr lang="en-US" dirty="0" smtClean="0"/>
              <a:t> or intestine, and hindgut (rectum). Alimentary tract length and structure differ as a function of feeding habits.</a:t>
            </a:r>
            <a:endParaRPr lang="en-US" dirty="0" smtClean="0"/>
          </a:p>
          <a:p>
            <a:pPr>
              <a:spcAft>
                <a:spcPts val="6000"/>
              </a:spcAft>
            </a:pPr>
            <a:r>
              <a:rPr lang="en-US" dirty="0" smtClean="0"/>
              <a:t>5 The gas or swim bladder is a gas-filled sac located between the alimentary canal and the kidneys. It develops from the roof of the foregut. A pneumatic duct connects the gas bladder and the gut in primitive teleosts (</a:t>
            </a:r>
            <a:r>
              <a:rPr lang="en-US" dirty="0" err="1" smtClean="0"/>
              <a:t>physostomous</a:t>
            </a:r>
            <a:r>
              <a:rPr lang="en-US" dirty="0" smtClean="0"/>
              <a:t> condition). </a:t>
            </a:r>
            <a:r>
              <a:rPr lang="en-US" dirty="0" err="1" smtClean="0"/>
              <a:t>Physostomous</a:t>
            </a:r>
            <a:r>
              <a:rPr lang="en-US" dirty="0" smtClean="0"/>
              <a:t> fishes can take gas in and emit it through the mouth and pneumatic duct. Advanced teleosts are </a:t>
            </a:r>
            <a:r>
              <a:rPr lang="en-US" dirty="0" err="1" smtClean="0"/>
              <a:t>physoclistous</a:t>
            </a:r>
            <a:r>
              <a:rPr lang="en-US" dirty="0" smtClean="0"/>
              <a:t>, losing the connection in adults. </a:t>
            </a:r>
            <a:r>
              <a:rPr lang="en-US" dirty="0" err="1" smtClean="0"/>
              <a:t>Physoclistous</a:t>
            </a:r>
            <a:r>
              <a:rPr lang="en-US" dirty="0" smtClean="0"/>
              <a:t> fishes have a </a:t>
            </a:r>
            <a:r>
              <a:rPr lang="en-US" dirty="0" err="1" smtClean="0"/>
              <a:t>secretory</a:t>
            </a:r>
            <a:r>
              <a:rPr lang="en-US" dirty="0" smtClean="0"/>
              <a:t> region containing a gas gland and a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mirabile</a:t>
            </a:r>
            <a:r>
              <a:rPr lang="en-US" dirty="0" smtClean="0"/>
              <a:t> to produce gas, and an oval where gas is </a:t>
            </a:r>
            <a:r>
              <a:rPr lang="en-US" dirty="0" err="1" smtClean="0"/>
              <a:t>resorbed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altLang="zh-CN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7200"/>
              </a:spcAft>
            </a:pPr>
            <a:r>
              <a:rPr lang="en-US" dirty="0" smtClean="0"/>
              <a:t>6 Kidneys, paired longitudinal structures ventral to the vertebral column, are one of the primary organs involved in excretion and </a:t>
            </a:r>
            <a:r>
              <a:rPr lang="en-US" dirty="0" err="1" smtClean="0"/>
              <a:t>osmoregulation</a:t>
            </a:r>
            <a:r>
              <a:rPr lang="en-US" dirty="0" smtClean="0"/>
              <a:t>. A </a:t>
            </a:r>
            <a:r>
              <a:rPr lang="en-US" dirty="0" err="1" smtClean="0"/>
              <a:t>pronephros</a:t>
            </a:r>
            <a:r>
              <a:rPr lang="en-US" dirty="0" smtClean="0"/>
              <a:t> is present in hagfishes and larval fishes, whereas a </a:t>
            </a:r>
            <a:r>
              <a:rPr lang="en-US" dirty="0" err="1" smtClean="0"/>
              <a:t>mesonephros</a:t>
            </a:r>
            <a:r>
              <a:rPr lang="en-US" dirty="0" smtClean="0"/>
              <a:t> is the functional kidney in Actinopterygii.</a:t>
            </a:r>
            <a:endParaRPr lang="en-US" dirty="0" smtClean="0"/>
          </a:p>
          <a:p>
            <a:pPr>
              <a:spcAft>
                <a:spcPts val="7200"/>
              </a:spcAft>
            </a:pPr>
            <a:r>
              <a:rPr lang="en-US" dirty="0" smtClean="0"/>
              <a:t>7 The sexes in fishes are usually separate, and the gonads are usually paired. Males have testes that produce sperm, and females have ovaries that produce eggs. In Chondrichthyes and primitive </a:t>
            </a:r>
            <a:r>
              <a:rPr lang="en-US" dirty="0" err="1" smtClean="0"/>
              <a:t>osteichthyans</a:t>
            </a:r>
            <a:r>
              <a:rPr lang="en-US" dirty="0" smtClean="0"/>
              <a:t>, eggs are shed into the body cavity – the </a:t>
            </a:r>
            <a:r>
              <a:rPr lang="en-US" dirty="0" err="1" smtClean="0"/>
              <a:t>gymnovarian</a:t>
            </a:r>
            <a:r>
              <a:rPr lang="en-US" dirty="0" smtClean="0"/>
              <a:t> condition. In gars and most teleosts, the lumen of the hollow ovary is continuous with the oviduct – the </a:t>
            </a:r>
            <a:r>
              <a:rPr lang="en-US" dirty="0" err="1" smtClean="0"/>
              <a:t>cystovarian</a:t>
            </a:r>
            <a:r>
              <a:rPr lang="en-US" dirty="0" smtClean="0"/>
              <a:t> condition.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It also plays a role in respiration, sound production, and sound reception in some fishes.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Some species in at least 79 of 425 families of extant teleosts have lost their gas bladders, at least as adults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Most of these fishes are either benthic or </a:t>
            </a:r>
            <a:r>
              <a:rPr lang="en-US" dirty="0" err="1" smtClean="0"/>
              <a:t>deepsea</a:t>
            </a:r>
            <a:r>
              <a:rPr lang="en-US" dirty="0" smtClean="0"/>
              <a:t> species.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altLang="zh-CN" dirty="0" smtClean="0"/>
              <a:t>as bladder (mechanisms)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刘浩</a:t>
            </a:r>
            <a:r>
              <a:rPr lang="zh-CN" altLang="en-US" dirty="0"/>
              <a:t>楠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altLang="zh-CN" dirty="0" smtClean="0"/>
              <a:t>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The structures and mechanisms by which gases enter and are released from the gas bladder differ in the major groups of teleosts.</a:t>
            </a:r>
            <a:endParaRPr lang="en-US" dirty="0" smtClean="0"/>
          </a:p>
          <a:p>
            <a:pPr>
              <a:spcAft>
                <a:spcPts val="4200"/>
              </a:spcAft>
            </a:pPr>
            <a:r>
              <a:rPr lang="en-US" dirty="0" smtClean="0"/>
              <a:t>The pneumatic duct is a connection between the gas bladder and the gut. </a:t>
            </a:r>
            <a:r>
              <a:rPr lang="en-US" u="sng" dirty="0" err="1" smtClean="0"/>
              <a:t>Physostomous</a:t>
            </a:r>
            <a:r>
              <a:rPr lang="en-US" dirty="0" smtClean="0"/>
              <a:t> fishes retain the connection in adults, whereas </a:t>
            </a:r>
            <a:r>
              <a:rPr lang="en-US" u="sng" dirty="0" err="1" smtClean="0"/>
              <a:t>physoclistous</a:t>
            </a:r>
            <a:r>
              <a:rPr lang="en-US" dirty="0" smtClean="0"/>
              <a:t> fishes lose the connection in adults</a:t>
            </a:r>
            <a:endParaRPr lang="en-US" dirty="0" smtClean="0"/>
          </a:p>
          <a:p>
            <a:pPr>
              <a:spcAft>
                <a:spcPts val="4200"/>
              </a:spcAft>
            </a:pPr>
            <a:r>
              <a:rPr lang="en-US" dirty="0" smtClean="0"/>
              <a:t>In </a:t>
            </a:r>
            <a:r>
              <a:rPr lang="en-US" dirty="0" err="1" smtClean="0"/>
              <a:t>physostomous</a:t>
            </a:r>
            <a:r>
              <a:rPr lang="en-US" dirty="0" smtClean="0"/>
              <a:t> fishes, gas can be taken in and emitted through the pneumatic duct. More primitive soft-rayed teleosts have the primitive </a:t>
            </a:r>
            <a:r>
              <a:rPr lang="en-US" dirty="0" err="1" smtClean="0"/>
              <a:t>physostomous</a:t>
            </a:r>
            <a:r>
              <a:rPr lang="en-US" dirty="0" smtClean="0"/>
              <a:t> condition; whereas more advanced spiny-rayed fishes are </a:t>
            </a:r>
            <a:r>
              <a:rPr lang="en-US" dirty="0" err="1" smtClean="0"/>
              <a:t>physoclistous</a:t>
            </a:r>
            <a:r>
              <a:rPr lang="en-US" dirty="0" smtClean="0"/>
              <a:t>, lacking a pneumatic duct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altLang="zh-CN" dirty="0" smtClean="0"/>
              <a:t>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Another, more complex mechanism, which involves two distinct regions of the gas bladder, has evolved to allow gas exchange in these fishes.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anteroventral</a:t>
            </a:r>
            <a:r>
              <a:rPr lang="en-US" dirty="0" smtClean="0"/>
              <a:t> </a:t>
            </a:r>
            <a:r>
              <a:rPr lang="en-US" dirty="0" err="1" smtClean="0"/>
              <a:t>secretory</a:t>
            </a:r>
            <a:r>
              <a:rPr lang="en-US" dirty="0" smtClean="0"/>
              <a:t> region contains the gas gland and the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mirabile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spcAft>
                <a:spcPts val="3000"/>
              </a:spcAft>
            </a:pPr>
            <a:r>
              <a:rPr lang="en-US" dirty="0" smtClean="0"/>
              <a:t>The gas gland secretes lactic acid into the beginning of the capillary loop. This acidifies and reduces the solubility of all dissolved gases. A change of 1 pH unit releases 50% of the oxygen bound to hemoglobin. This raises the partial pressure of blood oxygen by the Root and Bohr effects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altLang="zh-CN" dirty="0" smtClean="0"/>
              <a:t>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mirabile</a:t>
            </a:r>
            <a:r>
              <a:rPr lang="en-US" dirty="0" smtClean="0"/>
              <a:t>, or wonder net, is not actually a net but a looping bundle of arterial and venous capillaries associated with the gas gland that functions as a countercurrent multiplier. 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rete</a:t>
            </a:r>
            <a:r>
              <a:rPr lang="en-US" dirty="0" smtClean="0"/>
              <a:t> is better developed in </a:t>
            </a:r>
            <a:r>
              <a:rPr lang="en-US" dirty="0" err="1" smtClean="0"/>
              <a:t>deepdwelling</a:t>
            </a:r>
            <a:r>
              <a:rPr lang="en-US" dirty="0" smtClean="0"/>
              <a:t> fishes that have longer </a:t>
            </a:r>
            <a:r>
              <a:rPr lang="en-US" dirty="0" err="1" smtClean="0"/>
              <a:t>retial</a:t>
            </a:r>
            <a:r>
              <a:rPr lang="en-US" dirty="0" smtClean="0"/>
              <a:t> capillaries, thus providing more surface area and allowing a greater multiplying factor</a:t>
            </a: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Rattails (</a:t>
            </a:r>
            <a:r>
              <a:rPr lang="en-US" dirty="0" err="1" smtClean="0"/>
              <a:t>Macrouridae</a:t>
            </a:r>
            <a:r>
              <a:rPr lang="en-US" dirty="0" smtClean="0"/>
              <a:t>) and </a:t>
            </a:r>
            <a:r>
              <a:rPr lang="en-US" dirty="0" err="1" smtClean="0"/>
              <a:t>ophidioids</a:t>
            </a:r>
            <a:r>
              <a:rPr lang="en-US" dirty="0" smtClean="0"/>
              <a:t> living at abyssal depths of 4000 </a:t>
            </a:r>
            <a:r>
              <a:rPr lang="en-US" dirty="0" err="1" smtClean="0"/>
              <a:t>m</a:t>
            </a:r>
            <a:r>
              <a:rPr lang="en-US" dirty="0" smtClean="0"/>
              <a:t> and deeper have </a:t>
            </a:r>
            <a:r>
              <a:rPr lang="en-US" dirty="0" err="1" smtClean="0"/>
              <a:t>retial</a:t>
            </a:r>
            <a:r>
              <a:rPr lang="en-US" dirty="0" smtClean="0"/>
              <a:t> capillaries 25 mm in length or more; shallow water forms have </a:t>
            </a:r>
            <a:r>
              <a:rPr lang="en-US" dirty="0" err="1" smtClean="0"/>
              <a:t>retes</a:t>
            </a:r>
            <a:r>
              <a:rPr lang="en-US" dirty="0" smtClean="0"/>
              <a:t> only 1 mm long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altLang="zh-CN" dirty="0" smtClean="0"/>
              <a:t>as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42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posterodorsal</a:t>
            </a:r>
            <a:r>
              <a:rPr lang="en-US" dirty="0" smtClean="0"/>
              <a:t> </a:t>
            </a:r>
            <a:r>
              <a:rPr lang="en-US" dirty="0" err="1" smtClean="0"/>
              <a:t>resorptive</a:t>
            </a:r>
            <a:r>
              <a:rPr lang="en-US" dirty="0" smtClean="0"/>
              <a:t> region of the gas bladder is called the oval. It develops from the distal end of the degenerating pneumatic duct and consists of a thin, highly </a:t>
            </a:r>
            <a:r>
              <a:rPr lang="en-US" dirty="0" err="1" smtClean="0"/>
              <a:t>vascularized</a:t>
            </a:r>
            <a:r>
              <a:rPr lang="en-US" dirty="0" smtClean="0"/>
              <a:t> area.</a:t>
            </a:r>
            <a:endParaRPr lang="en-US" dirty="0" smtClean="0"/>
          </a:p>
          <a:p>
            <a:pPr>
              <a:spcAft>
                <a:spcPts val="4200"/>
              </a:spcAft>
            </a:pPr>
            <a:r>
              <a:rPr lang="en-US" dirty="0" smtClean="0"/>
              <a:t>Circular muscles contract and close off the oval, </a:t>
            </a:r>
            <a:r>
              <a:rPr lang="en-US" smtClean="0"/>
              <a:t>preventing </a:t>
            </a:r>
            <a:r>
              <a:rPr lang="en-US" smtClean="0"/>
              <a:t>outflow </a:t>
            </a:r>
            <a:r>
              <a:rPr lang="en-US" dirty="0" smtClean="0"/>
              <a:t>of gases. Longitudinal muscles contract and expose the oval, permitting gas escape. The walls of the gas bladder are lined with a layer of cells containing crystals of guanine 3 </a:t>
            </a:r>
            <a:r>
              <a:rPr lang="en-US" dirty="0" err="1" smtClean="0"/>
              <a:t>μm</a:t>
            </a:r>
            <a:r>
              <a:rPr lang="en-US" dirty="0" smtClean="0"/>
              <a:t> thick, which decreases permeability by 40 times over an unlined membrane and thus limits gas escape except at the oval, when it is open.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sbladder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4463"/>
            <a:ext cx="9144000" cy="6569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5.3|15.1|11.4"/>
</p:tagLst>
</file>

<file path=ppt/tags/tag10.xml><?xml version="1.0" encoding="utf-8"?>
<p:tagLst xmlns:p="http://schemas.openxmlformats.org/presentationml/2006/main">
  <p:tag name="TIMING" val="|1.1|15.7"/>
</p:tagLst>
</file>

<file path=ppt/tags/tag11.xml><?xml version="1.0" encoding="utf-8"?>
<p:tagLst xmlns:p="http://schemas.openxmlformats.org/presentationml/2006/main">
  <p:tag name="TIMING" val="|4|23.1"/>
</p:tagLst>
</file>

<file path=ppt/tags/tag12.xml><?xml version="1.0" encoding="utf-8"?>
<p:tagLst xmlns:p="http://schemas.openxmlformats.org/presentationml/2006/main">
  <p:tag name="TIMING" val="|0.5|33.6|17.5"/>
</p:tagLst>
</file>

<file path=ppt/tags/tag13.xml><?xml version="1.0" encoding="utf-8"?>
<p:tagLst xmlns:p="http://schemas.openxmlformats.org/presentationml/2006/main">
  <p:tag name="TIMING" val="|1.7|22.:"/>
</p:tagLst>
</file>

<file path=ppt/tags/tag14.xml><?xml version="1.0" encoding="utf-8"?>
<p:tagLst xmlns:p="http://schemas.openxmlformats.org/presentationml/2006/main">
  <p:tag name="TIMING" val="|1.5|5.1|9.1"/>
</p:tagLst>
</file>

<file path=ppt/tags/tag15.xml><?xml version="1.0" encoding="utf-8"?>
<p:tagLst xmlns:p="http://schemas.openxmlformats.org/presentationml/2006/main">
  <p:tag name="TIMING" val="|0.6|6"/>
</p:tagLst>
</file>

<file path=ppt/tags/tag16.xml><?xml version="1.0" encoding="utf-8"?>
<p:tagLst xmlns:p="http://schemas.openxmlformats.org/presentationml/2006/main">
  <p:tag name="TIMING" val="|1.5|11.6|7.7"/>
</p:tagLst>
</file>

<file path=ppt/tags/tag17.xml><?xml version="1.0" encoding="utf-8"?>
<p:tagLst xmlns:p="http://schemas.openxmlformats.org/presentationml/2006/main">
  <p:tag name="TIMING" val="|0.9|16.6|16.3|11.5"/>
</p:tagLst>
</file>

<file path=ppt/tags/tag18.xml><?xml version="1.0" encoding="utf-8"?>
<p:tagLst xmlns:p="http://schemas.openxmlformats.org/presentationml/2006/main">
  <p:tag name="TIMING" val="|7.2|14.3|25.4"/>
</p:tagLst>
</file>

<file path=ppt/tags/tag19.xml><?xml version="1.0" encoding="utf-8"?>
<p:tagLst xmlns:p="http://schemas.openxmlformats.org/presentationml/2006/main">
  <p:tag name="TIMING" val="|1.8|26.7"/>
</p:tagLst>
</file>

<file path=ppt/tags/tag2.xml><?xml version="1.0" encoding="utf-8"?>
<p:tagLst xmlns:p="http://schemas.openxmlformats.org/presentationml/2006/main">
  <p:tag name="TIMING" val="|1.2|9.4|16.1"/>
</p:tagLst>
</file>

<file path=ppt/tags/tag20.xml><?xml version="1.0" encoding="utf-8"?>
<p:tagLst xmlns:p="http://schemas.openxmlformats.org/presentationml/2006/main">
  <p:tag name="TIMING" val="|3.4|28.5"/>
</p:tagLst>
</file>

<file path=ppt/tags/tag21.xml><?xml version="1.0" encoding="utf-8"?>
<p:tagLst xmlns:p="http://schemas.openxmlformats.org/presentationml/2006/main">
  <p:tag name="KSO_WPP_MARK_KEY" val="060c544d-c947-4a7a-9ac7-b27941deed46"/>
  <p:tag name="COMMONDATA" val="eyJoZGlkIjoiNGMyZDY0N2IzZjNhMzQ0MTE3NzZiOTUyZGIzNWE4NjcifQ=="/>
</p:tagLst>
</file>

<file path=ppt/tags/tag3.xml><?xml version="1.0" encoding="utf-8"?>
<p:tagLst xmlns:p="http://schemas.openxmlformats.org/presentationml/2006/main">
  <p:tag name="TIMING" val="|1.1|14.8|56.4"/>
</p:tagLst>
</file>

<file path=ppt/tags/tag4.xml><?xml version="1.0" encoding="utf-8"?>
<p:tagLst xmlns:p="http://schemas.openxmlformats.org/presentationml/2006/main">
  <p:tag name="TIMING" val="|0.8|12.2"/>
</p:tagLst>
</file>

<file path=ppt/tags/tag5.xml><?xml version="1.0" encoding="utf-8"?>
<p:tagLst xmlns:p="http://schemas.openxmlformats.org/presentationml/2006/main">
  <p:tag name="TIMING" val="|0.:|29.:|27.3"/>
</p:tagLst>
</file>

<file path=ppt/tags/tag6.xml><?xml version="1.0" encoding="utf-8"?>
<p:tagLst xmlns:p="http://schemas.openxmlformats.org/presentationml/2006/main">
  <p:tag name="TIMING" val="|0.8|32.7"/>
</p:tagLst>
</file>

<file path=ppt/tags/tag7.xml><?xml version="1.0" encoding="utf-8"?>
<p:tagLst xmlns:p="http://schemas.openxmlformats.org/presentationml/2006/main">
  <p:tag name="TIMING" val="|3.8|36|13.6"/>
</p:tagLst>
</file>

<file path=ppt/tags/tag8.xml><?xml version="1.0" encoding="utf-8"?>
<p:tagLst xmlns:p="http://schemas.openxmlformats.org/presentationml/2006/main">
  <p:tag name="TIMING" val="|0.8|10.1|8.2|6.1"/>
</p:tagLst>
</file>

<file path=ppt/tags/tag9.xml><?xml version="1.0" encoding="utf-8"?>
<p:tagLst xmlns:p="http://schemas.openxmlformats.org/presentationml/2006/main">
  <p:tag name="TIMING" val="|0.6|14.5|49.5|1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9214</Words>
  <Application>WPS 演示</Application>
  <PresentationFormat>全屏显示(4:3)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Lesson 3  Soft anatomy</vt:lpstr>
      <vt:lpstr>Gas bladder</vt:lpstr>
      <vt:lpstr>Gas bladder</vt:lpstr>
      <vt:lpstr>Gas bladder (mechanisms)</vt:lpstr>
      <vt:lpstr>Gas bladder</vt:lpstr>
      <vt:lpstr>Gas bladder</vt:lpstr>
      <vt:lpstr>Gas bladder</vt:lpstr>
      <vt:lpstr>Gas bladder</vt:lpstr>
      <vt:lpstr>PowerPoint 演示文稿</vt:lpstr>
      <vt:lpstr>Kidneys</vt:lpstr>
      <vt:lpstr>Kidneys</vt:lpstr>
      <vt:lpstr>Kidneys</vt:lpstr>
      <vt:lpstr>Kidneys</vt:lpstr>
      <vt:lpstr>Urine</vt:lpstr>
      <vt:lpstr>Urine</vt:lpstr>
      <vt:lpstr>Gonads</vt:lpstr>
      <vt:lpstr>Testes</vt:lpstr>
      <vt:lpstr>Testes</vt:lpstr>
      <vt:lpstr>Ovaries</vt:lpstr>
      <vt:lpstr>Ovaries</vt:lpstr>
      <vt:lpstr>Summary</vt:lpstr>
      <vt:lpstr>Summary</vt:lpstr>
      <vt:lpstr>Summary</vt:lpstr>
    </vt:vector>
  </TitlesOfParts>
  <Company>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李晨虹</cp:lastModifiedBy>
  <cp:revision>180</cp:revision>
  <dcterms:created xsi:type="dcterms:W3CDTF">2020-03-11T01:27:00Z</dcterms:created>
  <dcterms:modified xsi:type="dcterms:W3CDTF">2022-10-01T12:39:36Z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2F850DFDA2144E2EA757BC68C7DB6E67</vt:lpwstr>
  </property>
  <property fmtid="{D5CDD505-2E9C-101B-9397-08002B2CF9AE}" pid="3" name="KSOProductBuildVer">
    <vt:lpwstr>2052-11.1.0.12358</vt:lpwstr>
  </property>
</Properties>
</file>