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3"/>
    <p:sldId id="619" r:id="rId4"/>
    <p:sldId id="626" r:id="rId5"/>
    <p:sldId id="627" r:id="rId6"/>
    <p:sldId id="651" r:id="rId7"/>
    <p:sldId id="637" r:id="rId8"/>
    <p:sldId id="631" r:id="rId9"/>
    <p:sldId id="632" r:id="rId10"/>
    <p:sldId id="633" r:id="rId11"/>
    <p:sldId id="624" r:id="rId12"/>
    <p:sldId id="635" r:id="rId13"/>
    <p:sldId id="634" r:id="rId14"/>
    <p:sldId id="636" r:id="rId15"/>
    <p:sldId id="628" r:id="rId16"/>
    <p:sldId id="652" r:id="rId17"/>
    <p:sldId id="653" r:id="rId18"/>
  </p:sldIdLst>
  <p:sldSz cx="9144000" cy="6858000" type="screen4x3"/>
  <p:notesSz cx="6858000" cy="91440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68955" autoAdjust="0"/>
  </p:normalViewPr>
  <p:slideViewPr>
    <p:cSldViewPr snapToObjects="1">
      <p:cViewPr varScale="1">
        <p:scale>
          <a:sx n="64" d="100"/>
          <a:sy n="64" d="100"/>
        </p:scale>
        <p:origin x="460" y="4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gs" Target="tags/tag13.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11D14A-54E2-AB4D-B2A1-21D271AB9454}" type="datetimeFigureOut">
              <a:rPr lang="en-US" smtClean="0"/>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15070E-A507-0F46-852B-26386A157439}"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30D4115C-B0B4-8946-B147-A9EE8D8D3B7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30D4115C-B0B4-8946-B147-A9EE8D8D3B7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30D4115C-B0B4-8946-B147-A9EE8D8D3B7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D4115C-B0B4-8946-B147-A9EE8D8D3B7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D4115C-B0B4-8946-B147-A9EE8D8D3B7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30D4115C-B0B4-8946-B147-A9EE8D8D3B7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30D4115C-B0B4-8946-B147-A9EE8D8D3B7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4B354-BFF0-1D4E-A96D-087AA75E3288}"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D4115C-B0B4-8946-B147-A9EE8D8D3B7D}"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4B354-BFF0-1D4E-A96D-087AA75E3288}"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35350"/>
            <a:ext cx="7772400" cy="1085850"/>
          </a:xfrm>
        </p:spPr>
        <p:txBody>
          <a:bodyPr>
            <a:normAutofit fontScale="90000"/>
          </a:bodyPr>
          <a:lstStyle/>
          <a:p>
            <a:pPr>
              <a:spcAft>
                <a:spcPts val="600"/>
              </a:spcAft>
            </a:pPr>
            <a:r>
              <a:rPr lang="en-US" sz="3600" dirty="0" smtClean="0"/>
              <a:t>Lesson 6</a:t>
            </a:r>
            <a:br>
              <a:rPr lang="en-US" sz="3600" dirty="0" smtClean="0"/>
            </a:br>
            <a:r>
              <a:rPr lang="en-US" sz="3600" dirty="0" smtClean="0"/>
              <a:t>Homeostasis</a:t>
            </a:r>
            <a:endParaRPr lang="en-US" sz="3600" dirty="0"/>
          </a:p>
        </p:txBody>
      </p:sp>
      <p:sp>
        <p:nvSpPr>
          <p:cNvPr id="3" name="Subtitle 2"/>
          <p:cNvSpPr>
            <a:spLocks noGrp="1"/>
          </p:cNvSpPr>
          <p:nvPr>
            <p:ph type="subTitle" idx="1"/>
          </p:nvPr>
        </p:nvSpPr>
        <p:spPr>
          <a:xfrm>
            <a:off x="1371600" y="1930400"/>
            <a:ext cx="6400800" cy="762000"/>
          </a:xfrm>
        </p:spPr>
        <p:txBody>
          <a:bodyPr>
            <a:normAutofit lnSpcReduction="10000"/>
          </a:bodyPr>
          <a:lstStyle/>
          <a:p>
            <a:r>
              <a:rPr lang="en-US" sz="2000" dirty="0" smtClean="0"/>
              <a:t>Shanghai Ocean University</a:t>
            </a:r>
            <a:endParaRPr lang="en-US" sz="2000" dirty="0" smtClean="0"/>
          </a:p>
          <a:p>
            <a:r>
              <a:rPr lang="en-US" altLang="zh-CN" sz="2000" dirty="0" smtClean="0"/>
              <a:t>Fall, </a:t>
            </a:r>
            <a:r>
              <a:rPr lang="en-US" altLang="zh-CN" sz="2000" dirty="0" smtClean="0"/>
              <a:t>2022</a:t>
            </a:r>
            <a:endParaRPr lang="en-US" sz="2000" dirty="0"/>
          </a:p>
        </p:txBody>
      </p:sp>
      <p:sp>
        <p:nvSpPr>
          <p:cNvPr id="4" name="Title 1"/>
          <p:cNvSpPr txBox="1"/>
          <p:nvPr/>
        </p:nvSpPr>
        <p:spPr>
          <a:xfrm>
            <a:off x="685800" y="863601"/>
            <a:ext cx="7772400" cy="990599"/>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600"/>
              </a:spcAft>
              <a:buClrTx/>
              <a:buSzTx/>
              <a:buFontTx/>
              <a:buNone/>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Ichthyology</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6"/>
          <p:cNvPicPr>
            <a:picLocks noChangeAspect="1"/>
          </p:cNvPicPr>
          <p:nvPr/>
        </p:nvPicPr>
        <p:blipFill>
          <a:blip r:embed="rId1"/>
          <a:stretch>
            <a:fillRect/>
          </a:stretch>
        </p:blipFill>
        <p:spPr>
          <a:xfrm>
            <a:off x="685800" y="5207000"/>
            <a:ext cx="1816100" cy="736600"/>
          </a:xfrm>
          <a:prstGeom prst="rect">
            <a:avLst/>
          </a:prstGeom>
        </p:spPr>
      </p:pic>
      <p:pic>
        <p:nvPicPr>
          <p:cNvPr id="8" name="Picture 7"/>
          <p:cNvPicPr>
            <a:picLocks noChangeAspect="1"/>
          </p:cNvPicPr>
          <p:nvPr/>
        </p:nvPicPr>
        <p:blipFill>
          <a:blip r:embed="rId2"/>
          <a:stretch>
            <a:fillRect/>
          </a:stretch>
        </p:blipFill>
        <p:spPr>
          <a:xfrm>
            <a:off x="3657600" y="5207000"/>
            <a:ext cx="1828800" cy="736600"/>
          </a:xfrm>
          <a:prstGeom prst="rect">
            <a:avLst/>
          </a:prstGeom>
        </p:spPr>
      </p:pic>
      <p:pic>
        <p:nvPicPr>
          <p:cNvPr id="10" name="Picture 9"/>
          <p:cNvPicPr>
            <a:picLocks noChangeAspect="1"/>
          </p:cNvPicPr>
          <p:nvPr/>
        </p:nvPicPr>
        <p:blipFill>
          <a:blip r:embed="rId3"/>
          <a:stretch>
            <a:fillRect/>
          </a:stretch>
        </p:blipFill>
        <p:spPr>
          <a:xfrm>
            <a:off x="6642100" y="5207000"/>
            <a:ext cx="1816100" cy="73660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a:spcAft>
                <a:spcPts val="1800"/>
              </a:spcAft>
            </a:pPr>
            <a:r>
              <a:rPr lang="zh-CN" altLang="en-US" dirty="0">
                <a:ea typeface="宋体" panose="02010600030101010101" pitchFamily="2" charset="-122"/>
                <a:cs typeface="宋体" panose="02010600030101010101" pitchFamily="2" charset="-122"/>
                <a:sym typeface="+mn-ea"/>
              </a:rPr>
              <a:t>刘方幸妍</a:t>
            </a:r>
            <a:endParaRPr lang="zh-CN" altLang="en-US" dirty="0">
              <a:ea typeface="宋体" panose="02010600030101010101" pitchFamily="2" charset="-122"/>
              <a:cs typeface="宋体" panose="02010600030101010101" pitchFamily="2" charset="-122"/>
            </a:endParaRPr>
          </a:p>
          <a:p>
            <a:pPr lvl="1">
              <a:spcAft>
                <a:spcPts val="1800"/>
              </a:spcAft>
            </a:pPr>
            <a:r>
              <a:rPr lang="en-US" dirty="0" smtClean="0">
                <a:ea typeface="宋体" panose="02010600030101010101" pitchFamily="2" charset="-122"/>
                <a:cs typeface="宋体" panose="02010600030101010101" pitchFamily="2" charset="-122"/>
              </a:rPr>
              <a:t>Describe what does thyroxin do and give two examples in different species</a:t>
            </a:r>
            <a:endParaRPr lang="en-US" dirty="0" smtClean="0">
              <a:ea typeface="宋体" panose="02010600030101010101" pitchFamily="2" charset="-122"/>
              <a:cs typeface="宋体" panose="02010600030101010101" pitchFamily="2"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pineal gland </a:t>
            </a:r>
            <a:endParaRPr lang="en-US" dirty="0"/>
          </a:p>
        </p:txBody>
      </p:sp>
      <p:sp>
        <p:nvSpPr>
          <p:cNvPr id="3" name="Content Placeholder 2"/>
          <p:cNvSpPr>
            <a:spLocks noGrp="1"/>
          </p:cNvSpPr>
          <p:nvPr>
            <p:ph idx="1"/>
          </p:nvPr>
        </p:nvSpPr>
        <p:spPr/>
        <p:txBody>
          <a:bodyPr>
            <a:normAutofit/>
          </a:bodyPr>
          <a:lstStyle/>
          <a:p>
            <a:r>
              <a:rPr lang="en-US" sz="2200" dirty="0" smtClean="0"/>
              <a:t>near the top of the brain, produce melatonin regulate fish responses to daily and annual cycles of daylight (circadian rhythm). </a:t>
            </a:r>
            <a:endParaRPr lang="en-US" sz="2200" dirty="0" smtClean="0"/>
          </a:p>
        </p:txBody>
      </p:sp>
      <p:pic>
        <p:nvPicPr>
          <p:cNvPr id="4" name="Picture 3" descr="Frog_parietal_eye.jpg"/>
          <p:cNvPicPr>
            <a:picLocks noChangeAspect="1"/>
          </p:cNvPicPr>
          <p:nvPr/>
        </p:nvPicPr>
        <p:blipFill>
          <a:blip r:embed="rId1"/>
          <a:stretch>
            <a:fillRect/>
          </a:stretch>
        </p:blipFill>
        <p:spPr>
          <a:xfrm>
            <a:off x="2100546" y="2590800"/>
            <a:ext cx="4942909" cy="3291840"/>
          </a:xfrm>
          <a:prstGeom prst="rect">
            <a:avLst/>
          </a:prstGeom>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Calcium balance</a:t>
            </a:r>
            <a:endParaRPr lang="en-US" dirty="0"/>
          </a:p>
        </p:txBody>
      </p:sp>
      <p:sp>
        <p:nvSpPr>
          <p:cNvPr id="3" name="Content Placeholder 2"/>
          <p:cNvSpPr>
            <a:spLocks noGrp="1"/>
          </p:cNvSpPr>
          <p:nvPr>
            <p:ph idx="1"/>
          </p:nvPr>
        </p:nvSpPr>
        <p:spPr/>
        <p:txBody>
          <a:bodyPr>
            <a:normAutofit/>
          </a:bodyPr>
          <a:lstStyle/>
          <a:p>
            <a:pPr>
              <a:spcAft>
                <a:spcPts val="1800"/>
              </a:spcAft>
            </a:pPr>
            <a:r>
              <a:rPr lang="en-US" sz="2200" dirty="0" smtClean="0"/>
              <a:t>Maintaining proper, including regulating calcium uptake at the gills, involves several hormones, including </a:t>
            </a:r>
            <a:r>
              <a:rPr lang="en-US" sz="2200" dirty="0" err="1" smtClean="0"/>
              <a:t>stanniocalcin</a:t>
            </a:r>
            <a:r>
              <a:rPr lang="en-US" sz="2200" dirty="0" smtClean="0"/>
              <a:t> from the </a:t>
            </a:r>
            <a:r>
              <a:rPr lang="en-US" sz="2200" dirty="0" smtClean="0">
                <a:solidFill>
                  <a:srgbClr val="FF0000"/>
                </a:solidFill>
              </a:rPr>
              <a:t>corpuscles of </a:t>
            </a:r>
            <a:r>
              <a:rPr lang="en-US" sz="2200" dirty="0" err="1" smtClean="0">
                <a:solidFill>
                  <a:srgbClr val="FF0000"/>
                </a:solidFill>
              </a:rPr>
              <a:t>Stannius</a:t>
            </a:r>
            <a:r>
              <a:rPr lang="en-US" sz="2200" dirty="0" smtClean="0">
                <a:solidFill>
                  <a:srgbClr val="FF0000"/>
                </a:solidFill>
              </a:rPr>
              <a:t> </a:t>
            </a:r>
            <a:r>
              <a:rPr lang="en-US" sz="2200" dirty="0" smtClean="0"/>
              <a:t>embedded in the kidney, </a:t>
            </a:r>
            <a:endParaRPr lang="en-US" sz="2200" dirty="0" smtClean="0"/>
          </a:p>
          <a:p>
            <a:pPr>
              <a:spcAft>
                <a:spcPts val="1800"/>
              </a:spcAft>
            </a:pPr>
            <a:r>
              <a:rPr lang="en-US" sz="2200" dirty="0" err="1" smtClean="0"/>
              <a:t>calcitonin</a:t>
            </a:r>
            <a:r>
              <a:rPr lang="en-US" sz="2200" dirty="0" smtClean="0"/>
              <a:t> produced by the </a:t>
            </a:r>
            <a:r>
              <a:rPr lang="en-US" sz="2200" dirty="0" err="1" smtClean="0">
                <a:solidFill>
                  <a:srgbClr val="FF0000"/>
                </a:solidFill>
              </a:rPr>
              <a:t>ultimobranchial</a:t>
            </a:r>
            <a:r>
              <a:rPr lang="en-US" sz="2200" dirty="0" smtClean="0"/>
              <a:t> bodies in the back of the pharynx, </a:t>
            </a:r>
            <a:endParaRPr lang="en-US" sz="2200" dirty="0" smtClean="0"/>
          </a:p>
          <a:p>
            <a:pPr>
              <a:spcAft>
                <a:spcPts val="1800"/>
              </a:spcAft>
            </a:pPr>
            <a:r>
              <a:rPr lang="en-US" sz="2200" dirty="0" smtClean="0"/>
              <a:t>and </a:t>
            </a:r>
            <a:r>
              <a:rPr lang="en-US" sz="2200" dirty="0" err="1" smtClean="0"/>
              <a:t>prolactin</a:t>
            </a:r>
            <a:r>
              <a:rPr lang="en-US" sz="2200" dirty="0" smtClean="0"/>
              <a:t> and </a:t>
            </a:r>
            <a:r>
              <a:rPr lang="en-US" sz="2200" dirty="0" err="1" smtClean="0"/>
              <a:t>somatolactin</a:t>
            </a:r>
            <a:r>
              <a:rPr lang="en-US" sz="2200" dirty="0" smtClean="0"/>
              <a:t> from the anterior pituitary</a:t>
            </a:r>
            <a:endParaRPr lang="en-US" sz="2200"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Glucose metabolism </a:t>
            </a:r>
            <a:endParaRPr lang="en-US" dirty="0"/>
          </a:p>
        </p:txBody>
      </p:sp>
      <p:sp>
        <p:nvSpPr>
          <p:cNvPr id="3" name="Content Placeholder 2"/>
          <p:cNvSpPr>
            <a:spLocks noGrp="1"/>
          </p:cNvSpPr>
          <p:nvPr>
            <p:ph idx="1"/>
          </p:nvPr>
        </p:nvSpPr>
        <p:spPr/>
        <p:txBody>
          <a:bodyPr>
            <a:noAutofit/>
          </a:bodyPr>
          <a:lstStyle/>
          <a:p>
            <a:pPr>
              <a:spcAft>
                <a:spcPts val="600"/>
              </a:spcAft>
            </a:pPr>
            <a:r>
              <a:rPr lang="en-US" sz="2200" dirty="0" smtClean="0"/>
              <a:t>Glucose metabolism is influenced by insulin, glucagon, and </a:t>
            </a:r>
            <a:r>
              <a:rPr lang="en-US" sz="2200" dirty="0" err="1" smtClean="0"/>
              <a:t>somatostatin</a:t>
            </a:r>
            <a:r>
              <a:rPr lang="en-US" sz="2200" dirty="0" smtClean="0"/>
              <a:t> from cells within the </a:t>
            </a:r>
            <a:r>
              <a:rPr lang="en-US" sz="2200" dirty="0" smtClean="0">
                <a:solidFill>
                  <a:srgbClr val="FF0000"/>
                </a:solidFill>
              </a:rPr>
              <a:t>pancreas</a:t>
            </a:r>
            <a:r>
              <a:rPr lang="en-US" sz="2200" dirty="0" smtClean="0"/>
              <a:t>. </a:t>
            </a:r>
            <a:endParaRPr lang="en-US" sz="2200" dirty="0" smtClean="0"/>
          </a:p>
          <a:p>
            <a:pPr lvl="1">
              <a:spcAft>
                <a:spcPts val="600"/>
              </a:spcAft>
            </a:pPr>
            <a:r>
              <a:rPr lang="en-US" sz="1800" dirty="0" smtClean="0"/>
              <a:t>Insulin enhances the transport of glucose out of the blood, promotes glucose uptake by liver and muscle cells.</a:t>
            </a:r>
            <a:endParaRPr lang="en-US" sz="1800" dirty="0" smtClean="0"/>
          </a:p>
          <a:p>
            <a:pPr lvl="1">
              <a:spcAft>
                <a:spcPts val="600"/>
              </a:spcAft>
            </a:pPr>
            <a:r>
              <a:rPr lang="en-US" sz="1800" dirty="0" smtClean="0"/>
              <a:t>Glucagon and related glucagon-like proteins seem to function in opposition to insulin, increasing blood glucose levels.</a:t>
            </a:r>
            <a:endParaRPr lang="en-US" sz="1800" dirty="0" smtClean="0"/>
          </a:p>
          <a:p>
            <a:pPr lvl="1">
              <a:spcAft>
                <a:spcPts val="600"/>
              </a:spcAft>
            </a:pPr>
            <a:r>
              <a:rPr lang="en-US" sz="1800" dirty="0" err="1" smtClean="0"/>
              <a:t>Somatostatin</a:t>
            </a:r>
            <a:r>
              <a:rPr lang="en-US" sz="1800" dirty="0" smtClean="0"/>
              <a:t> also helps elevate blood glucose levels by promoting metabolism of glycogen and lipids, and by inhibiting the release of insulin</a:t>
            </a:r>
            <a:endParaRPr lang="en-US" sz="1800" dirty="0" smtClean="0"/>
          </a:p>
          <a:p>
            <a:pPr>
              <a:spcAft>
                <a:spcPts val="600"/>
              </a:spcAft>
            </a:pPr>
            <a:endParaRPr lang="en-US" sz="2200"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A briefly summary</a:t>
            </a:r>
            <a:endParaRPr lang="en-US" dirty="0"/>
          </a:p>
        </p:txBody>
      </p:sp>
      <p:sp>
        <p:nvSpPr>
          <p:cNvPr id="3" name="Content Placeholder 2"/>
          <p:cNvSpPr>
            <a:spLocks noGrp="1"/>
          </p:cNvSpPr>
          <p:nvPr>
            <p:ph idx="1"/>
          </p:nvPr>
        </p:nvSpPr>
        <p:spPr/>
        <p:txBody>
          <a:bodyPr>
            <a:normAutofit/>
          </a:bodyPr>
          <a:lstStyle/>
          <a:p>
            <a:pPr>
              <a:spcAft>
                <a:spcPts val="1200"/>
              </a:spcAft>
            </a:pPr>
            <a:r>
              <a:rPr lang="en-US" altLang="zh-CN" sz="2200" dirty="0" smtClean="0"/>
              <a:t>The endocrine system regulates most physiological systems associated with maintaining homeostasis.</a:t>
            </a:r>
            <a:endParaRPr lang="en-US" altLang="zh-CN" sz="2200" dirty="0" smtClean="0"/>
          </a:p>
          <a:p>
            <a:pPr>
              <a:spcAft>
                <a:spcPts val="1200"/>
              </a:spcAft>
            </a:pPr>
            <a:r>
              <a:rPr lang="en-US" altLang="zh-CN" sz="2200" dirty="0" smtClean="0"/>
              <a:t>Hormones also can have a large impact on other aspects of fish biology, including sexual development and reproductive behavior, which ultimately impact the stability of fish populations and aquatic communities.</a:t>
            </a:r>
            <a:endParaRPr lang="en-US" altLang="zh-CN" sz="2200" dirty="0" smtClean="0"/>
          </a:p>
          <a:p>
            <a:pPr>
              <a:spcAft>
                <a:spcPts val="1200"/>
              </a:spcAft>
            </a:pPr>
            <a:r>
              <a:rPr lang="en-US" altLang="zh-CN" sz="2200" dirty="0" smtClean="0"/>
              <a:t>This is one reason that there has been a growing concern over human-generated endocrine disrupting compounds and their effects on development and fish population stability</a:t>
            </a:r>
            <a:endParaRPr lang="en-US" sz="2200"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sh_endocrine.png"/>
          <p:cNvPicPr>
            <a:picLocks noChangeAspect="1"/>
          </p:cNvPicPr>
          <p:nvPr/>
        </p:nvPicPr>
        <p:blipFill>
          <a:blip r:embed="rId1"/>
          <a:stretch>
            <a:fillRect/>
          </a:stretch>
        </p:blipFill>
        <p:spPr>
          <a:xfrm>
            <a:off x="1060450" y="666750"/>
            <a:ext cx="7023101" cy="5524500"/>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spcAft>
                <a:spcPts val="1800"/>
              </a:spcAft>
            </a:pPr>
            <a:r>
              <a:rPr lang="en-US" dirty="0" err="1" smtClean="0"/>
              <a:t>Chromaffin</a:t>
            </a:r>
            <a:r>
              <a:rPr lang="en-US" dirty="0" smtClean="0"/>
              <a:t> tissue of fishes</a:t>
            </a:r>
            <a:endParaRPr lang="en-US" dirty="0" smtClean="0"/>
          </a:p>
          <a:p>
            <a:pPr lvl="1">
              <a:spcAft>
                <a:spcPts val="1800"/>
              </a:spcAft>
            </a:pPr>
            <a:r>
              <a:rPr lang="en-US" altLang="zh-CN" dirty="0" smtClean="0"/>
              <a:t>C</a:t>
            </a:r>
            <a:r>
              <a:rPr lang="en-US" dirty="0" smtClean="0"/>
              <a:t>ontain adrenaline and </a:t>
            </a:r>
            <a:r>
              <a:rPr lang="en-US" dirty="0" err="1" smtClean="0"/>
              <a:t>noradrenaline</a:t>
            </a:r>
            <a:r>
              <a:rPr lang="en-US" dirty="0" smtClean="0"/>
              <a:t>. Injection of adrenaline and </a:t>
            </a:r>
            <a:r>
              <a:rPr lang="en-US" dirty="0" err="1" smtClean="0"/>
              <a:t>noradrenaline</a:t>
            </a:r>
            <a:r>
              <a:rPr lang="en-US" dirty="0" smtClean="0"/>
              <a:t> causes changes in blood pressure, </a:t>
            </a:r>
            <a:r>
              <a:rPr lang="en-US" dirty="0" err="1" smtClean="0"/>
              <a:t>bradycardia</a:t>
            </a:r>
            <a:r>
              <a:rPr lang="en-US" dirty="0" smtClean="0"/>
              <a:t>, </a:t>
            </a:r>
            <a:r>
              <a:rPr lang="en-US" dirty="0" err="1" smtClean="0"/>
              <a:t>branchial</a:t>
            </a:r>
            <a:r>
              <a:rPr lang="en-US" dirty="0" smtClean="0"/>
              <a:t> </a:t>
            </a:r>
            <a:r>
              <a:rPr lang="en-US" dirty="0" err="1" smtClean="0"/>
              <a:t>vasodilation</a:t>
            </a:r>
            <a:r>
              <a:rPr lang="en-US" dirty="0" smtClean="0"/>
              <a:t>, </a:t>
            </a:r>
            <a:r>
              <a:rPr lang="en-US" dirty="0" err="1" smtClean="0"/>
              <a:t>diuresis</a:t>
            </a:r>
            <a:r>
              <a:rPr lang="en-US" dirty="0" smtClean="0"/>
              <a:t> in </a:t>
            </a:r>
            <a:r>
              <a:rPr lang="en-US" dirty="0" err="1" smtClean="0"/>
              <a:t>glomerular</a:t>
            </a:r>
            <a:r>
              <a:rPr lang="en-US" dirty="0" smtClean="0"/>
              <a:t> teleosts and hyperventilation.</a:t>
            </a:r>
            <a:endParaRPr lang="en-US" dirty="0" smtClean="0"/>
          </a:p>
          <a:p>
            <a:pPr>
              <a:spcAft>
                <a:spcPts val="1800"/>
              </a:spcAft>
            </a:pPr>
            <a:r>
              <a:rPr lang="en-US" dirty="0" smtClean="0"/>
              <a:t>Intestinal </a:t>
            </a:r>
            <a:r>
              <a:rPr lang="en-US" altLang="zh-CN" dirty="0" smtClean="0"/>
              <a:t>m</a:t>
            </a:r>
            <a:r>
              <a:rPr lang="en-US" dirty="0" smtClean="0"/>
              <a:t>ucosa:</a:t>
            </a:r>
            <a:endParaRPr lang="en-US" dirty="0" smtClean="0"/>
          </a:p>
          <a:p>
            <a:pPr lvl="1">
              <a:spcAft>
                <a:spcPts val="1800"/>
              </a:spcAft>
            </a:pPr>
            <a:r>
              <a:rPr lang="en-US" dirty="0" smtClean="0"/>
              <a:t>The intestinal mucosa produces </a:t>
            </a:r>
            <a:r>
              <a:rPr lang="en-US" dirty="0" err="1" smtClean="0"/>
              <a:t>secretin</a:t>
            </a:r>
            <a:r>
              <a:rPr lang="en-US" dirty="0" smtClean="0"/>
              <a:t> and </a:t>
            </a:r>
            <a:r>
              <a:rPr lang="en-US" dirty="0" err="1" smtClean="0"/>
              <a:t>pancreozymin</a:t>
            </a:r>
            <a:r>
              <a:rPr lang="en-US" dirty="0" smtClean="0"/>
              <a:t>, which are controlled by nervous system and regulate pancreatic secretion. </a:t>
            </a:r>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accel="50000" decel="5000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accel="50000" decel="5000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dirty="0" smtClean="0"/>
              <a:t>Coordination and control of regulation</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pPr>
              <a:spcAft>
                <a:spcPts val="1200"/>
              </a:spcAft>
            </a:pPr>
            <a:r>
              <a:rPr lang="en-US" altLang="zh-CN" sz="2800" dirty="0" smtClean="0"/>
              <a:t>Nervous systems</a:t>
            </a:r>
            <a:endParaRPr lang="en-US" altLang="zh-CN" sz="2800" dirty="0" smtClean="0"/>
          </a:p>
          <a:p>
            <a:pPr lvl="1">
              <a:spcAft>
                <a:spcPts val="1200"/>
              </a:spcAft>
            </a:pPr>
            <a:r>
              <a:rPr lang="en-US" altLang="zh-CN" sz="2400" dirty="0" smtClean="0"/>
              <a:t>Direct, fast</a:t>
            </a:r>
            <a:endParaRPr lang="en-US" altLang="zh-CN" sz="2400" dirty="0" smtClean="0"/>
          </a:p>
          <a:p>
            <a:pPr>
              <a:spcAft>
                <a:spcPts val="1200"/>
              </a:spcAft>
            </a:pPr>
            <a:r>
              <a:rPr lang="en-US" sz="2800" dirty="0" smtClean="0"/>
              <a:t>Endocrine systems</a:t>
            </a:r>
            <a:endParaRPr lang="en-US" sz="2800" dirty="0" smtClean="0"/>
          </a:p>
          <a:p>
            <a:pPr lvl="1">
              <a:spcAft>
                <a:spcPts val="1200"/>
              </a:spcAft>
            </a:pPr>
            <a:r>
              <a:rPr lang="en-US" sz="2400" dirty="0" smtClean="0"/>
              <a:t>Through hormones, slower</a:t>
            </a:r>
            <a:endParaRPr lang="en-US" sz="2400" dirty="0" smtClean="0"/>
          </a:p>
          <a:p>
            <a:pPr>
              <a:spcAft>
                <a:spcPts val="1200"/>
              </a:spcAft>
            </a:pPr>
            <a:r>
              <a:rPr lang="en-US" sz="2800" dirty="0" smtClean="0"/>
              <a:t>The nervous and endocrine systems can not be separated</a:t>
            </a:r>
            <a:endParaRPr lang="en-US" sz="2800" dirty="0" smtClean="0"/>
          </a:p>
        </p:txBody>
      </p:sp>
      <p:pic>
        <p:nvPicPr>
          <p:cNvPr id="5" name="Picture 4" descr="greatwhitebrain3d.png"/>
          <p:cNvPicPr>
            <a:picLocks noChangeAspect="1"/>
          </p:cNvPicPr>
          <p:nvPr/>
        </p:nvPicPr>
        <p:blipFill>
          <a:blip r:embed="rId1"/>
          <a:stretch>
            <a:fillRect/>
          </a:stretch>
        </p:blipFill>
        <p:spPr>
          <a:xfrm>
            <a:off x="457200" y="1600199"/>
            <a:ext cx="7162800" cy="4767831"/>
          </a:xfrm>
          <a:prstGeom prst="rect">
            <a:avLst/>
          </a:prstGeom>
        </p:spPr>
      </p:pic>
    </p:spTree>
    <p:custDataLst>
      <p:tags r:id="rId2"/>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Fish brain</a:t>
            </a:r>
            <a:endParaRPr lang="en-US" dirty="0"/>
          </a:p>
        </p:txBody>
      </p:sp>
      <p:pic>
        <p:nvPicPr>
          <p:cNvPr id="5" name="Picture 4" descr="fishbrain.jpg"/>
          <p:cNvPicPr>
            <a:picLocks noChangeAspect="1"/>
          </p:cNvPicPr>
          <p:nvPr/>
        </p:nvPicPr>
        <p:blipFill>
          <a:blip r:embed="rId1"/>
          <a:stretch>
            <a:fillRect/>
          </a:stretch>
        </p:blipFill>
        <p:spPr>
          <a:xfrm>
            <a:off x="587062" y="1981200"/>
            <a:ext cx="7969876" cy="3581400"/>
          </a:xfrm>
          <a:prstGeom prst="rect">
            <a:avLst/>
          </a:prstGeom>
        </p:spPr>
      </p:pic>
      <p:sp>
        <p:nvSpPr>
          <p:cNvPr id="6" name="Rectangle 5"/>
          <p:cNvSpPr/>
          <p:nvPr/>
        </p:nvSpPr>
        <p:spPr>
          <a:xfrm>
            <a:off x="5253762" y="5486400"/>
            <a:ext cx="2518638" cy="369332"/>
          </a:xfrm>
          <a:prstGeom prst="rect">
            <a:avLst/>
          </a:prstGeom>
        </p:spPr>
        <p:txBody>
          <a:bodyPr wrap="none">
            <a:spAutoFit/>
          </a:bodyPr>
          <a:lstStyle/>
          <a:p>
            <a:r>
              <a:rPr lang="en-US" dirty="0" smtClean="0">
                <a:solidFill>
                  <a:srgbClr val="FF0000"/>
                </a:solidFill>
              </a:rPr>
              <a:t>Hypothalamus - pituitary</a:t>
            </a:r>
            <a:endParaRPr lang="en-US" dirty="0">
              <a:solidFill>
                <a:srgbClr val="FF0000"/>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endocrine system</a:t>
            </a:r>
            <a:endParaRPr lang="en-US" dirty="0"/>
          </a:p>
        </p:txBody>
      </p:sp>
      <p:sp>
        <p:nvSpPr>
          <p:cNvPr id="3" name="Content Placeholder 2"/>
          <p:cNvSpPr>
            <a:spLocks noGrp="1"/>
          </p:cNvSpPr>
          <p:nvPr>
            <p:ph idx="1"/>
          </p:nvPr>
        </p:nvSpPr>
        <p:spPr/>
        <p:txBody>
          <a:bodyPr>
            <a:normAutofit/>
          </a:bodyPr>
          <a:lstStyle/>
          <a:p>
            <a:pPr>
              <a:spcAft>
                <a:spcPts val="1200"/>
              </a:spcAft>
            </a:pPr>
            <a:r>
              <a:rPr lang="en-US" sz="2200" dirty="0" smtClean="0"/>
              <a:t>Many endocrine functions are ultimately controlled by the hypothalamus of the brain regulating the many functions of the pituitary which, in turn, helps regulate many other endocrine tissues in the body. </a:t>
            </a:r>
            <a:endParaRPr lang="en-US" sz="2200" dirty="0" smtClean="0"/>
          </a:p>
          <a:p>
            <a:pPr>
              <a:spcAft>
                <a:spcPts val="1200"/>
              </a:spcAft>
            </a:pPr>
            <a:r>
              <a:rPr lang="en-US" sz="2200" dirty="0" smtClean="0"/>
              <a:t>The pituitary has two main functional regions. </a:t>
            </a:r>
            <a:endParaRPr lang="en-US" sz="2200" dirty="0" smtClean="0"/>
          </a:p>
          <a:p>
            <a:pPr lvl="1">
              <a:spcAft>
                <a:spcPts val="1200"/>
              </a:spcAft>
            </a:pPr>
            <a:r>
              <a:rPr lang="en-US" sz="1800" dirty="0" smtClean="0"/>
              <a:t>The posterior pituitary, or </a:t>
            </a:r>
            <a:r>
              <a:rPr lang="en-US" sz="1800" dirty="0" err="1" smtClean="0">
                <a:solidFill>
                  <a:srgbClr val="FF0000"/>
                </a:solidFill>
              </a:rPr>
              <a:t>neurohypophysis</a:t>
            </a:r>
            <a:r>
              <a:rPr lang="en-US" sz="1800" dirty="0" smtClean="0"/>
              <a:t>, is continuous with the hypothalamus and consists primarily of the axons and terminals of neurons that originate in the hypothalamus. </a:t>
            </a:r>
            <a:endParaRPr lang="en-US" sz="1800" dirty="0" smtClean="0"/>
          </a:p>
          <a:p>
            <a:pPr lvl="1">
              <a:spcAft>
                <a:spcPts val="1200"/>
              </a:spcAft>
            </a:pPr>
            <a:r>
              <a:rPr lang="en-US" sz="1800" dirty="0" smtClean="0"/>
              <a:t>The anterior pituitary, or </a:t>
            </a:r>
            <a:r>
              <a:rPr lang="en-US" sz="1800" dirty="0" err="1" smtClean="0">
                <a:solidFill>
                  <a:srgbClr val="FF0000"/>
                </a:solidFill>
              </a:rPr>
              <a:t>adenophypophysis</a:t>
            </a:r>
            <a:r>
              <a:rPr lang="en-US" sz="1800" dirty="0" smtClean="0"/>
              <a:t>, lies in contact with the posterior pituitary, and in the actinopterygians the tissues fuse.</a:t>
            </a:r>
            <a:endParaRPr lang="en-US" sz="1800"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pituitary </a:t>
            </a:r>
            <a:endParaRPr lang="en-US" dirty="0"/>
          </a:p>
        </p:txBody>
      </p:sp>
      <p:sp>
        <p:nvSpPr>
          <p:cNvPr id="3" name="Content Placeholder 2"/>
          <p:cNvSpPr>
            <a:spLocks noGrp="1"/>
          </p:cNvSpPr>
          <p:nvPr>
            <p:ph idx="1"/>
          </p:nvPr>
        </p:nvSpPr>
        <p:spPr/>
        <p:txBody>
          <a:bodyPr>
            <a:normAutofit/>
          </a:bodyPr>
          <a:lstStyle/>
          <a:p>
            <a:pPr>
              <a:spcAft>
                <a:spcPts val="1200"/>
              </a:spcAft>
            </a:pPr>
            <a:r>
              <a:rPr lang="en-US" sz="2200" dirty="0" err="1" smtClean="0"/>
              <a:t>Neuroendocrine</a:t>
            </a:r>
            <a:r>
              <a:rPr lang="en-US" sz="2200" dirty="0" smtClean="0"/>
              <a:t> cells (neurons that function as endocrine cells) begin in the hypothalamus and extend into the posterior pituitary</a:t>
            </a:r>
            <a:endParaRPr lang="en-US" sz="2200" dirty="0" smtClean="0"/>
          </a:p>
          <a:p>
            <a:pPr>
              <a:spcAft>
                <a:spcPts val="1200"/>
              </a:spcAft>
            </a:pPr>
            <a:r>
              <a:rPr lang="en-US" sz="2200" dirty="0" smtClean="0"/>
              <a:t> </a:t>
            </a:r>
            <a:r>
              <a:rPr lang="en-US" altLang="zh-CN" sz="2200" dirty="0" err="1" smtClean="0">
                <a:solidFill>
                  <a:srgbClr val="FF0000"/>
                </a:solidFill>
              </a:rPr>
              <a:t>N</a:t>
            </a:r>
            <a:r>
              <a:rPr lang="en-US" sz="2200" dirty="0" err="1" smtClean="0">
                <a:solidFill>
                  <a:srgbClr val="FF0000"/>
                </a:solidFill>
              </a:rPr>
              <a:t>eurohypophysis</a:t>
            </a:r>
            <a:r>
              <a:rPr lang="en-US" sz="2200" dirty="0" smtClean="0"/>
              <a:t> where they release their chemicals, some of which are hormones that are released into blood vessels and trigger effects elsewhere in the body.</a:t>
            </a:r>
            <a:endParaRPr lang="en-US" sz="2200" dirty="0" smtClean="0"/>
          </a:p>
          <a:p>
            <a:pPr>
              <a:spcAft>
                <a:spcPts val="1200"/>
              </a:spcAft>
            </a:pPr>
            <a:r>
              <a:rPr lang="en-US" sz="2200" dirty="0" smtClean="0"/>
              <a:t>The hypothalamus controls the anterior pituitary </a:t>
            </a:r>
            <a:r>
              <a:rPr lang="en-US" sz="2200" dirty="0" smtClean="0">
                <a:solidFill>
                  <a:srgbClr val="FF0000"/>
                </a:solidFill>
              </a:rPr>
              <a:t>(</a:t>
            </a:r>
            <a:r>
              <a:rPr lang="en-US" sz="2200" dirty="0" err="1" smtClean="0">
                <a:solidFill>
                  <a:srgbClr val="FF0000"/>
                </a:solidFill>
              </a:rPr>
              <a:t>adenophypophysis</a:t>
            </a:r>
            <a:r>
              <a:rPr lang="en-US" sz="2200" dirty="0" smtClean="0">
                <a:solidFill>
                  <a:srgbClr val="FF0000"/>
                </a:solidFill>
              </a:rPr>
              <a:t>)</a:t>
            </a:r>
            <a:r>
              <a:rPr lang="en-US" sz="2200" dirty="0" smtClean="0"/>
              <a:t> by releasing hormones delivered via blood vessels in some fishes, such as chondrichthyans, or by direct </a:t>
            </a:r>
            <a:r>
              <a:rPr lang="en-US" sz="2200" dirty="0" err="1" smtClean="0"/>
              <a:t>innervation</a:t>
            </a:r>
            <a:r>
              <a:rPr lang="en-US" sz="2200" dirty="0" smtClean="0"/>
              <a:t> as seen in some actinopterygians.</a:t>
            </a:r>
            <a:endParaRPr lang="en-US" sz="2200"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Cavefish brain</a:t>
            </a:r>
            <a:endParaRPr lang="en-US" dirty="0"/>
          </a:p>
        </p:txBody>
      </p:sp>
      <p:pic>
        <p:nvPicPr>
          <p:cNvPr id="4" name="Picture 3" descr="cavefishbrain.png"/>
          <p:cNvPicPr>
            <a:picLocks noChangeAspect="1"/>
          </p:cNvPicPr>
          <p:nvPr/>
        </p:nvPicPr>
        <p:blipFill>
          <a:blip r:embed="rId1"/>
          <a:stretch>
            <a:fillRect/>
          </a:stretch>
        </p:blipFill>
        <p:spPr>
          <a:xfrm>
            <a:off x="653257" y="1584960"/>
            <a:ext cx="7837486" cy="5120640"/>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smtClean="0"/>
              <a:t>P</a:t>
            </a:r>
            <a:r>
              <a:rPr lang="en-US" dirty="0" smtClean="0"/>
              <a:t>ituitary </a:t>
            </a:r>
            <a:r>
              <a:rPr lang="en-US" altLang="zh-CN" dirty="0" smtClean="0"/>
              <a:t>hormones</a:t>
            </a:r>
            <a:endParaRPr lang="en-US" dirty="0"/>
          </a:p>
        </p:txBody>
      </p:sp>
      <p:sp>
        <p:nvSpPr>
          <p:cNvPr id="3" name="Content Placeholder 2"/>
          <p:cNvSpPr>
            <a:spLocks noGrp="1"/>
          </p:cNvSpPr>
          <p:nvPr>
            <p:ph idx="1"/>
          </p:nvPr>
        </p:nvSpPr>
        <p:spPr/>
        <p:txBody>
          <a:bodyPr>
            <a:noAutofit/>
          </a:bodyPr>
          <a:lstStyle/>
          <a:p>
            <a:r>
              <a:rPr lang="en-US" altLang="zh-CN" sz="2200" dirty="0" smtClean="0"/>
              <a:t>T</a:t>
            </a:r>
            <a:r>
              <a:rPr lang="en-US" sz="2200" dirty="0" smtClean="0"/>
              <a:t>he posterior pituitary</a:t>
            </a:r>
            <a:endParaRPr lang="en-US" sz="2200" dirty="0" smtClean="0"/>
          </a:p>
          <a:p>
            <a:pPr lvl="1"/>
            <a:r>
              <a:rPr lang="en-US" sz="1800" dirty="0" smtClean="0"/>
              <a:t>Vasopressin (also called </a:t>
            </a:r>
            <a:r>
              <a:rPr lang="en-US" sz="1800" dirty="0" err="1" smtClean="0"/>
              <a:t>arginine</a:t>
            </a:r>
            <a:r>
              <a:rPr lang="en-US" sz="1800" dirty="0" smtClean="0"/>
              <a:t> </a:t>
            </a:r>
            <a:r>
              <a:rPr lang="en-US" sz="1800" dirty="0" err="1" smtClean="0"/>
              <a:t>vasotocin</a:t>
            </a:r>
            <a:r>
              <a:rPr lang="en-US" sz="1800" dirty="0" smtClean="0"/>
              <a:t>), for example, plays an important role in </a:t>
            </a:r>
            <a:r>
              <a:rPr lang="en-US" sz="1800" dirty="0" err="1" smtClean="0"/>
              <a:t>osmoregulation</a:t>
            </a:r>
            <a:r>
              <a:rPr lang="en-US" sz="1800" dirty="0" smtClean="0"/>
              <a:t> (Takei &amp; </a:t>
            </a:r>
            <a:r>
              <a:rPr lang="en-US" sz="1800" dirty="0" err="1" smtClean="0"/>
              <a:t>Loretz</a:t>
            </a:r>
            <a:r>
              <a:rPr lang="en-US" sz="1800" dirty="0" smtClean="0"/>
              <a:t> 2006). </a:t>
            </a:r>
            <a:endParaRPr lang="en-US" sz="1800" dirty="0" smtClean="0"/>
          </a:p>
          <a:p>
            <a:pPr lvl="1"/>
            <a:r>
              <a:rPr lang="en-US" sz="1800" dirty="0" smtClean="0"/>
              <a:t>Other chemicals regulate the function of cells of the adjacent anterior pituitary and intermediate lobe, and are sometimes referred to as releasing factors or releasing hormones. </a:t>
            </a:r>
            <a:endParaRPr lang="en-US" sz="1800" dirty="0" smtClean="0"/>
          </a:p>
          <a:p>
            <a:r>
              <a:rPr lang="en-US" sz="2200" dirty="0" smtClean="0"/>
              <a:t>The anterior pituitary, releases hormones that control elsewhere in the body, other endocrine tissues. </a:t>
            </a:r>
            <a:endParaRPr lang="en-US" sz="2200" dirty="0" smtClean="0"/>
          </a:p>
          <a:p>
            <a:pPr lvl="1"/>
            <a:r>
              <a:rPr lang="en-US" sz="1800" dirty="0" err="1" smtClean="0"/>
              <a:t>adrenocorticotropic</a:t>
            </a:r>
            <a:r>
              <a:rPr lang="en-US" sz="1800" dirty="0" smtClean="0"/>
              <a:t> hormone (ACTH), influences the production and release of </a:t>
            </a:r>
            <a:r>
              <a:rPr lang="en-US" sz="1800" dirty="0" err="1" smtClean="0"/>
              <a:t>cortisol</a:t>
            </a:r>
            <a:r>
              <a:rPr lang="en-US" sz="1800" dirty="0" smtClean="0"/>
              <a:t> from the </a:t>
            </a:r>
            <a:r>
              <a:rPr lang="en-US" sz="1800" dirty="0" err="1" smtClean="0"/>
              <a:t>interrenal</a:t>
            </a:r>
            <a:r>
              <a:rPr lang="en-US" sz="1800" dirty="0" smtClean="0"/>
              <a:t> tissue</a:t>
            </a:r>
            <a:endParaRPr lang="en-US" sz="1800" dirty="0" smtClean="0"/>
          </a:p>
          <a:p>
            <a:pPr lvl="1"/>
            <a:r>
              <a:rPr lang="en-US" sz="1800" dirty="0" smtClean="0"/>
              <a:t>thyroid-stimulating hormone (TSH), which stimulates the thyroid gland to release thyroxin</a:t>
            </a:r>
            <a:endParaRPr lang="en-US" sz="1800" dirty="0" smtClean="0"/>
          </a:p>
          <a:p>
            <a:pPr lvl="1"/>
            <a:r>
              <a:rPr lang="en-US" sz="1800" dirty="0" err="1" smtClean="0"/>
              <a:t>gonadotropins</a:t>
            </a:r>
            <a:r>
              <a:rPr lang="en-US" sz="1800" dirty="0" smtClean="0"/>
              <a:t> (which stimulate the gonads)</a:t>
            </a:r>
            <a:endParaRPr lang="en-US" sz="1800" dirty="0" smtClean="0"/>
          </a:p>
          <a:p>
            <a:pPr lvl="1"/>
            <a:r>
              <a:rPr lang="en-US" sz="1800" dirty="0" smtClean="0"/>
              <a:t>growth hormone (GH) which affects various tissues throughout the body</a:t>
            </a:r>
            <a:endParaRPr lang="en-US" sz="1800" dirty="0" smtClean="0"/>
          </a:p>
          <a:p>
            <a:endParaRPr lang="en-US" sz="2200"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dirty="0" err="1" smtClean="0"/>
              <a:t>U</a:t>
            </a:r>
            <a:r>
              <a:rPr lang="en-US" dirty="0" err="1" smtClean="0"/>
              <a:t>rophysis</a:t>
            </a:r>
            <a:endParaRPr lang="en-US" dirty="0"/>
          </a:p>
        </p:txBody>
      </p:sp>
      <p:sp>
        <p:nvSpPr>
          <p:cNvPr id="3" name="Content Placeholder 2"/>
          <p:cNvSpPr>
            <a:spLocks noGrp="1"/>
          </p:cNvSpPr>
          <p:nvPr>
            <p:ph idx="1"/>
          </p:nvPr>
        </p:nvSpPr>
        <p:spPr/>
        <p:txBody>
          <a:bodyPr>
            <a:normAutofit/>
          </a:bodyPr>
          <a:lstStyle/>
          <a:p>
            <a:pPr>
              <a:spcAft>
                <a:spcPts val="1200"/>
              </a:spcAft>
            </a:pPr>
            <a:r>
              <a:rPr lang="en-US" sz="2200" dirty="0" smtClean="0"/>
              <a:t>Fishes are the only jawed vertebrates known to possess a caudal </a:t>
            </a:r>
            <a:r>
              <a:rPr lang="en-US" sz="2200" dirty="0" err="1" smtClean="0"/>
              <a:t>neurosecretory</a:t>
            </a:r>
            <a:r>
              <a:rPr lang="en-US" sz="2200" dirty="0" smtClean="0"/>
              <a:t> system. </a:t>
            </a:r>
            <a:endParaRPr lang="en-US" sz="2200" dirty="0" smtClean="0"/>
          </a:p>
          <a:p>
            <a:pPr>
              <a:spcAft>
                <a:spcPts val="1200"/>
              </a:spcAft>
            </a:pPr>
            <a:r>
              <a:rPr lang="en-US" sz="2200" dirty="0" smtClean="0"/>
              <a:t>Located at the caudal end of the spinal cord, this region of </a:t>
            </a:r>
            <a:r>
              <a:rPr lang="en-US" sz="2200" dirty="0" err="1" smtClean="0"/>
              <a:t>neuroendocrine</a:t>
            </a:r>
            <a:r>
              <a:rPr lang="en-US" sz="2200" dirty="0" smtClean="0"/>
              <a:t> cells, the </a:t>
            </a:r>
            <a:r>
              <a:rPr lang="en-US" sz="2200" dirty="0" err="1" smtClean="0">
                <a:solidFill>
                  <a:srgbClr val="FF0000"/>
                </a:solidFill>
              </a:rPr>
              <a:t>urophysis</a:t>
            </a:r>
            <a:r>
              <a:rPr lang="en-US" sz="2200" dirty="0" smtClean="0"/>
              <a:t>, is most highly developed in the ray-finned fishes</a:t>
            </a:r>
            <a:endParaRPr lang="en-US" sz="2200" dirty="0" smtClean="0"/>
          </a:p>
          <a:p>
            <a:pPr>
              <a:spcAft>
                <a:spcPts val="1200"/>
              </a:spcAft>
            </a:pPr>
            <a:r>
              <a:rPr lang="en-US" sz="2200" dirty="0" smtClean="0"/>
              <a:t>produces </a:t>
            </a:r>
            <a:r>
              <a:rPr lang="en-US" sz="2200" dirty="0" err="1" smtClean="0"/>
              <a:t>urotensins</a:t>
            </a:r>
            <a:r>
              <a:rPr lang="en-US" sz="2200" dirty="0" smtClean="0"/>
              <a:t> that help control smooth muscle contraction, </a:t>
            </a:r>
            <a:r>
              <a:rPr lang="en-US" sz="2200" dirty="0" err="1" smtClean="0"/>
              <a:t>osmoregulation</a:t>
            </a:r>
            <a:r>
              <a:rPr lang="en-US" sz="2200" dirty="0" smtClean="0"/>
              <a:t>, and the release of pituitary hormones</a:t>
            </a:r>
            <a:endParaRPr lang="en-US" sz="2200"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endocrine system</a:t>
            </a:r>
            <a:endParaRPr lang="en-US" dirty="0"/>
          </a:p>
        </p:txBody>
      </p:sp>
      <p:sp>
        <p:nvSpPr>
          <p:cNvPr id="3" name="Content Placeholder 2"/>
          <p:cNvSpPr>
            <a:spLocks noGrp="1"/>
          </p:cNvSpPr>
          <p:nvPr>
            <p:ph idx="1"/>
          </p:nvPr>
        </p:nvSpPr>
        <p:spPr/>
        <p:txBody>
          <a:bodyPr>
            <a:normAutofit/>
          </a:bodyPr>
          <a:lstStyle/>
          <a:p>
            <a:pPr>
              <a:spcAft>
                <a:spcPts val="1800"/>
              </a:spcAft>
            </a:pPr>
            <a:r>
              <a:rPr lang="en-US" sz="2200" dirty="0" smtClean="0"/>
              <a:t>The </a:t>
            </a:r>
            <a:r>
              <a:rPr lang="en-US" sz="2200" dirty="0" smtClean="0">
                <a:solidFill>
                  <a:srgbClr val="FF0000"/>
                </a:solidFill>
              </a:rPr>
              <a:t>thyroid tissue</a:t>
            </a:r>
            <a:r>
              <a:rPr lang="en-US" sz="2200" dirty="0" smtClean="0"/>
              <a:t> of most fishes is scattered as small clusters of cells in the connective tissue of the throat region, as opposed to the rather discrete gland found in tetrapods.</a:t>
            </a:r>
            <a:endParaRPr lang="en-US" sz="2200" dirty="0" smtClean="0"/>
          </a:p>
          <a:p>
            <a:pPr>
              <a:spcAft>
                <a:spcPts val="1800"/>
              </a:spcAft>
            </a:pPr>
            <a:r>
              <a:rPr lang="en-US" sz="2200" dirty="0" smtClean="0"/>
              <a:t>When stimulated by TSH from the anterior pituitary, these cells produce thyroxin</a:t>
            </a:r>
            <a:endParaRPr lang="en-US" sz="2200" dirty="0" smtClean="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p="http://schemas.openxmlformats.org/presentationml/2006/main">
  <p:tag name="TIMING" val="|6.9|14.9|13.5|38.1"/>
</p:tagLst>
</file>

<file path=ppt/tags/tag10.xml><?xml version="1.0" encoding="utf-8"?>
<p:tagLst xmlns:p="http://schemas.openxmlformats.org/presentationml/2006/main">
  <p:tag name="TIMING" val="|20.4"/>
</p:tagLst>
</file>

<file path=ppt/tags/tag11.xml><?xml version="1.0" encoding="utf-8"?>
<p:tagLst xmlns:p="http://schemas.openxmlformats.org/presentationml/2006/main">
  <p:tag name="TIMING" val="|25.4|20.7|33.2"/>
</p:tagLst>
</file>

<file path=ppt/tags/tag12.xml><?xml version="1.0" encoding="utf-8"?>
<p:tagLst xmlns:p="http://schemas.openxmlformats.org/presentationml/2006/main">
  <p:tag name="TIMING" val="|0.7|24.2|33.5|1.9"/>
</p:tagLst>
</file>

<file path=ppt/tags/tag13.xml><?xml version="1.0" encoding="utf-8"?>
<p:tagLst xmlns:p="http://schemas.openxmlformats.org/presentationml/2006/main">
  <p:tag name="KSO_WPP_MARK_KEY" val="ae45ad90-7220-41f4-ba18-33b43549fe66"/>
  <p:tag name="COMMONDATA" val="eyJoZGlkIjoiNGMyZDY0N2IzZjNhMzQ0MTE3NzZiOTUyZGIzNWE4NjcifQ=="/>
</p:tagLst>
</file>

<file path=ppt/tags/tag2.xml><?xml version="1.0" encoding="utf-8"?>
<p:tagLst xmlns:p="http://schemas.openxmlformats.org/presentationml/2006/main">
  <p:tag name="TIMING" val="|0.9|18.5"/>
</p:tagLst>
</file>

<file path=ppt/tags/tag3.xml><?xml version="1.0" encoding="utf-8"?>
<p:tagLst xmlns:p="http://schemas.openxmlformats.org/presentationml/2006/main">
  <p:tag name="TIMING" val="|1.4|11.1|21.:"/>
</p:tagLst>
</file>

<file path=ppt/tags/tag4.xml><?xml version="1.0" encoding="utf-8"?>
<p:tagLst xmlns:p="http://schemas.openxmlformats.org/presentationml/2006/main">
  <p:tag name="TIMING" val="|0.9|52.9"/>
</p:tagLst>
</file>

<file path=ppt/tags/tag5.xml><?xml version="1.0" encoding="utf-8"?>
<p:tagLst xmlns:p="http://schemas.openxmlformats.org/presentationml/2006/main">
  <p:tag name="TIMING" val="|2|17.2|14.5"/>
</p:tagLst>
</file>

<file path=ppt/tags/tag6.xml><?xml version="1.0" encoding="utf-8"?>
<p:tagLst xmlns:p="http://schemas.openxmlformats.org/presentationml/2006/main">
  <p:tag name="TIMING" val="|0.9|24.8"/>
</p:tagLst>
</file>

<file path=ppt/tags/tag7.xml><?xml version="1.0" encoding="utf-8"?>
<p:tagLst xmlns:p="http://schemas.openxmlformats.org/presentationml/2006/main">
  <p:tag name="TIMING" val="|3.1"/>
</p:tagLst>
</file>

<file path=ppt/tags/tag8.xml><?xml version="1.0" encoding="utf-8"?>
<p:tagLst xmlns:p="http://schemas.openxmlformats.org/presentationml/2006/main">
  <p:tag name="TIMING" val="|0.8|38.2"/>
</p:tagLst>
</file>

<file path=ppt/tags/tag9.xml><?xml version="1.0" encoding="utf-8"?>
<p:tagLst xmlns:p="http://schemas.openxmlformats.org/presentationml/2006/main">
  <p:tag name="TIMING" val="|30.3|40.7|27.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4698</Words>
  <Application>WPS 演示</Application>
  <PresentationFormat>全屏显示(4:3)</PresentationFormat>
  <Paragraphs>89</Paragraphs>
  <Slides>16</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16</vt:i4>
      </vt:variant>
    </vt:vector>
  </HeadingPairs>
  <TitlesOfParts>
    <vt:vector size="24" baseType="lpstr">
      <vt:lpstr>Arial</vt:lpstr>
      <vt:lpstr>宋体</vt:lpstr>
      <vt:lpstr>Wingdings</vt:lpstr>
      <vt:lpstr>Arial</vt:lpstr>
      <vt:lpstr>Calibri</vt:lpstr>
      <vt:lpstr>微软雅黑</vt:lpstr>
      <vt:lpstr>Arial Unicode MS</vt:lpstr>
      <vt:lpstr>Office Theme</vt:lpstr>
      <vt:lpstr>Lesson 6 Homeostasis</vt:lpstr>
      <vt:lpstr>Coordination and control of regulation</vt:lpstr>
      <vt:lpstr>Fish brain</vt:lpstr>
      <vt:lpstr>The endocrine system</vt:lpstr>
      <vt:lpstr>The pituitary </vt:lpstr>
      <vt:lpstr>Cavefish brain</vt:lpstr>
      <vt:lpstr>Pituitary hormones</vt:lpstr>
      <vt:lpstr>Urophysis</vt:lpstr>
      <vt:lpstr>The endocrine system</vt:lpstr>
      <vt:lpstr>PowerPoint 演示文稿</vt:lpstr>
      <vt:lpstr>The pineal gland </vt:lpstr>
      <vt:lpstr>Calcium balance</vt:lpstr>
      <vt:lpstr>Glucose metabolism </vt:lpstr>
      <vt:lpstr>A briefly summary</vt:lpstr>
      <vt:lpstr>PowerPoint 演示文稿</vt:lpstr>
      <vt:lpstr>PowerPoint 演示文稿</vt:lpstr>
    </vt:vector>
  </TitlesOfParts>
  <Company>unl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 Chenhong</dc:creator>
  <cp:lastModifiedBy>李晨虹</cp:lastModifiedBy>
  <cp:revision>286</cp:revision>
  <dcterms:created xsi:type="dcterms:W3CDTF">2020-03-27T02:37:00Z</dcterms:created>
  <dcterms:modified xsi:type="dcterms:W3CDTF">2022-10-22T10:53:41Z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2052-11.1.0.12598</vt:lpwstr>
  </property>
  <property fmtid="{D5CDD505-2E9C-101B-9397-08002B2CF9AE}" pid="3" name="ICV">
    <vt:lpwstr>88AC50612CAA435DAF01BE6004006261</vt:lpwstr>
  </property>
</Properties>
</file>