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3"/>
    <p:sldId id="664" r:id="rId4"/>
    <p:sldId id="665" r:id="rId5"/>
    <p:sldId id="666" r:id="rId6"/>
    <p:sldId id="622" r:id="rId7"/>
    <p:sldId id="618" r:id="rId8"/>
    <p:sldId id="623" r:id="rId9"/>
    <p:sldId id="655" r:id="rId10"/>
    <p:sldId id="503" r:id="rId11"/>
    <p:sldId id="509" r:id="rId12"/>
    <p:sldId id="510" r:id="rId13"/>
    <p:sldId id="650" r:id="rId14"/>
    <p:sldId id="507" r:id="rId15"/>
    <p:sldId id="649" r:id="rId16"/>
    <p:sldId id="660" r:id="rId17"/>
    <p:sldId id="661" r:id="rId18"/>
    <p:sldId id="662" r:id="rId19"/>
    <p:sldId id="656" r:id="rId20"/>
    <p:sldId id="663" r:id="rId21"/>
    <p:sldId id="667" r:id="rId22"/>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955" autoAdjust="0"/>
  </p:normalViewPr>
  <p:slideViewPr>
    <p:cSldViewPr snapToObject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4.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hyperlink" Target="mailto:chli@shou.edu.cn"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2022</a:t>
            </a:r>
            <a:endParaRPr lang="en-US" sz="2000" dirty="0"/>
          </a:p>
        </p:txBody>
      </p:sp>
      <p:sp>
        <p:nvSpPr>
          <p:cNvPr id="4" name="Title 1"/>
          <p:cNvSpPr txBox="1"/>
          <p:nvPr/>
        </p:nvSpPr>
        <p:spPr>
          <a:xfrm>
            <a:off x="685800" y="8382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dirty="0" smtClean="0"/>
              <a:t>Most fishes have body temperatures close to that of the water around them because of heat exchange at the gills. Some large pelagic predators, such as tunas and </a:t>
            </a:r>
            <a:r>
              <a:rPr lang="en-US" dirty="0" err="1" smtClean="0"/>
              <a:t>lamnid</a:t>
            </a:r>
            <a:r>
              <a:rPr lang="en-US" dirty="0" smtClean="0"/>
              <a:t> sharks, can maintain elevated body temperatures by conserving the heat generated in the active swimming muscles through countercurrent heat exchange. Billfishes use heat from special </a:t>
            </a:r>
            <a:r>
              <a:rPr lang="en-US" dirty="0" err="1" smtClean="0"/>
              <a:t>thermogenic</a:t>
            </a:r>
            <a:r>
              <a:rPr lang="en-US" dirty="0" smtClean="0"/>
              <a:t> tissue behind the eye to keep their eyes and brain warm while swimming in deep, cool water.</a:t>
            </a:r>
            <a:endParaRPr lang="en-US" dirty="0" smtClean="0"/>
          </a:p>
          <a:p>
            <a:pPr>
              <a:spcAft>
                <a:spcPts val="1800"/>
              </a:spcAft>
            </a:pPr>
            <a:r>
              <a:rPr lang="en-US" dirty="0" smtClean="0"/>
              <a:t>Seasonal changes in water temperature affect fish metabolism. Fishes can compensate for some change by altering the concentration or form of certain enzymes to maintain essential biochemical processes in cold conditions.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High water temperatures diminish the availability of oxygen in the water and can destroy physiologically important proteins such as hemoglobin and many enzymes. Hence, few fishes can survive warm water temperatures. </a:t>
            </a:r>
            <a:endParaRPr lang="en-US" sz="2200" dirty="0" smtClean="0"/>
          </a:p>
          <a:p>
            <a:pPr>
              <a:spcAft>
                <a:spcPts val="1800"/>
              </a:spcAft>
            </a:pPr>
            <a:r>
              <a:rPr lang="en-US" sz="2200" dirty="0" smtClean="0"/>
              <a:t>The temperature of sea water in polar regions drops below the freezing point of the blood of most fishes. To avoid freezing, many polar fishes rely on </a:t>
            </a:r>
            <a:r>
              <a:rPr lang="en-US" sz="2200" dirty="0" err="1" smtClean="0"/>
              <a:t>supercooling</a:t>
            </a:r>
            <a:r>
              <a:rPr lang="en-US" sz="2200" dirty="0" smtClean="0"/>
              <a:t> or biological antifreeze compounds.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lnSpcReduction="10000"/>
          </a:bodyPr>
          <a:lstStyle/>
          <a:p>
            <a:pPr>
              <a:spcAft>
                <a:spcPts val="1800"/>
              </a:spcAft>
            </a:pPr>
            <a:r>
              <a:rPr lang="en-US" sz="2200" dirty="0" smtClean="0"/>
              <a:t>The large surface area of the highly permeable gill membrane allows for considerable exchange of water and ions between a fish’s blood and the surrounding water. </a:t>
            </a:r>
            <a:endParaRPr lang="en-US" sz="2200" dirty="0" smtClean="0"/>
          </a:p>
          <a:p>
            <a:pPr>
              <a:spcAft>
                <a:spcPts val="1800"/>
              </a:spcAft>
            </a:pPr>
            <a:r>
              <a:rPr lang="en-US" sz="2200" dirty="0" smtClean="0"/>
              <a:t>To maintain a fairly stable internal osmotic condition, freshwater bony fishes produce dilute urine and take up ions through mitochondria-rich cells in the gills. </a:t>
            </a:r>
            <a:endParaRPr lang="en-US" sz="2200" dirty="0" smtClean="0"/>
          </a:p>
          <a:p>
            <a:pPr>
              <a:spcAft>
                <a:spcPts val="1800"/>
              </a:spcAft>
            </a:pPr>
            <a:r>
              <a:rPr lang="en-US" sz="2200" dirty="0" smtClean="0"/>
              <a:t>Saltwater bony fishes must drink sea water to replace water lost by diffusion, and they also must eliminate excess ions through their kidneys and the mitochondria-rich cells of the gill epithelium. </a:t>
            </a:r>
            <a:endParaRPr lang="en-US" sz="2200" dirty="0" smtClean="0"/>
          </a:p>
          <a:p>
            <a:pPr>
              <a:spcAft>
                <a:spcPts val="1800"/>
              </a:spcAft>
            </a:pPr>
            <a:r>
              <a:rPr lang="en-US" sz="2200" dirty="0" smtClean="0"/>
              <a:t>Elasmobranchs gain water by diffusion due to high levels of urea and TMAO in their blood.</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smtClean="0"/>
              <a:t>Osmoregulation in fishes is controlled by several hormones, including </a:t>
            </a:r>
            <a:r>
              <a:rPr lang="en-US" sz="2200" dirty="0" err="1" smtClean="0"/>
              <a:t>urotensins</a:t>
            </a:r>
            <a:r>
              <a:rPr lang="en-US" sz="2200" dirty="0" smtClean="0"/>
              <a:t>, </a:t>
            </a:r>
            <a:r>
              <a:rPr lang="en-US" sz="2200" dirty="0" err="1" smtClean="0"/>
              <a:t>cortisol</a:t>
            </a:r>
            <a:r>
              <a:rPr lang="en-US" sz="2200" dirty="0" smtClean="0"/>
              <a:t>, </a:t>
            </a:r>
            <a:r>
              <a:rPr lang="en-US" sz="2200" dirty="0" err="1" smtClean="0"/>
              <a:t>prolactin</a:t>
            </a:r>
            <a:r>
              <a:rPr lang="en-US" sz="2200" dirty="0" smtClean="0"/>
              <a:t>, and the </a:t>
            </a:r>
            <a:r>
              <a:rPr lang="en-US" sz="2200" dirty="0" err="1" smtClean="0"/>
              <a:t>catecholamines</a:t>
            </a:r>
            <a:r>
              <a:rPr lang="en-US" sz="2200" dirty="0" smtClean="0"/>
              <a:t> (epinephrine and </a:t>
            </a:r>
            <a:r>
              <a:rPr lang="en-US" sz="2200" dirty="0" err="1" smtClean="0"/>
              <a:t>norepinephrine</a:t>
            </a:r>
            <a:r>
              <a:rPr lang="en-US" sz="2200" dirty="0" smtClean="0"/>
              <a:t>).</a:t>
            </a:r>
            <a:endParaRPr lang="en-US" sz="2200" dirty="0" smtClean="0"/>
          </a:p>
          <a:p>
            <a:pPr>
              <a:spcAft>
                <a:spcPts val="1800"/>
              </a:spcAft>
            </a:pPr>
            <a:r>
              <a:rPr lang="en-US" sz="2200" dirty="0" smtClean="0"/>
              <a:t>Most fishes eliminate nitrogenous wastes at their gills in the form of ammonia or ammonium. Fishes also produce urea, which is excreted in the urine. Kidney structure in fishes does not permit the concentration of urine to exceed the concentration of the blood plasma.</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smtClean="0"/>
              <a:t>A fish’s immune system acts to prevent the entry of pathogens, or to destroy them if they do enter the body. </a:t>
            </a:r>
            <a:endParaRPr lang="en-US" sz="2200" dirty="0" smtClean="0"/>
          </a:p>
          <a:p>
            <a:pPr>
              <a:spcAft>
                <a:spcPts val="1800"/>
              </a:spcAft>
            </a:pPr>
            <a:r>
              <a:rPr lang="en-US" sz="2200" dirty="0" smtClean="0"/>
              <a:t>The proper functioning of this system can be compromised by stress, such as that caused by handling or environmental factors including certain contaminants.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HWK</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Homework 6.docx</a:t>
            </a:r>
            <a:endParaRPr lang="en-US" dirty="0" smtClean="0"/>
          </a:p>
          <a:p>
            <a:pPr lvl="1">
              <a:spcAft>
                <a:spcPts val="1200"/>
              </a:spcAft>
            </a:pPr>
            <a:r>
              <a:rPr lang="en-US" dirty="0" smtClean="0"/>
              <a:t>due on </a:t>
            </a:r>
            <a:r>
              <a:rPr lang="en-US" altLang="zh-CN" dirty="0" smtClean="0">
                <a:solidFill>
                  <a:srgbClr val="FF0000"/>
                </a:solidFill>
              </a:rPr>
              <a:t>Oct</a:t>
            </a:r>
            <a:r>
              <a:rPr lang="en-US" altLang="zh-CN" dirty="0" smtClean="0">
                <a:solidFill>
                  <a:srgbClr val="FF0000"/>
                </a:solidFill>
              </a:rPr>
              <a:t> 30</a:t>
            </a:r>
            <a:endParaRPr lang="en-US" dirty="0" smtClean="0">
              <a:solidFill>
                <a:srgbClr val="FF0000"/>
              </a:solidFill>
              <a:cs typeface="Times New Roman" panose="02020603050405020304"/>
            </a:endParaRPr>
          </a:p>
          <a:p>
            <a:pPr lvl="1">
              <a:spcAft>
                <a:spcPts val="1200"/>
              </a:spcAft>
            </a:pPr>
            <a:r>
              <a:rPr lang="en-US" dirty="0" smtClean="0"/>
              <a:t>No late hand-in will be graded</a:t>
            </a:r>
            <a:endParaRPr lang="en-US" dirty="0" smtClean="0"/>
          </a:p>
          <a:p>
            <a:pPr>
              <a:spcAft>
                <a:spcPts val="1200"/>
              </a:spcAft>
            </a:pPr>
            <a:r>
              <a:rPr lang="en-US" dirty="0" smtClean="0"/>
              <a:t>Read Chapter </a:t>
            </a:r>
            <a:r>
              <a:rPr lang="en-US" altLang="zh-CN" dirty="0" smtClean="0"/>
              <a:t>7</a:t>
            </a:r>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Presentation for next week</a:t>
            </a:r>
            <a:br>
              <a:rPr lang="en-US" dirty="0" smtClean="0"/>
            </a:br>
            <a:r>
              <a:rPr lang="en-US" sz="3555" dirty="0" smtClean="0">
                <a:solidFill>
                  <a:srgbClr val="FF0000"/>
                </a:solidFill>
              </a:rPr>
              <a:t>(</a:t>
            </a:r>
            <a:r>
              <a:rPr lang="en-US" altLang="zh-CN" sz="3555" dirty="0" smtClean="0">
                <a:solidFill>
                  <a:srgbClr val="FF0000"/>
                </a:solidFill>
              </a:rPr>
              <a:t>Oct</a:t>
            </a:r>
            <a:r>
              <a:rPr lang="en-US" sz="3555" dirty="0" smtClean="0">
                <a:solidFill>
                  <a:srgbClr val="FF0000"/>
                </a:solidFill>
              </a:rPr>
              <a:t> </a:t>
            </a:r>
            <a:r>
              <a:rPr lang="en-US" altLang="zh-CN" sz="3555" dirty="0" smtClean="0">
                <a:solidFill>
                  <a:srgbClr val="FF0000"/>
                </a:solidFill>
              </a:rPr>
              <a:t>30</a:t>
            </a:r>
            <a:r>
              <a:rPr lang="en-US" sz="3555" dirty="0" smtClean="0">
                <a:solidFill>
                  <a:srgbClr val="FF0000"/>
                </a:solidFill>
              </a:rPr>
              <a:t>)</a:t>
            </a:r>
            <a:endParaRPr lang="en-US" sz="3555" dirty="0">
              <a:solidFill>
                <a:srgbClr val="FF0000"/>
              </a:solidFill>
            </a:endParaRPr>
          </a:p>
        </p:txBody>
      </p:sp>
      <p:sp>
        <p:nvSpPr>
          <p:cNvPr id="7" name="Content Placeholder 6"/>
          <p:cNvSpPr>
            <a:spLocks noGrp="1"/>
          </p:cNvSpPr>
          <p:nvPr>
            <p:ph idx="1"/>
          </p:nvPr>
        </p:nvSpPr>
        <p:spPr/>
        <p:txBody>
          <a:bodyPr>
            <a:normAutofit/>
          </a:bodyPr>
          <a:lstStyle/>
          <a:p>
            <a:r>
              <a:rPr lang="zh-CN" altLang="en-US" sz="2400" dirty="0">
                <a:cs typeface="宋体" panose="02010600030101010101" pitchFamily="2" charset="-122"/>
              </a:rPr>
              <a:t>龙文娟</a:t>
            </a:r>
            <a:endParaRPr lang="zh-CN" altLang="en-US" sz="2400" dirty="0">
              <a:cs typeface="宋体" panose="02010600030101010101" pitchFamily="2" charset="-122"/>
            </a:endParaRPr>
          </a:p>
          <a:p>
            <a:pPr lvl="1"/>
            <a:r>
              <a:rPr lang="en-US" sz="2400" dirty="0" smtClean="0">
                <a:ea typeface="宋体" panose="02010600030101010101" pitchFamily="2" charset="-122"/>
                <a:cs typeface="宋体" panose="02010600030101010101" pitchFamily="2" charset="-122"/>
              </a:rPr>
              <a:t>Summarize all sensory systems in sharks</a:t>
            </a:r>
            <a:endParaRPr lang="en-US" sz="2400" dirty="0" smtClean="0">
              <a:ea typeface="宋体" panose="02010600030101010101" pitchFamily="2" charset="-122"/>
              <a:cs typeface="宋体" panose="02010600030101010101" pitchFamily="2" charset="-122"/>
            </a:endParaRPr>
          </a:p>
          <a:p>
            <a:r>
              <a:rPr lang="zh-CN" altLang="en-US" sz="2400" dirty="0">
                <a:cs typeface="宋体" panose="02010600030101010101" pitchFamily="2" charset="-122"/>
                <a:sym typeface="+mn-ea"/>
              </a:rPr>
              <a:t>黎耀午</a:t>
            </a:r>
            <a:endParaRPr lang="zh-CN" altLang="en-US" sz="2400" dirty="0">
              <a:cs typeface="宋体" panose="02010600030101010101" pitchFamily="2" charset="-122"/>
            </a:endParaRPr>
          </a:p>
          <a:p>
            <a:pPr lvl="1"/>
            <a:r>
              <a:rPr lang="en-US" sz="2000" dirty="0" smtClean="0">
                <a:ea typeface="宋体" panose="02010600030101010101" pitchFamily="2" charset="-122"/>
                <a:cs typeface="宋体" panose="02010600030101010101" pitchFamily="2" charset="-122"/>
              </a:rPr>
              <a:t>Describe different types of reproduction features (</a:t>
            </a:r>
            <a:r>
              <a:rPr lang="en-US" sz="2000" dirty="0" err="1" smtClean="0">
                <a:ea typeface="宋体" panose="02010600030101010101" pitchFamily="2" charset="-122"/>
                <a:cs typeface="宋体" panose="02010600030101010101" pitchFamily="2" charset="-122"/>
              </a:rPr>
              <a:t>postfertilization</a:t>
            </a:r>
            <a:r>
              <a:rPr lang="en-US" sz="2000" dirty="0" smtClean="0">
                <a:ea typeface="宋体" panose="02010600030101010101" pitchFamily="2" charset="-122"/>
                <a:cs typeface="宋体" panose="02010600030101010101" pitchFamily="2" charset="-122"/>
              </a:rPr>
              <a:t> development and embryonic nutrition) in sharks, and give examples for each type</a:t>
            </a:r>
            <a:endParaRPr lang="en-US" sz="2000" dirty="0" smtClean="0">
              <a:ea typeface="宋体" panose="02010600030101010101" pitchFamily="2" charset="-122"/>
              <a:cs typeface="宋体" panose="02010600030101010101" pitchFamily="2" charset="-122"/>
            </a:endParaRPr>
          </a:p>
          <a:p>
            <a:r>
              <a:rPr lang="zh-CN" altLang="en-US" sz="2400" dirty="0">
                <a:cs typeface="宋体" panose="02010600030101010101" pitchFamily="2" charset="-122"/>
              </a:rPr>
              <a:t>滕雄博</a:t>
            </a:r>
            <a:endParaRPr lang="zh-CN" altLang="en-US" sz="2400" dirty="0">
              <a:cs typeface="宋体" panose="02010600030101010101" pitchFamily="2" charset="-122"/>
            </a:endParaRPr>
          </a:p>
          <a:p>
            <a:pPr lvl="1"/>
            <a:r>
              <a:rPr lang="en-US" sz="2000" dirty="0" smtClean="0">
                <a:ea typeface="宋体" panose="02010600030101010101" pitchFamily="2" charset="-122"/>
                <a:cs typeface="宋体" panose="02010600030101010101" pitchFamily="2" charset="-122"/>
              </a:rPr>
              <a:t>Introduce lungfishes (speciation, morphological and physiological difference, adaptation, evolution history, etc.)</a:t>
            </a:r>
            <a:endParaRPr lang="en-US" sz="2000" dirty="0" smtClean="0">
              <a:ea typeface="宋体" panose="02010600030101010101" pitchFamily="2" charset="-122"/>
              <a:cs typeface="宋体" panose="02010600030101010101" pitchFamily="2" charset="-122"/>
            </a:endParaRPr>
          </a:p>
          <a:p>
            <a:r>
              <a:rPr lang="zh-CN" altLang="en-US" sz="2400" dirty="0">
                <a:cs typeface="宋体" panose="02010600030101010101" pitchFamily="2" charset="-122"/>
              </a:rPr>
              <a:t>胡懿竹</a:t>
            </a:r>
            <a:endParaRPr lang="zh-CN" altLang="en-US" sz="2400" dirty="0">
              <a:cs typeface="宋体" panose="02010600030101010101" pitchFamily="2" charset="-122"/>
            </a:endParaRPr>
          </a:p>
          <a:p>
            <a:pPr lvl="1"/>
            <a:r>
              <a:rPr lang="en-US" sz="2000" dirty="0" smtClean="0">
                <a:ea typeface="宋体" panose="02010600030101010101" pitchFamily="2" charset="-122"/>
                <a:cs typeface="宋体" panose="02010600030101010101" pitchFamily="2" charset="-122"/>
              </a:rPr>
              <a:t>Provide an introduction of the Chinese paddlefish</a:t>
            </a:r>
            <a:endParaRPr lang="en-US" sz="2000" dirty="0" smtClean="0">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Presentation for next week</a:t>
            </a:r>
            <a:endParaRPr lang="en-US" dirty="0"/>
          </a:p>
        </p:txBody>
      </p:sp>
      <p:sp>
        <p:nvSpPr>
          <p:cNvPr id="7" name="Content Placeholder 6"/>
          <p:cNvSpPr>
            <a:spLocks noGrp="1"/>
          </p:cNvSpPr>
          <p:nvPr>
            <p:ph idx="1"/>
          </p:nvPr>
        </p:nvSpPr>
        <p:spPr/>
        <p:txBody>
          <a:bodyPr>
            <a:normAutofit/>
          </a:bodyPr>
          <a:lstStyle/>
          <a:p>
            <a:r>
              <a:rPr lang="en-US" altLang="zh-CN" dirty="0" smtClean="0"/>
              <a:t>Sent</a:t>
            </a:r>
            <a:r>
              <a:rPr lang="zh-CN" altLang="en-US" dirty="0" smtClean="0"/>
              <a:t> </a:t>
            </a:r>
            <a:r>
              <a:rPr lang="en-US" altLang="zh-CN" dirty="0" smtClean="0"/>
              <a:t>me</a:t>
            </a:r>
            <a:r>
              <a:rPr lang="zh-CN" altLang="en-US" dirty="0" smtClean="0"/>
              <a:t> </a:t>
            </a:r>
            <a:r>
              <a:rPr lang="en-US" altLang="zh-CN" dirty="0" smtClean="0"/>
              <a:t>your </a:t>
            </a:r>
            <a:r>
              <a:rPr lang="en-US" altLang="zh-CN" dirty="0" err="1" smtClean="0"/>
              <a:t>ppt+voice</a:t>
            </a:r>
            <a:r>
              <a:rPr lang="en-US" altLang="zh-CN" dirty="0" smtClean="0"/>
              <a:t> or video on Saturday</a:t>
            </a:r>
            <a:r>
              <a:rPr lang="zh-CN" altLang="en-US" dirty="0" smtClean="0"/>
              <a:t> </a:t>
            </a:r>
            <a:r>
              <a:rPr lang="en-US" altLang="zh-CN" dirty="0" smtClean="0">
                <a:solidFill>
                  <a:srgbClr val="FF0000"/>
                </a:solidFill>
              </a:rPr>
              <a:t>(Nov</a:t>
            </a:r>
            <a:r>
              <a:rPr lang="zh-CN" altLang="en-US" dirty="0" smtClean="0">
                <a:solidFill>
                  <a:srgbClr val="FF0000"/>
                </a:solidFill>
              </a:rPr>
              <a:t> </a:t>
            </a:r>
            <a:r>
              <a:rPr lang="en-US" altLang="zh-CN" dirty="0" smtClean="0">
                <a:solidFill>
                  <a:srgbClr val="FF0000"/>
                </a:solidFill>
              </a:rPr>
              <a:t>14).</a:t>
            </a:r>
            <a:endParaRPr lang="en-US" altLang="zh-CN" dirty="0" smtClean="0">
              <a:solidFill>
                <a:srgbClr val="FF0000"/>
              </a:solidFill>
              <a:ea typeface="宋体" panose="02010600030101010101" pitchFamily="2" charset="-122"/>
              <a:cs typeface="宋体" panose="02010600030101010101" pitchFamily="2" charset="-122"/>
            </a:endParaRPr>
          </a:p>
          <a:p>
            <a:r>
              <a:rPr lang="en-US" dirty="0" smtClean="0">
                <a:ea typeface="宋体" panose="02010600030101010101" pitchFamily="2" charset="-122"/>
                <a:cs typeface="宋体" panose="02010600030101010101" pitchFamily="2" charset="-122"/>
              </a:rPr>
              <a:t>Talk for 7 min</a:t>
            </a: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The term paper</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smtClean="0"/>
              <a:t>Hand in your introduction and list of references by midnight tonight</a:t>
            </a:r>
            <a:endParaRPr lang="en-US" dirty="0" smtClean="0"/>
          </a:p>
          <a:p>
            <a:pPr>
              <a:spcAft>
                <a:spcPts val="2400"/>
              </a:spcAft>
            </a:pPr>
            <a:r>
              <a:rPr lang="en-US" dirty="0" smtClean="0"/>
              <a:t>Sent it to me by email, </a:t>
            </a:r>
            <a:r>
              <a:rPr lang="en-US" dirty="0" smtClean="0">
                <a:hlinkClick r:id="rId1"/>
              </a:rPr>
              <a:t>chli@shou.edu.cn</a:t>
            </a:r>
            <a:endParaRPr lang="en-US" dirty="0" smtClean="0"/>
          </a:p>
          <a:p>
            <a:pPr>
              <a:spcAft>
                <a:spcPts val="2400"/>
              </a:spcAft>
            </a:pPr>
            <a:r>
              <a:rPr lang="en-US" dirty="0" smtClean="0"/>
              <a:t>The draft of the term paper is due on Dec 11</a:t>
            </a:r>
            <a:endParaRPr lang="en-US" dirty="0" smtClean="0"/>
          </a:p>
          <a:p>
            <a:pPr>
              <a:spcAft>
                <a:spcPts val="2400"/>
              </a:spcAft>
              <a:buNone/>
            </a:pPr>
            <a:endParaRPr lang="en-US"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Pomfret</a:t>
            </a:r>
            <a:r>
              <a:rPr lang="en-US" dirty="0" smtClean="0"/>
              <a:t> (</a:t>
            </a:r>
            <a:r>
              <a:rPr lang="zh-CN" altLang="en-US" dirty="0" smtClean="0"/>
              <a:t>鲳鱼</a:t>
            </a:r>
            <a:r>
              <a:rPr lang="en-US" dirty="0" smtClean="0"/>
              <a:t>)</a:t>
            </a:r>
            <a:endParaRPr lang="en-US" dirty="0"/>
          </a:p>
        </p:txBody>
      </p:sp>
      <p:sp>
        <p:nvSpPr>
          <p:cNvPr id="4" name="TextBox 3"/>
          <p:cNvSpPr txBox="1"/>
          <p:nvPr/>
        </p:nvSpPr>
        <p:spPr>
          <a:xfrm>
            <a:off x="457200" y="6135469"/>
            <a:ext cx="8380231" cy="646331"/>
          </a:xfrm>
          <a:prstGeom prst="rect">
            <a:avLst/>
          </a:prstGeom>
          <a:noFill/>
        </p:spPr>
        <p:txBody>
          <a:bodyPr wrap="none" rtlCol="0">
            <a:spAutoFit/>
          </a:bodyPr>
          <a:lstStyle/>
          <a:p>
            <a:r>
              <a:rPr lang="en-US" altLang="zh-CN" dirty="0" smtClean="0"/>
              <a:t>Yin et al., 2019, Molecular systematics of </a:t>
            </a:r>
            <a:r>
              <a:rPr lang="en-US" altLang="zh-CN" i="1" dirty="0" smtClean="0"/>
              <a:t>Pampus </a:t>
            </a:r>
            <a:r>
              <a:rPr lang="en-US" altLang="zh-CN" dirty="0" smtClean="0"/>
              <a:t>(Perciformes: </a:t>
            </a:r>
            <a:r>
              <a:rPr lang="en-US" altLang="zh-CN" dirty="0" err="1" smtClean="0"/>
              <a:t>Stromateidae</a:t>
            </a:r>
            <a:r>
              <a:rPr lang="en-US" altLang="zh-CN" dirty="0" smtClean="0"/>
              <a:t>) based on</a:t>
            </a:r>
            <a:endParaRPr lang="en-US" altLang="zh-CN" dirty="0" smtClean="0"/>
          </a:p>
          <a:p>
            <a:r>
              <a:rPr lang="en-US" altLang="zh-CN" dirty="0" smtClean="0"/>
              <a:t>thousands of nuclear loci using target-gene enrichment</a:t>
            </a:r>
            <a:endParaRPr lang="en-US" dirty="0"/>
          </a:p>
        </p:txBody>
      </p:sp>
      <p:pic>
        <p:nvPicPr>
          <p:cNvPr id="5" name="Picture 4" descr="Screen Shot 2020-03-25 at 7.00.30 PM.png"/>
          <p:cNvPicPr>
            <a:picLocks noChangeAspect="1"/>
          </p:cNvPicPr>
          <p:nvPr/>
        </p:nvPicPr>
        <p:blipFill>
          <a:blip r:embed="rId1"/>
          <a:stretch>
            <a:fillRect/>
          </a:stretch>
        </p:blipFill>
        <p:spPr>
          <a:xfrm>
            <a:off x="919627" y="1589089"/>
            <a:ext cx="7304746" cy="465931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excretion, ion and pH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Gills are an important </a:t>
            </a:r>
            <a:r>
              <a:rPr lang="en-US" sz="2200" dirty="0" err="1" smtClean="0"/>
              <a:t>osmoregulatory</a:t>
            </a:r>
            <a:r>
              <a:rPr lang="en-US" sz="2200" dirty="0" smtClean="0"/>
              <a:t> and excretory organ for fishes. Their large surface area, thin membranes, and highly specialized cell types make them well suited for this role. Nitrogen wastes are eliminated in the form of ammonia (NH3) and its </a:t>
            </a:r>
            <a:r>
              <a:rPr lang="en-US" sz="2200" dirty="0" err="1" smtClean="0"/>
              <a:t>cation</a:t>
            </a:r>
            <a:r>
              <a:rPr lang="en-US" sz="2200" dirty="0" smtClean="0"/>
              <a:t> ammonium (NH4</a:t>
            </a:r>
            <a:r>
              <a:rPr lang="en-US" sz="2200" b="1" dirty="0" smtClean="0"/>
              <a:t>+), both </a:t>
            </a:r>
            <a:r>
              <a:rPr lang="en-US" sz="2200" dirty="0" smtClean="0"/>
              <a:t>of which are soluble in the surrounding water. Diffusion of these wastes across the gills does, however, require immersion in water. Fishes that can survive out of water for extended periods convert ammonia to urea, which is less toxic and can be stored until the fish returns to the water.</a:t>
            </a:r>
            <a:endParaRPr lang="en-US" sz="2200" dirty="0" smtClean="0"/>
          </a:p>
          <a:p>
            <a:pPr>
              <a:spcAft>
                <a:spcPts val="1800"/>
              </a:spcAft>
            </a:pPr>
            <a:r>
              <a:rPr lang="en-US" sz="2200" dirty="0" smtClean="0"/>
              <a:t>The kidneys also play an important role in </a:t>
            </a:r>
            <a:r>
              <a:rPr lang="en-US" sz="2200" dirty="0" err="1" smtClean="0"/>
              <a:t>osmoregulation</a:t>
            </a:r>
            <a:r>
              <a:rPr lang="en-US" sz="2200" dirty="0" smtClean="0"/>
              <a:t> and excretion. The basic process of urine formation in most fishes is similar to that of other vertebrates.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90800"/>
            <a:ext cx="8229600" cy="1143000"/>
          </a:xfrm>
        </p:spPr>
        <p:txBody>
          <a:bodyPr/>
          <a:lstStyle/>
          <a:p>
            <a:r>
              <a:rPr lang="en-US" dirty="0" smtClean="0"/>
              <a:t>Have a nice week!</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involved</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err="1" smtClean="0"/>
              <a:t>Prolactin</a:t>
            </a:r>
            <a:r>
              <a:rPr lang="en-US" sz="2200" dirty="0" smtClean="0"/>
              <a:t> appears to play a large role in adaptation to fresh water by decreasing the permeability of gill, kidney, bladder, and intestinal membranes to water and stimulating the uptake of sodium and chloride by the mitochondria-rich cells of the gills.</a:t>
            </a:r>
            <a:endParaRPr lang="en-US" sz="2200" dirty="0" smtClean="0"/>
          </a:p>
          <a:p>
            <a:pPr>
              <a:spcAft>
                <a:spcPts val="1200"/>
              </a:spcAft>
            </a:pPr>
            <a:r>
              <a:rPr lang="en-US" sz="2200" dirty="0" err="1" smtClean="0"/>
              <a:t>Cortisol</a:t>
            </a:r>
            <a:r>
              <a:rPr lang="en-US" sz="2200" dirty="0" smtClean="0"/>
              <a:t>, a stress hormone, apparently assists with sodium and chloride uptake by freshwater fishes, and C-type </a:t>
            </a:r>
            <a:r>
              <a:rPr lang="en-US" sz="2200" dirty="0" err="1" smtClean="0"/>
              <a:t>natriuretic</a:t>
            </a:r>
            <a:r>
              <a:rPr lang="en-US" sz="2200" dirty="0" smtClean="0"/>
              <a:t> peptides seem to help with sodium uptake and retention in </a:t>
            </a:r>
            <a:r>
              <a:rPr lang="en-US" sz="2200" dirty="0" err="1" smtClean="0"/>
              <a:t>hypoosmotic</a:t>
            </a:r>
            <a:r>
              <a:rPr lang="en-US" sz="2200" dirty="0" smtClean="0"/>
              <a:t> environments.</a:t>
            </a:r>
            <a:endParaRPr lang="en-US" sz="2200" dirty="0" smtClean="0"/>
          </a:p>
          <a:p>
            <a:pPr>
              <a:spcAft>
                <a:spcPts val="1200"/>
              </a:spcAft>
            </a:pPr>
            <a:r>
              <a:rPr lang="en-US" sz="2200" dirty="0" err="1" smtClean="0"/>
              <a:t>Cortisol</a:t>
            </a:r>
            <a:r>
              <a:rPr lang="en-US" sz="2200" dirty="0" smtClean="0"/>
              <a:t> also plays an important role in saltwater adaptation, by increasing the size and number of mitochondria-rich cells reducing levels of sodium and chloride in the blood and modifying the lining of the intestine to increase water absorption</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Blood pH is largely affected by metabolic byproducts such as carbon dioxide, which forms carbonic acid when in solution, and organic acids such as lactic acid from anaerobic metabolism.</a:t>
            </a:r>
            <a:endParaRPr lang="en-US" sz="2200" dirty="0" smtClean="0"/>
          </a:p>
          <a:p>
            <a:pPr>
              <a:spcAft>
                <a:spcPts val="1800"/>
              </a:spcAft>
            </a:pPr>
            <a:r>
              <a:rPr lang="en-US" sz="2200" dirty="0" smtClean="0"/>
              <a:t>Fishes instead rely on epithelial transport of ions that affect pH, such as hydrogen ions and bicarbonate ions, and the primary responsibility for this seems to fall on mitochondria-rich cells that typically are found in the gills</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immune system</a:t>
            </a:r>
            <a:endParaRPr lang="en-US" dirty="0"/>
          </a:p>
        </p:txBody>
      </p:sp>
      <p:sp>
        <p:nvSpPr>
          <p:cNvPr id="3" name="Content Placeholder 2"/>
          <p:cNvSpPr>
            <a:spLocks noGrp="1"/>
          </p:cNvSpPr>
          <p:nvPr>
            <p:ph idx="1"/>
          </p:nvPr>
        </p:nvSpPr>
        <p:spPr/>
        <p:txBody>
          <a:bodyPr>
            <a:normAutofit/>
          </a:bodyPr>
          <a:lstStyle/>
          <a:p>
            <a:r>
              <a:rPr lang="en-US" sz="2200" dirty="0" smtClean="0"/>
              <a:t>The immune system plays an important role in homeostasis by maintaining animal health in both innate and adaptive ways</a:t>
            </a:r>
            <a:endParaRPr lang="en-US" sz="2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panose="02010600030101010101" pitchFamily="2" charset="-122"/>
                <a:cs typeface="宋体" panose="02010600030101010101" pitchFamily="2" charset="-122"/>
                <a:sym typeface="+mn-ea"/>
              </a:rPr>
              <a:t>方笑颜</a:t>
            </a:r>
            <a:endParaRPr lang="zh-CN" altLang="en-US" dirty="0">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What are the innate and adaptive immune systems?</a:t>
            </a:r>
            <a:endParaRPr lang="en-US" dirty="0" smtClean="0">
              <a:ea typeface="宋体" panose="02010600030101010101" pitchFamily="2" charset="-122"/>
              <a:cs typeface="宋体" panose="02010600030101010101" pitchFamily="2" charset="-122"/>
            </a:endParaRPr>
          </a:p>
        </p:txBody>
      </p:sp>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fontScale="62500" lnSpcReduction="20000"/>
          </a:bodyPr>
          <a:lstStyle/>
          <a:p>
            <a:pPr>
              <a:spcAft>
                <a:spcPts val="2400"/>
              </a:spcAft>
            </a:pPr>
            <a:r>
              <a:rPr lang="en-US" dirty="0" smtClean="0"/>
              <a:t>In a broad context, stress can be considered as a biological response that drives physiological systems outside their normal range.</a:t>
            </a:r>
            <a:endParaRPr lang="en-US" dirty="0" smtClean="0"/>
          </a:p>
          <a:p>
            <a:pPr>
              <a:spcAft>
                <a:spcPts val="2400"/>
              </a:spcAft>
            </a:pPr>
            <a:r>
              <a:rPr lang="en-US" dirty="0" smtClean="0"/>
              <a:t>Physiological responses to stress typically occur in three phases. The primary response is mainly the immediate release of epinephrine, followed by the release of </a:t>
            </a:r>
            <a:r>
              <a:rPr lang="en-US" dirty="0" err="1" smtClean="0"/>
              <a:t>cortisol</a:t>
            </a:r>
            <a:r>
              <a:rPr lang="en-US" dirty="0" smtClean="0"/>
              <a:t> in teleosts or 1</a:t>
            </a:r>
            <a:r>
              <a:rPr lang="en-US" b="1" dirty="0" smtClean="0"/>
              <a:t>a-hydroxycorticosterone in elasmobranchs.</a:t>
            </a:r>
            <a:endParaRPr lang="en-US" b="1" dirty="0" smtClean="0"/>
          </a:p>
          <a:p>
            <a:pPr>
              <a:spcAft>
                <a:spcPts val="2400"/>
              </a:spcAft>
            </a:pPr>
            <a:r>
              <a:rPr lang="en-US" dirty="0" smtClean="0"/>
              <a:t>The release of </a:t>
            </a:r>
            <a:r>
              <a:rPr lang="en-US" dirty="0" err="1" smtClean="0"/>
              <a:t>cortisol</a:t>
            </a:r>
            <a:r>
              <a:rPr lang="en-US" dirty="0" smtClean="0"/>
              <a:t> and the reaction to it, however, begin more slowly and are sustained for a longer period of time. Together, these hormones activate biochemical pathways that lead to the secondary phase of the stress response, which is marked by elevated levels of blood glucose to support an increased metabolism. In addition to elevated blood glucose, the secondary response also is characterized by increased respiration rate, increased blood flow to the gills, and increased gill permeability</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fontScale="62500" lnSpcReduction="20000"/>
          </a:bodyPr>
          <a:lstStyle/>
          <a:p>
            <a:pPr>
              <a:spcAft>
                <a:spcPts val="1800"/>
              </a:spcAft>
            </a:pPr>
            <a:r>
              <a:rPr lang="en-US" dirty="0" smtClean="0"/>
              <a:t>Another part of the secondary response occurs at the cellular level – the induction of stress proteins. These are often called heat shock proteins (</a:t>
            </a:r>
            <a:r>
              <a:rPr lang="en-US" dirty="0" err="1" smtClean="0"/>
              <a:t>HSPs</a:t>
            </a:r>
            <a:r>
              <a:rPr lang="en-US" dirty="0" smtClean="0"/>
              <a:t>) because they were initially described as a response to elevated temperatures. However, they are now recognized as a general cellular level response to many types of stress, including temperature, various types of pollution, handling, hypoxia, and pathogens. There are three general categories of stress proteins, based on their molecular weight, and they seem to help maintain the function of other proteins</a:t>
            </a:r>
            <a:endParaRPr lang="en-US" dirty="0" smtClean="0"/>
          </a:p>
          <a:p>
            <a:pPr>
              <a:spcAft>
                <a:spcPts val="1800"/>
              </a:spcAft>
            </a:pPr>
            <a:r>
              <a:rPr lang="en-US" dirty="0" smtClean="0"/>
              <a:t>If stress persists, the primary and secondary responses may lead to tertiary responses at the whole-animal or population level. Persistent elevated levels of the stress hormones, especially </a:t>
            </a:r>
            <a:r>
              <a:rPr lang="en-US" dirty="0" err="1" smtClean="0"/>
              <a:t>cortisol</a:t>
            </a:r>
            <a:r>
              <a:rPr lang="en-US" dirty="0" smtClean="0"/>
              <a:t>, can negatively affect fish growth, condition factor (length3/ mass), reproduction, and behavior such as swimming stamina because energy that would have been available for these functions has been diverted to dealing with stress</a:t>
            </a:r>
            <a:endParaRPr lang="en-US" dirty="0"/>
          </a:p>
        </p:txBody>
      </p:sp>
      <p:pic>
        <p:nvPicPr>
          <p:cNvPr id="4" name="Picture 3" descr="STRESSHEAD2.jpg"/>
          <p:cNvPicPr>
            <a:picLocks noChangeAspect="1"/>
          </p:cNvPicPr>
          <p:nvPr/>
        </p:nvPicPr>
        <p:blipFill>
          <a:blip r:embed="rId1"/>
          <a:stretch>
            <a:fillRect/>
          </a:stretch>
        </p:blipFill>
        <p:spPr>
          <a:xfrm>
            <a:off x="514350" y="2743200"/>
            <a:ext cx="4667250" cy="3733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dirty="0" smtClean="0"/>
              <a:t>Most long-term regulation of physiological processes in fishes is accomplished by the endocrine system. Many endocrine tissues are controlled by the pituitary, which is controlled by the hypothalamus of the brain. Physiological functions controlled by the endocrine system include </a:t>
            </a:r>
            <a:r>
              <a:rPr lang="en-US" dirty="0" err="1" smtClean="0"/>
              <a:t>osmoregulation</a:t>
            </a:r>
            <a:r>
              <a:rPr lang="en-US" dirty="0" smtClean="0"/>
              <a:t>, growth, metabolism, color changes, development and metamorphosis, and stress responses. Some environmental contaminants can disrupt hormonally regulated physiological functions, such as sexual differentiation, because their structure mimics that of naturally occurring hormones.</a:t>
            </a:r>
            <a:endParaRPr lang="en-US" dirty="0" smtClean="0"/>
          </a:p>
          <a:p>
            <a:pPr>
              <a:spcAft>
                <a:spcPts val="1800"/>
              </a:spcAft>
            </a:pPr>
            <a:r>
              <a:rPr lang="en-US" dirty="0" smtClean="0"/>
              <a:t>Involuntary physiological functions, such as heart rate, blood pressure, blood flow to the gills and gas bladder, and the contraction of the smooth muscles of the gut, are controlled by the autonomic nervous system.</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3.3|57.5"/>
</p:tagLst>
</file>

<file path=ppt/tags/tag10.xml><?xml version="1.0" encoding="utf-8"?>
<p:tagLst xmlns:p="http://schemas.openxmlformats.org/presentationml/2006/main">
  <p:tag name="TIMING" val="|0.5|14.4|23.8|24.6"/>
</p:tagLst>
</file>

<file path=ppt/tags/tag11.xml><?xml version="1.0" encoding="utf-8"?>
<p:tagLst xmlns:p="http://schemas.openxmlformats.org/presentationml/2006/main">
  <p:tag name="TIMING" val="|1.4|30.6"/>
</p:tagLst>
</file>

<file path=ppt/tags/tag12.xml><?xml version="1.0" encoding="utf-8"?>
<p:tagLst xmlns:p="http://schemas.openxmlformats.org/presentationml/2006/main">
  <p:tag name="TIMING" val="|0.8|8.8"/>
</p:tagLst>
</file>

<file path=ppt/tags/tag13.xml><?xml version="1.0" encoding="utf-8"?>
<p:tagLst xmlns:p="http://schemas.openxmlformats.org/presentationml/2006/main">
  <p:tag name="TIMING" val="|0.9|8.4|8.1"/>
</p:tagLst>
</file>

<file path=ppt/tags/tag14.xml><?xml version="1.0" encoding="utf-8"?>
<p:tagLst xmlns:p="http://schemas.openxmlformats.org/presentationml/2006/main">
  <p:tag name="KSO_WPP_MARK_KEY" val="34f521db-3b16-4854-b0e5-5b62da6477cc"/>
  <p:tag name="COMMONDATA" val="eyJoZGlkIjoiNGMyZDY0N2IzZjNhMzQ0MTE3NzZiOTUyZGIzNWE4NjcifQ=="/>
</p:tagLst>
</file>

<file path=ppt/tags/tag2.xml><?xml version="1.0" encoding="utf-8"?>
<p:tagLst xmlns:p="http://schemas.openxmlformats.org/presentationml/2006/main">
  <p:tag name="TIMING" val="|1.6|32.7|23.1"/>
</p:tagLst>
</file>

<file path=ppt/tags/tag3.xml><?xml version="1.0" encoding="utf-8"?>
<p:tagLst xmlns:p="http://schemas.openxmlformats.org/presentationml/2006/main">
  <p:tag name="TIMING" val="|1.7|20.8"/>
</p:tagLst>
</file>

<file path=ppt/tags/tag4.xml><?xml version="1.0" encoding="utf-8"?>
<p:tagLst xmlns:p="http://schemas.openxmlformats.org/presentationml/2006/main">
  <p:tag name="TIMING" val="|0.9"/>
</p:tagLst>
</file>

<file path=ppt/tags/tag5.xml><?xml version="1.0" encoding="utf-8"?>
<p:tagLst xmlns:p="http://schemas.openxmlformats.org/presentationml/2006/main">
  <p:tag name="TIMING" val="|1.6|21.5|19.4"/>
</p:tagLst>
</file>

<file path=ppt/tags/tag6.xml><?xml version="1.0" encoding="utf-8"?>
<p:tagLst xmlns:p="http://schemas.openxmlformats.org/presentationml/2006/main">
  <p:tag name="TIMING" val="|0.7|48.3|47.9"/>
</p:tagLst>
</file>

<file path=ppt/tags/tag7.xml><?xml version="1.0" encoding="utf-8"?>
<p:tagLst xmlns:p="http://schemas.openxmlformats.org/presentationml/2006/main">
  <p:tag name="TIMING" val="|5.2|79.3"/>
</p:tagLst>
</file>

<file path=ppt/tags/tag8.xml><?xml version="1.0" encoding="utf-8"?>
<p:tagLst xmlns:p="http://schemas.openxmlformats.org/presentationml/2006/main">
  <p:tag name="TIMING" val="|0.8|54.5"/>
</p:tagLst>
</file>

<file path=ppt/tags/tag9.xml><?xml version="1.0" encoding="utf-8"?>
<p:tagLst xmlns:p="http://schemas.openxmlformats.org/presentationml/2006/main">
  <p:tag name="TIMING" val="|0.9|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8151</Words>
  <Application>WPS 演示</Application>
  <PresentationFormat>全屏显示(4:3)</PresentationFormat>
  <Paragraphs>110</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Wingdings</vt:lpstr>
      <vt:lpstr>Arial</vt:lpstr>
      <vt:lpstr>Calibri</vt:lpstr>
      <vt:lpstr>微软雅黑</vt:lpstr>
      <vt:lpstr>Arial Unicode MS</vt:lpstr>
      <vt:lpstr>Times New Roman</vt:lpstr>
      <vt:lpstr>Office Theme</vt:lpstr>
      <vt:lpstr>Lesson 6 Homeostasis</vt:lpstr>
      <vt:lpstr>excretion, ion and pH balance</vt:lpstr>
      <vt:lpstr>Hormone involved</vt:lpstr>
      <vt:lpstr>pH balance</vt:lpstr>
      <vt:lpstr>The immune system</vt:lpstr>
      <vt:lpstr>PowerPoint 演示文稿</vt:lpstr>
      <vt:lpstr>Stress</vt:lpstr>
      <vt:lpstr>Stress</vt:lpstr>
      <vt:lpstr>Summary</vt:lpstr>
      <vt:lpstr>Summary</vt:lpstr>
      <vt:lpstr>Summary</vt:lpstr>
      <vt:lpstr>Summary</vt:lpstr>
      <vt:lpstr>Summary</vt:lpstr>
      <vt:lpstr>Summary</vt:lpstr>
      <vt:lpstr>HWK</vt:lpstr>
      <vt:lpstr>Presentation for next week (Nov 14)</vt:lpstr>
      <vt:lpstr>Presentation for next week</vt:lpstr>
      <vt:lpstr>The term paper</vt:lpstr>
      <vt:lpstr>Pomfret (鲳鱼)</vt:lpstr>
      <vt:lpstr>Have a nice week!</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290</cp:revision>
  <dcterms:created xsi:type="dcterms:W3CDTF">2020-03-27T12:20:00Z</dcterms:created>
  <dcterms:modified xsi:type="dcterms:W3CDTF">2022-10-22T10:59:48Z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1AE0C853FE3C4A93AA84E7EE42308C74</vt:lpwstr>
  </property>
</Properties>
</file>