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71" r:id="rId2"/>
    <p:sldId id="273" r:id="rId3"/>
    <p:sldId id="274" r:id="rId4"/>
    <p:sldId id="275" r:id="rId5"/>
    <p:sldId id="276" r:id="rId6"/>
    <p:sldId id="277" r:id="rId7"/>
    <p:sldId id="278" r:id="rId8"/>
    <p:sldId id="279" r:id="rId9"/>
    <p:sldId id="280" r:id="rId10"/>
    <p:sldId id="283" r:id="rId11"/>
    <p:sldId id="281" r:id="rId12"/>
    <p:sldId id="286"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CF1121-6F67-1B46-BC10-B83D70ABB607}" type="datetimeFigureOut">
              <a:rPr lang="en-US" smtClean="0"/>
              <a:pPr/>
              <a:t>5/19/17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D5275-642A-CF4B-83BB-9B4AEDCC9BF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72CF1121-6F67-1B46-BC10-B83D70ABB607}" type="datetimeFigureOut">
              <a:rPr lang="en-US" smtClean="0"/>
              <a:pPr/>
              <a:t>5/19/17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D5275-642A-CF4B-83BB-9B4AEDCC9B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72CF1121-6F67-1B46-BC10-B83D70ABB607}" type="datetimeFigureOut">
              <a:rPr lang="en-US" smtClean="0"/>
              <a:pPr/>
              <a:t>5/19/17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D5275-642A-CF4B-83BB-9B4AEDCC9B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72CF1121-6F67-1B46-BC10-B83D70ABB607}" type="datetimeFigureOut">
              <a:rPr lang="en-US" smtClean="0"/>
              <a:pPr/>
              <a:t>5/19/17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D5275-642A-CF4B-83BB-9B4AEDCC9B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72CF1121-6F67-1B46-BC10-B83D70ABB607}" type="datetimeFigureOut">
              <a:rPr lang="en-US" smtClean="0"/>
              <a:pPr/>
              <a:t>5/19/17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D5275-642A-CF4B-83BB-9B4AEDCC9B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Date Placeholder 4"/>
          <p:cNvSpPr>
            <a:spLocks noGrp="1"/>
          </p:cNvSpPr>
          <p:nvPr>
            <p:ph type="dt" sz="half" idx="10"/>
          </p:nvPr>
        </p:nvSpPr>
        <p:spPr/>
        <p:txBody>
          <a:bodyPr/>
          <a:lstStyle/>
          <a:p>
            <a:fld id="{72CF1121-6F67-1B46-BC10-B83D70ABB607}" type="datetimeFigureOut">
              <a:rPr lang="en-US" smtClean="0"/>
              <a:pPr/>
              <a:t>5/19/17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5D5275-642A-CF4B-83BB-9B4AEDCC9B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7" name="Date Placeholder 6"/>
          <p:cNvSpPr>
            <a:spLocks noGrp="1"/>
          </p:cNvSpPr>
          <p:nvPr>
            <p:ph type="dt" sz="half" idx="10"/>
          </p:nvPr>
        </p:nvSpPr>
        <p:spPr/>
        <p:txBody>
          <a:bodyPr/>
          <a:lstStyle/>
          <a:p>
            <a:fld id="{72CF1121-6F67-1B46-BC10-B83D70ABB607}" type="datetimeFigureOut">
              <a:rPr lang="en-US" smtClean="0"/>
              <a:pPr/>
              <a:t>5/19/17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5D5275-642A-CF4B-83BB-9B4AEDCC9B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Date Placeholder 2"/>
          <p:cNvSpPr>
            <a:spLocks noGrp="1"/>
          </p:cNvSpPr>
          <p:nvPr>
            <p:ph type="dt" sz="half" idx="10"/>
          </p:nvPr>
        </p:nvSpPr>
        <p:spPr/>
        <p:txBody>
          <a:bodyPr/>
          <a:lstStyle/>
          <a:p>
            <a:fld id="{72CF1121-6F67-1B46-BC10-B83D70ABB607}" type="datetimeFigureOut">
              <a:rPr lang="en-US" smtClean="0"/>
              <a:pPr/>
              <a:t>5/19/17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5D5275-642A-CF4B-83BB-9B4AEDCC9B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CF1121-6F67-1B46-BC10-B83D70ABB607}" type="datetimeFigureOut">
              <a:rPr lang="en-US" smtClean="0"/>
              <a:pPr/>
              <a:t>5/19/17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5D5275-642A-CF4B-83BB-9B4AEDCC9B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72CF1121-6F67-1B46-BC10-B83D70ABB607}" type="datetimeFigureOut">
              <a:rPr lang="en-US" smtClean="0"/>
              <a:pPr/>
              <a:t>5/19/17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5D5275-642A-CF4B-83BB-9B4AEDCC9B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72CF1121-6F67-1B46-BC10-B83D70ABB607}" type="datetimeFigureOut">
              <a:rPr lang="en-US" smtClean="0"/>
              <a:pPr/>
              <a:t>5/19/17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5D5275-642A-CF4B-83BB-9B4AEDCC9BF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CF1121-6F67-1B46-BC10-B83D70ABB607}" type="datetimeFigureOut">
              <a:rPr lang="en-US" smtClean="0"/>
              <a:pPr/>
              <a:t>5/19/17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5D5275-642A-CF4B-83BB-9B4AEDCC9BF8}" type="slidenum">
              <a:rPr lang="en-US" smtClean="0"/>
              <a:pPr/>
              <a:t>‹#›</a:t>
            </a:fld>
            <a:endParaRPr lang="en-US"/>
          </a:p>
        </p:txBody>
      </p:sp>
      <p:sp>
        <p:nvSpPr>
          <p:cNvPr id="7" name="Rectangle 3"/>
          <p:cNvSpPr>
            <a:spLocks noChangeArrowheads="1"/>
          </p:cNvSpPr>
          <p:nvPr/>
        </p:nvSpPr>
        <p:spPr bwMode="auto">
          <a:xfrm>
            <a:off x="152978" y="152681"/>
            <a:ext cx="8838045" cy="6552640"/>
          </a:xfrm>
          <a:prstGeom prst="rect">
            <a:avLst/>
          </a:prstGeom>
          <a:noFill/>
          <a:ln w="28575">
            <a:solidFill>
              <a:srgbClr val="669999"/>
            </a:solidFill>
            <a:miter lim="800000"/>
            <a:headEnd/>
            <a:tailEnd/>
          </a:ln>
          <a:effectLst>
            <a:outerShdw blurRad="63500" dist="38099" dir="2700000" algn="ctr" rotWithShape="0">
              <a:schemeClr val="accent1">
                <a:alpha val="50000"/>
              </a:schemeClr>
            </a:outerShdw>
          </a:effectLst>
        </p:spPr>
        <p:txBody>
          <a:bodyPr wrap="none" lIns="82058" tIns="41029" rIns="82058" bIns="41029"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Mistakes that often made by Chinese students in writing English</a:t>
            </a:r>
            <a:endParaRPr lang="en-US" dirty="0"/>
          </a:p>
        </p:txBody>
      </p:sp>
      <p:sp>
        <p:nvSpPr>
          <p:cNvPr id="5" name="Subtitle 4"/>
          <p:cNvSpPr>
            <a:spLocks noGrp="1"/>
          </p:cNvSpPr>
          <p:nvPr>
            <p:ph type="subTitle" idx="1"/>
          </p:nvPr>
        </p:nvSpPr>
        <p:spPr/>
        <p:txBody>
          <a:bodyPr/>
          <a:lstStyle/>
          <a:p>
            <a:r>
              <a:rPr lang="en-US" altLang="zh-CN" dirty="0" smtClean="0"/>
              <a:t>English for academic purpose</a:t>
            </a:r>
          </a:p>
          <a:p>
            <a:r>
              <a:rPr lang="en-US" dirty="0" smtClean="0"/>
              <a:t>F</a:t>
            </a:r>
            <a:r>
              <a:rPr lang="en-US" altLang="zh-CN" dirty="0" smtClean="0"/>
              <a:t>all, </a:t>
            </a:r>
            <a:r>
              <a:rPr lang="en-US" dirty="0" smtClean="0"/>
              <a:t>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Screen Shot 2013-10-07 at 11.04.34 AM.png"/>
          <p:cNvPicPr>
            <a:picLocks noGrp="1" noChangeAspect="1"/>
          </p:cNvPicPr>
          <p:nvPr>
            <p:ph idx="1"/>
          </p:nvPr>
        </p:nvPicPr>
        <p:blipFill>
          <a:blip r:embed="rId2"/>
          <a:srcRect l="-29478" r="-29478"/>
          <a:stretch>
            <a:fillRect/>
          </a:stretch>
        </p:blipFill>
        <p:spPr/>
      </p:pic>
      <p:pic>
        <p:nvPicPr>
          <p:cNvPr id="5" name="Picture 4" descr="Screen Shot 2013-10-07 at 11.09.26 AM.png"/>
          <p:cNvPicPr>
            <a:picLocks noChangeAspect="1"/>
          </p:cNvPicPr>
          <p:nvPr/>
        </p:nvPicPr>
        <p:blipFill>
          <a:blip r:embed="rId3"/>
          <a:stretch>
            <a:fillRect/>
          </a:stretch>
        </p:blipFill>
        <p:spPr>
          <a:xfrm>
            <a:off x="1606624" y="762000"/>
            <a:ext cx="5930753" cy="512763"/>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normAutofit/>
          </a:bodyPr>
          <a:lstStyle/>
          <a:p>
            <a:pPr>
              <a:spcAft>
                <a:spcPts val="3000"/>
              </a:spcAft>
            </a:pPr>
            <a:r>
              <a:rPr lang="en-US" dirty="0" smtClean="0"/>
              <a:t>__ lion is an endangered animal.</a:t>
            </a:r>
          </a:p>
          <a:p>
            <a:pPr>
              <a:spcAft>
                <a:spcPts val="3000"/>
              </a:spcAft>
            </a:pPr>
            <a:r>
              <a:rPr lang="en-US" dirty="0" smtClean="0"/>
              <a:t>What is the average lifespan of __ lion.</a:t>
            </a:r>
          </a:p>
          <a:p>
            <a:pPr>
              <a:spcAft>
                <a:spcPts val="3000"/>
              </a:spcAft>
            </a:pPr>
            <a:r>
              <a:rPr lang="en-US" dirty="0" smtClean="0"/>
              <a:t>__ bicycle was invented by John Kemp </a:t>
            </a:r>
            <a:r>
              <a:rPr lang="en-US" dirty="0" err="1" smtClean="0"/>
              <a:t>Starley</a:t>
            </a:r>
            <a:r>
              <a:rPr lang="en-US" dirty="0" smtClean="0"/>
              <a:t> around 1877.</a:t>
            </a:r>
          </a:p>
          <a:p>
            <a:pPr>
              <a:spcAft>
                <a:spcPts val="3000"/>
              </a:spcAft>
            </a:pPr>
            <a:r>
              <a:rPr lang="en-US" dirty="0" smtClean="0"/>
              <a:t>__ bicycle has two wheels.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lstStyle/>
          <a:p>
            <a:pPr algn="ctr">
              <a:buNone/>
            </a:pPr>
            <a:r>
              <a:rPr lang="en-US" dirty="0" smtClean="0"/>
              <a:t>Common mistakes made by Chinese students</a:t>
            </a:r>
          </a:p>
          <a:p>
            <a:pPr algn="ctr">
              <a:buNone/>
            </a:pPr>
            <a:endParaRPr lang="en-US" dirty="0" smtClean="0"/>
          </a:p>
          <a:p>
            <a:r>
              <a:rPr lang="en-US" dirty="0" smtClean="0"/>
              <a:t>The articles</a:t>
            </a:r>
          </a:p>
          <a:p>
            <a:pPr lvl="1"/>
            <a:r>
              <a:rPr lang="en-US" dirty="0" smtClean="0"/>
              <a:t>All of them everywhere…(Ø, a/an, the)</a:t>
            </a:r>
          </a:p>
          <a:p>
            <a:pPr lvl="1"/>
            <a:r>
              <a:rPr lang="en-US" dirty="0" smtClean="0"/>
              <a:t>One of many……………..(Ø, a/an)</a:t>
            </a:r>
          </a:p>
          <a:p>
            <a:pPr lvl="1"/>
            <a:r>
              <a:rPr lang="en-US" dirty="0" smtClean="0"/>
              <a:t>This one exactly…………(Ø, the)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Chinese writing habits might </a:t>
            </a:r>
            <a:br>
              <a:rPr lang="en-US" dirty="0" smtClean="0"/>
            </a:br>
            <a:r>
              <a:rPr lang="en-US" dirty="0" smtClean="0"/>
              <a:t>confuse English reader</a:t>
            </a:r>
            <a:endParaRPr lang="en-US" dirty="0"/>
          </a:p>
        </p:txBody>
      </p:sp>
      <p:sp>
        <p:nvSpPr>
          <p:cNvPr id="3" name="Content Placeholder 2"/>
          <p:cNvSpPr>
            <a:spLocks noGrp="1"/>
          </p:cNvSpPr>
          <p:nvPr>
            <p:ph idx="1"/>
          </p:nvPr>
        </p:nvSpPr>
        <p:spPr>
          <a:xfrm>
            <a:off x="457200" y="1722437"/>
            <a:ext cx="8229600" cy="4525963"/>
          </a:xfrm>
        </p:spPr>
        <p:txBody>
          <a:bodyPr>
            <a:normAutofit fontScale="77500" lnSpcReduction="20000"/>
          </a:bodyPr>
          <a:lstStyle/>
          <a:p>
            <a:pPr>
              <a:spcAft>
                <a:spcPts val="600"/>
              </a:spcAft>
            </a:pPr>
            <a:r>
              <a:rPr lang="en-US" dirty="0" smtClean="0"/>
              <a:t>Misusing the articles.</a:t>
            </a:r>
          </a:p>
          <a:p>
            <a:pPr>
              <a:spcAft>
                <a:spcPts val="600"/>
              </a:spcAft>
            </a:pPr>
            <a:r>
              <a:rPr lang="en-US" dirty="0" smtClean="0"/>
              <a:t>Indirect style.</a:t>
            </a:r>
          </a:p>
          <a:p>
            <a:pPr>
              <a:spcAft>
                <a:spcPts val="600"/>
              </a:spcAft>
            </a:pPr>
            <a:r>
              <a:rPr lang="en-US" dirty="0" smtClean="0"/>
              <a:t>Long sentence.</a:t>
            </a:r>
          </a:p>
          <a:p>
            <a:pPr>
              <a:spcAft>
                <a:spcPts val="600"/>
              </a:spcAft>
            </a:pPr>
            <a:r>
              <a:rPr lang="en-US" dirty="0" smtClean="0"/>
              <a:t>Using wrong tense.</a:t>
            </a:r>
          </a:p>
          <a:p>
            <a:pPr>
              <a:spcAft>
                <a:spcPts val="600"/>
              </a:spcAft>
            </a:pPr>
            <a:r>
              <a:rPr lang="en-US" dirty="0" smtClean="0"/>
              <a:t>Limited vocabulary and repetitive wording.</a:t>
            </a:r>
          </a:p>
          <a:p>
            <a:pPr>
              <a:spcAft>
                <a:spcPts val="600"/>
              </a:spcAft>
            </a:pPr>
            <a:r>
              <a:rPr lang="en-US" dirty="0" smtClean="0"/>
              <a:t>Use of “it” and “which” in a confusing way.</a:t>
            </a:r>
          </a:p>
          <a:p>
            <a:pPr>
              <a:spcAft>
                <a:spcPts val="600"/>
              </a:spcAft>
            </a:pPr>
            <a:r>
              <a:rPr lang="en-US" dirty="0" smtClean="0"/>
              <a:t>Using informal language in scientific write.</a:t>
            </a:r>
          </a:p>
          <a:p>
            <a:pPr>
              <a:spcAft>
                <a:spcPts val="600"/>
              </a:spcAft>
            </a:pPr>
            <a:r>
              <a:rPr lang="en-US" dirty="0" smtClean="0"/>
              <a:t>Mixed up count and noncount nouns.</a:t>
            </a:r>
          </a:p>
          <a:p>
            <a:pPr>
              <a:spcAft>
                <a:spcPts val="600"/>
              </a:spcAft>
            </a:pPr>
            <a:r>
              <a:rPr lang="en-US" dirty="0" smtClean="0"/>
              <a:t>Inconsistent between the  subject and the verb.</a:t>
            </a:r>
          </a:p>
          <a:p>
            <a:pPr>
              <a:spcAft>
                <a:spcPts val="600"/>
              </a:spcAft>
            </a:pPr>
            <a:r>
              <a:rPr lang="en-US" altLang="zh-CN" dirty="0" smtClean="0"/>
              <a:t>Incomplete sentence.</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Indirect style</a:t>
            </a:r>
            <a:endParaRPr lang="en-US" dirty="0"/>
          </a:p>
        </p:txBody>
      </p:sp>
      <p:sp>
        <p:nvSpPr>
          <p:cNvPr id="3" name="Content Placeholder 2"/>
          <p:cNvSpPr>
            <a:spLocks noGrp="1"/>
          </p:cNvSpPr>
          <p:nvPr>
            <p:ph idx="1"/>
          </p:nvPr>
        </p:nvSpPr>
        <p:spPr/>
        <p:txBody>
          <a:bodyPr>
            <a:normAutofit/>
          </a:bodyPr>
          <a:lstStyle/>
          <a:p>
            <a:pPr>
              <a:spcAft>
                <a:spcPts val="1800"/>
              </a:spcAft>
            </a:pPr>
            <a:r>
              <a:rPr lang="en-US" dirty="0" smtClean="0"/>
              <a:t>In Chinese literatures, people like to establish the scenario before get into the main point. </a:t>
            </a:r>
          </a:p>
          <a:p>
            <a:pPr>
              <a:spcAft>
                <a:spcPts val="1800"/>
              </a:spcAft>
            </a:pPr>
            <a:r>
              <a:rPr lang="en-US" dirty="0" smtClean="0"/>
              <a:t>Or put the clause of time, location or purpose at the beginning of the sentence.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Indirect style</a:t>
            </a:r>
            <a:endParaRPr lang="en-US" dirty="0"/>
          </a:p>
        </p:txBody>
      </p:sp>
      <p:sp>
        <p:nvSpPr>
          <p:cNvPr id="3" name="Content Placeholder 2"/>
          <p:cNvSpPr>
            <a:spLocks noGrp="1"/>
          </p:cNvSpPr>
          <p:nvPr>
            <p:ph idx="1"/>
          </p:nvPr>
        </p:nvSpPr>
        <p:spPr>
          <a:xfrm>
            <a:off x="457200" y="1600201"/>
            <a:ext cx="8229600" cy="1676400"/>
          </a:xfrm>
        </p:spPr>
        <p:txBody>
          <a:bodyPr>
            <a:normAutofit/>
          </a:bodyPr>
          <a:lstStyle/>
          <a:p>
            <a:r>
              <a:rPr lang="en-US" dirty="0" smtClean="0"/>
              <a:t>“From the age of 4 months to 9 months,  the </a:t>
            </a:r>
            <a:r>
              <a:rPr lang="en-US" dirty="0" err="1" smtClean="0"/>
              <a:t>oocytes</a:t>
            </a:r>
            <a:r>
              <a:rPr lang="en-US" dirty="0" smtClean="0"/>
              <a:t> </a:t>
            </a:r>
            <a:r>
              <a:rPr lang="en-US" dirty="0" smtClean="0">
                <a:solidFill>
                  <a:srgbClr val="000000"/>
                </a:solidFill>
              </a:rPr>
              <a:t>in the ovary </a:t>
            </a:r>
            <a:r>
              <a:rPr lang="en-US" dirty="0" smtClean="0"/>
              <a:t>of </a:t>
            </a:r>
            <a:r>
              <a:rPr lang="en-US" dirty="0" smtClean="0">
                <a:solidFill>
                  <a:srgbClr val="000000"/>
                </a:solidFill>
              </a:rPr>
              <a:t>juvenile</a:t>
            </a:r>
            <a:r>
              <a:rPr lang="en-US" dirty="0" smtClean="0"/>
              <a:t> </a:t>
            </a:r>
            <a:r>
              <a:rPr lang="en-US" dirty="0" err="1" smtClean="0"/>
              <a:t>ricefield</a:t>
            </a:r>
            <a:r>
              <a:rPr lang="en-US" dirty="0" smtClean="0"/>
              <a:t> eel remained in the primary growth stage,  …”</a:t>
            </a:r>
            <a:endParaRPr lang="en-US" dirty="0"/>
          </a:p>
        </p:txBody>
      </p:sp>
      <p:pic>
        <p:nvPicPr>
          <p:cNvPr id="4" name="Picture 3" descr="SCKX201301.jpg"/>
          <p:cNvPicPr>
            <a:picLocks noChangeAspect="1"/>
          </p:cNvPicPr>
          <p:nvPr/>
        </p:nvPicPr>
        <p:blipFill>
          <a:blip r:embed="rId2"/>
          <a:stretch>
            <a:fillRect/>
          </a:stretch>
        </p:blipFill>
        <p:spPr>
          <a:xfrm>
            <a:off x="8047783" y="0"/>
            <a:ext cx="1096217" cy="1481783"/>
          </a:xfrm>
          <a:prstGeom prst="rect">
            <a:avLst/>
          </a:prstGeom>
        </p:spPr>
      </p:pic>
      <p:sp>
        <p:nvSpPr>
          <p:cNvPr id="5" name="Content Placeholder 2"/>
          <p:cNvSpPr txBox="1">
            <a:spLocks/>
          </p:cNvSpPr>
          <p:nvPr/>
        </p:nvSpPr>
        <p:spPr>
          <a:xfrm>
            <a:off x="457200" y="3657600"/>
            <a:ext cx="8229600" cy="1676401"/>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oocytes</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of rice eel remained in the primary growth stage from the age of 4 months to 9 month.</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7" name="Straight Connector 6"/>
          <p:cNvCxnSpPr/>
          <p:nvPr/>
        </p:nvCxnSpPr>
        <p:spPr>
          <a:xfrm>
            <a:off x="1066800" y="2133600"/>
            <a:ext cx="62484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209800" y="2665412"/>
            <a:ext cx="19812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4648200" y="2667000"/>
            <a:ext cx="14478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Indirect style</a:t>
            </a:r>
            <a:endParaRPr lang="en-US" dirty="0"/>
          </a:p>
        </p:txBody>
      </p:sp>
      <p:sp>
        <p:nvSpPr>
          <p:cNvPr id="3" name="Content Placeholder 2"/>
          <p:cNvSpPr>
            <a:spLocks noGrp="1"/>
          </p:cNvSpPr>
          <p:nvPr>
            <p:ph idx="1"/>
          </p:nvPr>
        </p:nvSpPr>
        <p:spPr>
          <a:xfrm>
            <a:off x="457200" y="1600201"/>
            <a:ext cx="8229600" cy="2057399"/>
          </a:xfrm>
        </p:spPr>
        <p:txBody>
          <a:bodyPr>
            <a:normAutofit fontScale="92500" lnSpcReduction="20000"/>
          </a:bodyPr>
          <a:lstStyle/>
          <a:p>
            <a:pPr>
              <a:spcAft>
                <a:spcPts val="6000"/>
              </a:spcAft>
            </a:pPr>
            <a:r>
              <a:rPr lang="en-US" dirty="0" smtClean="0"/>
              <a:t>“Based on the histological observations under optical microscope,  we studied the ontogeny of the gill of rock bream </a:t>
            </a:r>
            <a:r>
              <a:rPr lang="en-US" i="1" dirty="0" err="1" smtClean="0"/>
              <a:t>Oplegnathus</a:t>
            </a:r>
            <a:r>
              <a:rPr lang="en-US" i="1" dirty="0" smtClean="0"/>
              <a:t> </a:t>
            </a:r>
            <a:r>
              <a:rPr lang="en-US" i="1" dirty="0" err="1" smtClean="0"/>
              <a:t>fasciatus</a:t>
            </a:r>
            <a:r>
              <a:rPr lang="en-US" dirty="0" smtClean="0"/>
              <a:t> at ( 24 ± 1.0 ) ℃. At hatching,  gill </a:t>
            </a:r>
            <a:r>
              <a:rPr lang="en-US" dirty="0" err="1" smtClean="0"/>
              <a:t>anlage</a:t>
            </a:r>
            <a:r>
              <a:rPr lang="en-US" dirty="0" smtClean="0"/>
              <a:t> was visible in the pharyngeal region．”</a:t>
            </a:r>
            <a:endParaRPr lang="en-US" dirty="0"/>
          </a:p>
        </p:txBody>
      </p:sp>
      <p:pic>
        <p:nvPicPr>
          <p:cNvPr id="4" name="Picture 3" descr="SCKX201301.jpg"/>
          <p:cNvPicPr>
            <a:picLocks noChangeAspect="1"/>
          </p:cNvPicPr>
          <p:nvPr/>
        </p:nvPicPr>
        <p:blipFill>
          <a:blip r:embed="rId2"/>
          <a:stretch>
            <a:fillRect/>
          </a:stretch>
        </p:blipFill>
        <p:spPr>
          <a:xfrm>
            <a:off x="8047783" y="0"/>
            <a:ext cx="1096217" cy="1481783"/>
          </a:xfrm>
          <a:prstGeom prst="rect">
            <a:avLst/>
          </a:prstGeom>
        </p:spPr>
      </p:pic>
      <p:sp>
        <p:nvSpPr>
          <p:cNvPr id="5" name="Content Placeholder 2"/>
          <p:cNvSpPr txBox="1">
            <a:spLocks/>
          </p:cNvSpPr>
          <p:nvPr/>
        </p:nvSpPr>
        <p:spPr>
          <a:xfrm>
            <a:off x="457200" y="4038600"/>
            <a:ext cx="8229600" cy="2087563"/>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6000"/>
              </a:spcAft>
              <a:buClrTx/>
              <a:buSzTx/>
              <a:buFont typeface="Arial"/>
              <a:buChar char="•"/>
              <a:tabLst/>
              <a:defRPr/>
            </a:pPr>
            <a:r>
              <a:rPr kumimoji="0" lang="en-US" sz="3000" b="0" i="0" u="none" strike="noStrike" kern="1200" cap="none" spc="0" normalizeH="0" baseline="0" noProof="0" dirty="0" smtClean="0">
                <a:ln>
                  <a:noFill/>
                </a:ln>
                <a:solidFill>
                  <a:schemeClr val="tx1"/>
                </a:solidFill>
                <a:effectLst/>
                <a:uLnTx/>
                <a:uFillTx/>
                <a:latin typeface="+mn-lt"/>
                <a:ea typeface="+mn-ea"/>
                <a:cs typeface="+mn-cs"/>
              </a:rPr>
              <a:t>We studied the ontogeny of the gill of the rock bream </a:t>
            </a:r>
            <a:r>
              <a:rPr kumimoji="0" lang="en-US" sz="3000" b="0" i="1" u="none" strike="noStrike" kern="1200" cap="none" spc="0" normalizeH="0" baseline="0" noProof="0" dirty="0" err="1" smtClean="0">
                <a:ln>
                  <a:noFill/>
                </a:ln>
                <a:solidFill>
                  <a:schemeClr val="tx1"/>
                </a:solidFill>
                <a:effectLst/>
                <a:uLnTx/>
                <a:uFillTx/>
                <a:latin typeface="+mn-lt"/>
                <a:ea typeface="+mn-ea"/>
                <a:cs typeface="+mn-cs"/>
              </a:rPr>
              <a:t>Oplegnathus</a:t>
            </a:r>
            <a:r>
              <a:rPr kumimoji="0" lang="en-US" sz="3000" b="0" i="1" u="none" strike="noStrike" kern="1200" cap="none" spc="0" normalizeH="0" baseline="0" noProof="0" dirty="0" smtClean="0">
                <a:ln>
                  <a:noFill/>
                </a:ln>
                <a:solidFill>
                  <a:schemeClr val="tx1"/>
                </a:solidFill>
                <a:effectLst/>
                <a:uLnTx/>
                <a:uFillTx/>
                <a:latin typeface="+mn-lt"/>
                <a:ea typeface="+mn-ea"/>
                <a:cs typeface="+mn-cs"/>
              </a:rPr>
              <a:t> </a:t>
            </a:r>
            <a:r>
              <a:rPr kumimoji="0" lang="en-US" sz="3000" b="0" i="1" u="none" strike="noStrike" kern="1200" cap="none" spc="0" normalizeH="0" baseline="0" noProof="0" dirty="0" err="1" smtClean="0">
                <a:ln>
                  <a:noFill/>
                </a:ln>
                <a:solidFill>
                  <a:schemeClr val="tx1"/>
                </a:solidFill>
                <a:effectLst/>
                <a:uLnTx/>
                <a:uFillTx/>
                <a:latin typeface="+mn-lt"/>
                <a:ea typeface="+mn-ea"/>
                <a:cs typeface="+mn-cs"/>
              </a:rPr>
              <a:t>fasciatus</a:t>
            </a:r>
            <a:r>
              <a:rPr kumimoji="0" lang="en-US" sz="3000" b="0" i="0" u="none" strike="noStrike" kern="1200" cap="none" spc="0" normalizeH="0" baseline="0" noProof="0" dirty="0" smtClean="0">
                <a:ln>
                  <a:noFill/>
                </a:ln>
                <a:solidFill>
                  <a:schemeClr val="tx1"/>
                </a:solidFill>
                <a:effectLst/>
                <a:uLnTx/>
                <a:uFillTx/>
                <a:latin typeface="+mn-lt"/>
                <a:ea typeface="+mn-ea"/>
                <a:cs typeface="+mn-cs"/>
              </a:rPr>
              <a:t> at  ( 24 ± 1.0 ) ℃. W</a:t>
            </a:r>
            <a:r>
              <a:rPr kumimoji="0" lang="en-US" altLang="zh-CN" sz="3000" b="0" i="0" u="none" strike="noStrike" kern="1200" cap="none" spc="0" normalizeH="0" baseline="0" noProof="0" dirty="0" smtClean="0">
                <a:ln>
                  <a:noFill/>
                </a:ln>
                <a:solidFill>
                  <a:schemeClr val="tx1"/>
                </a:solidFill>
                <a:effectLst/>
                <a:uLnTx/>
                <a:uFillTx/>
                <a:latin typeface="+mn-lt"/>
                <a:ea typeface="+mn-ea"/>
                <a:cs typeface="+mn-cs"/>
              </a:rPr>
              <a:t>e found </a:t>
            </a:r>
            <a:r>
              <a:rPr kumimoji="0" lang="en-US" sz="3000" b="0" i="0" u="none" strike="noStrike" kern="1200" cap="none" spc="0" normalizeH="0" baseline="0" noProof="0" dirty="0" smtClean="0">
                <a:ln>
                  <a:noFill/>
                </a:ln>
                <a:solidFill>
                  <a:schemeClr val="tx1"/>
                </a:solidFill>
                <a:effectLst/>
                <a:uLnTx/>
                <a:uFillTx/>
                <a:latin typeface="+mn-lt"/>
                <a:ea typeface="+mn-ea"/>
                <a:cs typeface="+mn-cs"/>
              </a:rPr>
              <a:t>that gill anlage</a:t>
            </a:r>
            <a:r>
              <a:rPr kumimoji="0" lang="en-US" altLang="zh-CN" sz="3000" b="0" i="0" u="none" strike="noStrike" kern="1200" cap="none" spc="0" normalizeH="0" baseline="0" noProof="0" dirty="0" smtClean="0">
                <a:ln>
                  <a:noFill/>
                </a:ln>
                <a:solidFill>
                  <a:schemeClr val="tx1"/>
                </a:solidFill>
                <a:effectLst/>
                <a:uLnTx/>
                <a:uFillTx/>
                <a:latin typeface="+mn-lt"/>
                <a:ea typeface="+mn-ea"/>
                <a:cs typeface="+mn-cs"/>
              </a:rPr>
              <a:t>n</a:t>
            </a:r>
            <a:r>
              <a:rPr kumimoji="0" lang="en-US" sz="3000" b="0" i="0" u="none" strike="noStrike" kern="1200" cap="none" spc="0" normalizeH="0" baseline="0" noProof="0" dirty="0" smtClean="0">
                <a:ln>
                  <a:noFill/>
                </a:ln>
                <a:solidFill>
                  <a:schemeClr val="tx1"/>
                </a:solidFill>
                <a:effectLst/>
                <a:uLnTx/>
                <a:uFillTx/>
                <a:latin typeface="+mn-lt"/>
                <a:ea typeface="+mn-ea"/>
                <a:cs typeface="+mn-cs"/>
              </a:rPr>
              <a:t> w</a:t>
            </a:r>
            <a:r>
              <a:rPr kumimoji="0" lang="en-US" altLang="zh-CN" sz="3000" b="0" i="0" u="none" strike="noStrike" kern="1200" cap="none" spc="0" normalizeH="0" baseline="0" noProof="0" dirty="0" smtClean="0">
                <a:ln>
                  <a:noFill/>
                </a:ln>
                <a:solidFill>
                  <a:schemeClr val="tx1"/>
                </a:solidFill>
                <a:effectLst/>
                <a:uLnTx/>
                <a:uFillTx/>
                <a:latin typeface="+mn-lt"/>
                <a:ea typeface="+mn-ea"/>
                <a:cs typeface="+mn-cs"/>
              </a:rPr>
              <a:t>ere</a:t>
            </a:r>
            <a:r>
              <a:rPr kumimoji="0" lang="en-US" sz="3000" b="0" i="0" u="none" strike="noStrike" kern="1200" cap="none" spc="0" normalizeH="0" baseline="0" noProof="0" dirty="0" smtClean="0">
                <a:ln>
                  <a:noFill/>
                </a:ln>
                <a:solidFill>
                  <a:schemeClr val="tx1"/>
                </a:solidFill>
                <a:effectLst/>
                <a:uLnTx/>
                <a:uFillTx/>
                <a:latin typeface="+mn-lt"/>
                <a:ea typeface="+mn-ea"/>
                <a:cs typeface="+mn-cs"/>
              </a:rPr>
              <a:t> visible in the pharyngeal region at hatching. </a:t>
            </a:r>
            <a:endParaRPr kumimoji="0" lang="en-US" sz="30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7" name="Straight Connector 6"/>
          <p:cNvCxnSpPr/>
          <p:nvPr/>
        </p:nvCxnSpPr>
        <p:spPr>
          <a:xfrm>
            <a:off x="990600" y="2057400"/>
            <a:ext cx="6980983"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286000" y="2743200"/>
            <a:ext cx="1524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200400" y="3124200"/>
            <a:ext cx="17526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Long sentence</a:t>
            </a:r>
            <a:endParaRPr lang="en-US" dirty="0"/>
          </a:p>
        </p:txBody>
      </p:sp>
      <p:sp>
        <p:nvSpPr>
          <p:cNvPr id="3" name="Content Placeholder 2"/>
          <p:cNvSpPr>
            <a:spLocks noGrp="1"/>
          </p:cNvSpPr>
          <p:nvPr>
            <p:ph idx="1"/>
          </p:nvPr>
        </p:nvSpPr>
        <p:spPr>
          <a:xfrm>
            <a:off x="457200" y="1600201"/>
            <a:ext cx="8229600" cy="1904999"/>
          </a:xfrm>
        </p:spPr>
        <p:txBody>
          <a:bodyPr>
            <a:normAutofit fontScale="85000" lnSpcReduction="20000"/>
          </a:bodyPr>
          <a:lstStyle/>
          <a:p>
            <a:pPr>
              <a:spcAft>
                <a:spcPts val="5400"/>
              </a:spcAft>
            </a:pPr>
            <a:r>
              <a:rPr lang="en-US" dirty="0" smtClean="0"/>
              <a:t>“Jumbo flying squid, </a:t>
            </a:r>
            <a:r>
              <a:rPr lang="en-US" i="1" dirty="0" err="1" smtClean="0"/>
              <a:t>Dosidicus</a:t>
            </a:r>
            <a:r>
              <a:rPr lang="en-US" i="1" dirty="0" smtClean="0"/>
              <a:t> </a:t>
            </a:r>
            <a:r>
              <a:rPr lang="en-US" i="1" dirty="0" err="1" smtClean="0"/>
              <a:t>gigas</a:t>
            </a:r>
            <a:r>
              <a:rPr lang="en-US" dirty="0" smtClean="0"/>
              <a:t>, is the most important commercial fishery in east Pacific Ocean,  and the </a:t>
            </a:r>
            <a:r>
              <a:rPr lang="en-US" dirty="0" err="1" smtClean="0"/>
              <a:t>statolith</a:t>
            </a:r>
            <a:r>
              <a:rPr lang="en-US" dirty="0" smtClean="0"/>
              <a:t> in </a:t>
            </a:r>
            <a:r>
              <a:rPr lang="en-US" dirty="0" err="1" smtClean="0"/>
              <a:t>statocyst</a:t>
            </a:r>
            <a:r>
              <a:rPr lang="en-US" dirty="0" smtClean="0"/>
              <a:t> is widely applied in the field of population identification, life history analysis and habitat environment.”</a:t>
            </a:r>
            <a:endParaRPr lang="en-US" dirty="0"/>
          </a:p>
        </p:txBody>
      </p:sp>
      <p:pic>
        <p:nvPicPr>
          <p:cNvPr id="6" name="Picture 5" descr="SCKX201301.jpg"/>
          <p:cNvPicPr>
            <a:picLocks noChangeAspect="1"/>
          </p:cNvPicPr>
          <p:nvPr/>
        </p:nvPicPr>
        <p:blipFill>
          <a:blip r:embed="rId2"/>
          <a:stretch>
            <a:fillRect/>
          </a:stretch>
        </p:blipFill>
        <p:spPr>
          <a:xfrm>
            <a:off x="8047783" y="0"/>
            <a:ext cx="1096217" cy="1481783"/>
          </a:xfrm>
          <a:prstGeom prst="rect">
            <a:avLst/>
          </a:prstGeom>
        </p:spPr>
      </p:pic>
      <p:cxnSp>
        <p:nvCxnSpPr>
          <p:cNvPr id="7" name="Straight Connector 6"/>
          <p:cNvCxnSpPr/>
          <p:nvPr/>
        </p:nvCxnSpPr>
        <p:spPr>
          <a:xfrm>
            <a:off x="4038600" y="2286000"/>
            <a:ext cx="9906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924800" y="2363788"/>
            <a:ext cx="122983"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6172200" y="2667000"/>
            <a:ext cx="1875583"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12" name="Content Placeholder 2"/>
          <p:cNvSpPr txBox="1">
            <a:spLocks/>
          </p:cNvSpPr>
          <p:nvPr/>
        </p:nvSpPr>
        <p:spPr>
          <a:xfrm>
            <a:off x="457200" y="3962400"/>
            <a:ext cx="8229600" cy="2163763"/>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5400"/>
              </a:spcAft>
              <a:buClrTx/>
              <a:buSzTx/>
              <a:buFont typeface="Arial"/>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Jumbo flying squid, </a:t>
            </a:r>
            <a:r>
              <a:rPr kumimoji="0" lang="en-US" sz="2700" b="0" i="1" u="none" strike="noStrike" kern="1200" cap="none" spc="0" normalizeH="0" baseline="0" noProof="0" dirty="0" err="1" smtClean="0">
                <a:ln>
                  <a:noFill/>
                </a:ln>
                <a:solidFill>
                  <a:schemeClr val="tx1"/>
                </a:solidFill>
                <a:effectLst/>
                <a:uLnTx/>
                <a:uFillTx/>
                <a:latin typeface="+mn-lt"/>
                <a:ea typeface="+mn-ea"/>
                <a:cs typeface="+mn-cs"/>
              </a:rPr>
              <a:t>Dosidicus</a:t>
            </a:r>
            <a:r>
              <a:rPr kumimoji="0" lang="en-US" sz="2700" b="0" i="1" u="none" strike="noStrike" kern="1200" cap="none" spc="0" normalizeH="0" baseline="0" noProof="0" dirty="0" smtClean="0">
                <a:ln>
                  <a:noFill/>
                </a:ln>
                <a:solidFill>
                  <a:schemeClr val="tx1"/>
                </a:solidFill>
                <a:effectLst/>
                <a:uLnTx/>
                <a:uFillTx/>
                <a:latin typeface="+mn-lt"/>
                <a:ea typeface="+mn-ea"/>
                <a:cs typeface="+mn-cs"/>
              </a:rPr>
              <a:t> </a:t>
            </a:r>
            <a:r>
              <a:rPr kumimoji="0" lang="en-US" sz="2700" b="0" i="1" u="none" strike="noStrike" kern="1200" cap="none" spc="0" normalizeH="0" baseline="0" noProof="0" dirty="0" err="1" smtClean="0">
                <a:ln>
                  <a:noFill/>
                </a:ln>
                <a:solidFill>
                  <a:schemeClr val="tx1"/>
                </a:solidFill>
                <a:effectLst/>
                <a:uLnTx/>
                <a:uFillTx/>
                <a:latin typeface="+mn-lt"/>
                <a:ea typeface="+mn-ea"/>
                <a:cs typeface="+mn-cs"/>
              </a:rPr>
              <a:t>gigas</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is the most important commercial species in the eastern Pacific Ocean. The </a:t>
            </a: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statolith</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of </a:t>
            </a:r>
            <a:r>
              <a:rPr kumimoji="0" lang="en-US" sz="2700" b="0" i="1" u="none" strike="noStrike" kern="1200" cap="none" spc="0" normalizeH="0" baseline="0" noProof="0" dirty="0" smtClean="0">
                <a:ln>
                  <a:noFill/>
                </a:ln>
                <a:solidFill>
                  <a:schemeClr val="tx1"/>
                </a:solidFill>
                <a:effectLst/>
                <a:uLnTx/>
                <a:uFillTx/>
                <a:latin typeface="+mn-lt"/>
                <a:ea typeface="+mn-ea"/>
                <a:cs typeface="+mn-cs"/>
              </a:rPr>
              <a:t>D. </a:t>
            </a:r>
            <a:r>
              <a:rPr kumimoji="0" lang="en-US" sz="2700" b="0" i="1" u="none" strike="noStrike" kern="1200" cap="none" spc="0" normalizeH="0" baseline="0" noProof="0" dirty="0" err="1" smtClean="0">
                <a:ln>
                  <a:noFill/>
                </a:ln>
                <a:solidFill>
                  <a:schemeClr val="tx1"/>
                </a:solidFill>
                <a:effectLst/>
                <a:uLnTx/>
                <a:uFillTx/>
                <a:latin typeface="+mn-lt"/>
                <a:ea typeface="+mn-ea"/>
                <a:cs typeface="+mn-cs"/>
              </a:rPr>
              <a:t>gigas</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is widely used for population identification, life history analysis and habitat studies.</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14" name="Straight Connector 13"/>
          <p:cNvCxnSpPr/>
          <p:nvPr/>
        </p:nvCxnSpPr>
        <p:spPr>
          <a:xfrm>
            <a:off x="3200400" y="2667000"/>
            <a:ext cx="16764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5410200" y="2286000"/>
            <a:ext cx="25146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Long sentence</a:t>
            </a:r>
            <a:endParaRPr lang="en-US" dirty="0"/>
          </a:p>
        </p:txBody>
      </p:sp>
      <p:sp>
        <p:nvSpPr>
          <p:cNvPr id="3" name="Content Placeholder 2"/>
          <p:cNvSpPr>
            <a:spLocks noGrp="1"/>
          </p:cNvSpPr>
          <p:nvPr>
            <p:ph idx="1"/>
          </p:nvPr>
        </p:nvSpPr>
        <p:spPr>
          <a:xfrm>
            <a:off x="457200" y="1600201"/>
            <a:ext cx="8229600" cy="2209799"/>
          </a:xfrm>
        </p:spPr>
        <p:txBody>
          <a:bodyPr>
            <a:normAutofit fontScale="70000" lnSpcReduction="20000"/>
          </a:bodyPr>
          <a:lstStyle/>
          <a:p>
            <a:pPr>
              <a:spcAft>
                <a:spcPts val="2400"/>
              </a:spcAft>
            </a:pPr>
            <a:r>
              <a:rPr lang="en-US" dirty="0" smtClean="0"/>
              <a:t>“At the age of 10 months, the </a:t>
            </a:r>
            <a:r>
              <a:rPr lang="en-US" dirty="0" err="1" smtClean="0"/>
              <a:t>oocytes</a:t>
            </a:r>
            <a:r>
              <a:rPr lang="en-US" dirty="0" smtClean="0"/>
              <a:t> in the ovary of the juvenile </a:t>
            </a:r>
            <a:r>
              <a:rPr lang="en-US" dirty="0" err="1" smtClean="0"/>
              <a:t>ricefield</a:t>
            </a:r>
            <a:r>
              <a:rPr lang="en-US" dirty="0" smtClean="0"/>
              <a:t> eel entered the secondary growth stage, with the appearance of cortical alveoli in the cytoplasm and the differentiation of the somatic cells around the </a:t>
            </a:r>
            <a:r>
              <a:rPr lang="en-US" dirty="0" err="1" smtClean="0"/>
              <a:t>oocyte</a:t>
            </a:r>
            <a:r>
              <a:rPr lang="en-US" dirty="0" smtClean="0"/>
              <a:t> into </a:t>
            </a:r>
            <a:r>
              <a:rPr lang="en-US" dirty="0" err="1" smtClean="0"/>
              <a:t>granulosa</a:t>
            </a:r>
            <a:r>
              <a:rPr lang="en-US" dirty="0" smtClean="0"/>
              <a:t> and theca cells, and Bb either disappeared or degenerated to dot,   indicating that the ovarian puberty of the juvenile </a:t>
            </a:r>
            <a:r>
              <a:rPr lang="en-US" dirty="0" err="1" smtClean="0"/>
              <a:t>ricefield</a:t>
            </a:r>
            <a:r>
              <a:rPr lang="en-US" dirty="0" smtClean="0"/>
              <a:t> eel was initiated.”</a:t>
            </a:r>
          </a:p>
        </p:txBody>
      </p:sp>
      <p:pic>
        <p:nvPicPr>
          <p:cNvPr id="6" name="Picture 5" descr="SCKX201301.jpg"/>
          <p:cNvPicPr>
            <a:picLocks noChangeAspect="1"/>
          </p:cNvPicPr>
          <p:nvPr/>
        </p:nvPicPr>
        <p:blipFill>
          <a:blip r:embed="rId2"/>
          <a:stretch>
            <a:fillRect/>
          </a:stretch>
        </p:blipFill>
        <p:spPr>
          <a:xfrm>
            <a:off x="8047783" y="0"/>
            <a:ext cx="1096217" cy="1481783"/>
          </a:xfrm>
          <a:prstGeom prst="rect">
            <a:avLst/>
          </a:prstGeom>
        </p:spPr>
      </p:pic>
      <p:sp>
        <p:nvSpPr>
          <p:cNvPr id="5" name="Content Placeholder 2"/>
          <p:cNvSpPr txBox="1">
            <a:spLocks/>
          </p:cNvSpPr>
          <p:nvPr/>
        </p:nvSpPr>
        <p:spPr>
          <a:xfrm>
            <a:off x="457200" y="4038600"/>
            <a:ext cx="8229600" cy="1782763"/>
          </a:xfrm>
          <a:prstGeom prst="rect">
            <a:avLst/>
          </a:prstGeom>
        </p:spPr>
        <p:txBody>
          <a:bodyPr vert="horz" lIns="91440" tIns="45720" rIns="91440" bIns="45720" rtlCol="0">
            <a:normAutofit fontScale="70000" lnSpcReduction="20000"/>
          </a:bodyPr>
          <a:lstStyle/>
          <a:p>
            <a:pPr marL="342900" lvl="0" indent="-342900">
              <a:spcBef>
                <a:spcPct val="20000"/>
              </a:spcBef>
              <a:spcAft>
                <a:spcPts val="2400"/>
              </a:spcAft>
              <a:buFont typeface="Arial"/>
              <a:buChar cha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oocytes</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of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ricefield</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eel entered the secondary growth stage at </a:t>
            </a:r>
            <a:r>
              <a:rPr lang="en-US" sz="3200" dirty="0" smtClean="0"/>
              <a:t>month 10,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when cortical alveoli appeared in cytoplasm and the somatic cells around the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oocyte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differentiated into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granulosa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and theca cells. Bb either disappeared or degenerated into a dot, indicating that the ovarian puberty of the juvenile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ricefield</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eel was initiated. </a:t>
            </a:r>
          </a:p>
        </p:txBody>
      </p:sp>
      <p:cxnSp>
        <p:nvCxnSpPr>
          <p:cNvPr id="8" name="Straight Connector 7"/>
          <p:cNvCxnSpPr/>
          <p:nvPr/>
        </p:nvCxnSpPr>
        <p:spPr>
          <a:xfrm>
            <a:off x="6324600" y="2209800"/>
            <a:ext cx="2286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590800" y="2971800"/>
            <a:ext cx="2286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914400" y="1905000"/>
            <a:ext cx="28194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838200" y="2438400"/>
            <a:ext cx="13716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838200" y="2667000"/>
            <a:ext cx="16764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543800" y="2973388"/>
            <a:ext cx="3810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wrong tense</a:t>
            </a:r>
            <a:endParaRPr lang="en-US" dirty="0"/>
          </a:p>
        </p:txBody>
      </p:sp>
      <p:sp>
        <p:nvSpPr>
          <p:cNvPr id="3" name="Content Placeholder 2"/>
          <p:cNvSpPr>
            <a:spLocks noGrp="1"/>
          </p:cNvSpPr>
          <p:nvPr>
            <p:ph idx="1"/>
          </p:nvPr>
        </p:nvSpPr>
        <p:spPr/>
        <p:txBody>
          <a:bodyPr>
            <a:normAutofit/>
          </a:bodyPr>
          <a:lstStyle/>
          <a:p>
            <a:pPr>
              <a:spcAft>
                <a:spcPts val="1800"/>
              </a:spcAft>
              <a:buNone/>
            </a:pPr>
            <a:r>
              <a:rPr lang="en-US" dirty="0" smtClean="0"/>
              <a:t>   “The results showed that 54 kinds of elements were found in </a:t>
            </a:r>
            <a:r>
              <a:rPr lang="en-US" dirty="0" err="1" smtClean="0"/>
              <a:t>statolith</a:t>
            </a:r>
            <a:r>
              <a:rPr lang="en-US" dirty="0" smtClean="0"/>
              <a:t> of </a:t>
            </a:r>
            <a:r>
              <a:rPr lang="en-US" i="1" dirty="0" err="1" smtClean="0"/>
              <a:t>Dosidicus</a:t>
            </a:r>
            <a:r>
              <a:rPr lang="en-US" i="1" dirty="0" smtClean="0"/>
              <a:t> </a:t>
            </a:r>
            <a:r>
              <a:rPr lang="en-US" i="1" dirty="0" err="1" smtClean="0"/>
              <a:t>gigas</a:t>
            </a:r>
            <a:r>
              <a:rPr lang="en-US" dirty="0" smtClean="0"/>
              <a:t>,  calcium (Ca), </a:t>
            </a:r>
            <a:r>
              <a:rPr lang="en-US" dirty="0" err="1" smtClean="0"/>
              <a:t>sodium(Na</a:t>
            </a:r>
            <a:r>
              <a:rPr lang="en-US" dirty="0" smtClean="0"/>
              <a:t>) and </a:t>
            </a:r>
            <a:r>
              <a:rPr lang="en-US" dirty="0" err="1" smtClean="0"/>
              <a:t>strontium(Sr</a:t>
            </a:r>
            <a:r>
              <a:rPr lang="en-US" dirty="0" smtClean="0"/>
              <a:t>) are the major elements. </a:t>
            </a:r>
            <a:r>
              <a:rPr lang="en-US" dirty="0" err="1" smtClean="0"/>
              <a:t>Sr</a:t>
            </a:r>
            <a:r>
              <a:rPr lang="en-US" dirty="0" smtClean="0"/>
              <a:t> /Ca ratio in total </a:t>
            </a:r>
            <a:r>
              <a:rPr lang="en-US" dirty="0" err="1" smtClean="0"/>
              <a:t>statolith</a:t>
            </a:r>
            <a:r>
              <a:rPr lang="en-US" dirty="0" smtClean="0"/>
              <a:t> </a:t>
            </a:r>
            <a:r>
              <a:rPr lang="en-US" dirty="0" smtClean="0">
                <a:solidFill>
                  <a:srgbClr val="000000"/>
                </a:solidFill>
              </a:rPr>
              <a:t>is higher than that in </a:t>
            </a:r>
            <a:r>
              <a:rPr lang="en-US" i="1" dirty="0" err="1" smtClean="0">
                <a:solidFill>
                  <a:srgbClr val="000000"/>
                </a:solidFill>
              </a:rPr>
              <a:t>Todarodes</a:t>
            </a:r>
            <a:r>
              <a:rPr lang="en-US" i="1" dirty="0" smtClean="0">
                <a:solidFill>
                  <a:srgbClr val="000000"/>
                </a:solidFill>
              </a:rPr>
              <a:t> </a:t>
            </a:r>
            <a:r>
              <a:rPr lang="en-US" i="1" dirty="0" err="1" smtClean="0">
                <a:solidFill>
                  <a:srgbClr val="000000"/>
                </a:solidFill>
              </a:rPr>
              <a:t>pacificus</a:t>
            </a:r>
            <a:r>
              <a:rPr lang="en-US" dirty="0" smtClean="0">
                <a:solidFill>
                  <a:srgbClr val="000000"/>
                </a:solidFill>
              </a:rPr>
              <a:t>, </a:t>
            </a:r>
            <a:r>
              <a:rPr lang="en-US" i="1" dirty="0" err="1" smtClean="0">
                <a:solidFill>
                  <a:srgbClr val="000000"/>
                </a:solidFill>
              </a:rPr>
              <a:t>Loligo</a:t>
            </a:r>
            <a:r>
              <a:rPr lang="en-US" i="1" dirty="0" smtClean="0">
                <a:solidFill>
                  <a:srgbClr val="000000"/>
                </a:solidFill>
              </a:rPr>
              <a:t> </a:t>
            </a:r>
            <a:r>
              <a:rPr lang="en-US" i="1" dirty="0" err="1" smtClean="0">
                <a:solidFill>
                  <a:srgbClr val="000000"/>
                </a:solidFill>
              </a:rPr>
              <a:t>gahi</a:t>
            </a:r>
            <a:r>
              <a:rPr lang="en-US" dirty="0" smtClean="0">
                <a:solidFill>
                  <a:srgbClr val="000000"/>
                </a:solidFill>
              </a:rPr>
              <a:t> and </a:t>
            </a:r>
            <a:r>
              <a:rPr lang="en-US" i="1" dirty="0" err="1" smtClean="0">
                <a:solidFill>
                  <a:srgbClr val="000000"/>
                </a:solidFill>
              </a:rPr>
              <a:t>Gonatus</a:t>
            </a:r>
            <a:r>
              <a:rPr lang="en-US" i="1" dirty="0" smtClean="0">
                <a:solidFill>
                  <a:srgbClr val="000000"/>
                </a:solidFill>
              </a:rPr>
              <a:t> </a:t>
            </a:r>
            <a:r>
              <a:rPr lang="en-US" i="1" dirty="0" err="1" smtClean="0">
                <a:solidFill>
                  <a:srgbClr val="000000"/>
                </a:solidFill>
              </a:rPr>
              <a:t>fabricii</a:t>
            </a:r>
            <a:r>
              <a:rPr lang="en-US" dirty="0" smtClean="0">
                <a:solidFill>
                  <a:srgbClr val="000000"/>
                </a:solidFill>
              </a:rPr>
              <a:t>． </a:t>
            </a:r>
            <a:r>
              <a:rPr lang="en-US" dirty="0" err="1" smtClean="0">
                <a:solidFill>
                  <a:srgbClr val="000000"/>
                </a:solidFill>
              </a:rPr>
              <a:t>Sr</a:t>
            </a:r>
            <a:r>
              <a:rPr lang="en-US" dirty="0" smtClean="0">
                <a:solidFill>
                  <a:srgbClr val="000000"/>
                </a:solidFill>
              </a:rPr>
              <a:t> /Ca ratio is the highest in embryonic phase and declined by the age, and its relationship with SST shows </a:t>
            </a:r>
            <a:r>
              <a:rPr lang="en-US" dirty="0" smtClean="0"/>
              <a:t>a reciprocal ratio．”</a:t>
            </a:r>
            <a:endParaRPr lang="en-US" dirty="0"/>
          </a:p>
        </p:txBody>
      </p:sp>
      <p:pic>
        <p:nvPicPr>
          <p:cNvPr id="4" name="Picture 3" descr="SCKX201301.jpg"/>
          <p:cNvPicPr>
            <a:picLocks noChangeAspect="1"/>
          </p:cNvPicPr>
          <p:nvPr/>
        </p:nvPicPr>
        <p:blipFill>
          <a:blip r:embed="rId2"/>
          <a:stretch>
            <a:fillRect/>
          </a:stretch>
        </p:blipFill>
        <p:spPr>
          <a:xfrm>
            <a:off x="8047783" y="0"/>
            <a:ext cx="1096217" cy="1481783"/>
          </a:xfrm>
          <a:prstGeom prst="rect">
            <a:avLst/>
          </a:prstGeom>
        </p:spPr>
      </p:pic>
      <p:cxnSp>
        <p:nvCxnSpPr>
          <p:cNvPr id="6" name="Straight Connector 5"/>
          <p:cNvCxnSpPr/>
          <p:nvPr/>
        </p:nvCxnSpPr>
        <p:spPr>
          <a:xfrm>
            <a:off x="838200" y="3581400"/>
            <a:ext cx="5334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286000" y="4114800"/>
            <a:ext cx="3048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819400" y="5029200"/>
            <a:ext cx="3048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2286000" y="6018212"/>
            <a:ext cx="10668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7620000" y="2667000"/>
            <a:ext cx="2286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800600" y="5562600"/>
            <a:ext cx="12954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990600" y="2133600"/>
            <a:ext cx="74676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Chinese writing habits might confuse English reader</a:t>
            </a:r>
            <a:endParaRPr lang="en-US" dirty="0"/>
          </a:p>
        </p:txBody>
      </p:sp>
      <p:sp>
        <p:nvSpPr>
          <p:cNvPr id="3" name="Content Placeholder 2"/>
          <p:cNvSpPr>
            <a:spLocks noGrp="1"/>
          </p:cNvSpPr>
          <p:nvPr>
            <p:ph idx="1"/>
          </p:nvPr>
        </p:nvSpPr>
        <p:spPr/>
        <p:txBody>
          <a:bodyPr>
            <a:normAutofit fontScale="85000" lnSpcReduction="20000"/>
          </a:bodyPr>
          <a:lstStyle/>
          <a:p>
            <a:pPr>
              <a:spcAft>
                <a:spcPts val="600"/>
              </a:spcAft>
            </a:pPr>
            <a:r>
              <a:rPr lang="en-US" dirty="0" smtClean="0"/>
              <a:t>Misusing the articles.</a:t>
            </a:r>
          </a:p>
          <a:p>
            <a:pPr>
              <a:spcAft>
                <a:spcPts val="600"/>
              </a:spcAft>
            </a:pPr>
            <a:r>
              <a:rPr lang="en-US" dirty="0" smtClean="0"/>
              <a:t>Indirect style.</a:t>
            </a:r>
          </a:p>
          <a:p>
            <a:pPr>
              <a:spcAft>
                <a:spcPts val="600"/>
              </a:spcAft>
            </a:pPr>
            <a:r>
              <a:rPr lang="en-US" dirty="0" smtClean="0"/>
              <a:t>Long sentence.</a:t>
            </a:r>
          </a:p>
          <a:p>
            <a:pPr>
              <a:spcAft>
                <a:spcPts val="600"/>
              </a:spcAft>
            </a:pPr>
            <a:r>
              <a:rPr lang="en-US" dirty="0" smtClean="0"/>
              <a:t>Using wrong tense.</a:t>
            </a:r>
          </a:p>
          <a:p>
            <a:pPr>
              <a:spcAft>
                <a:spcPts val="600"/>
              </a:spcAft>
            </a:pPr>
            <a:r>
              <a:rPr lang="en-US" dirty="0" smtClean="0"/>
              <a:t>Limited vocabulary and repetitive wording.</a:t>
            </a:r>
          </a:p>
          <a:p>
            <a:pPr>
              <a:spcAft>
                <a:spcPts val="600"/>
              </a:spcAft>
            </a:pPr>
            <a:r>
              <a:rPr lang="en-US" dirty="0" smtClean="0"/>
              <a:t>Use of “it” and “which” in a confusing way.</a:t>
            </a:r>
          </a:p>
          <a:p>
            <a:pPr>
              <a:spcAft>
                <a:spcPts val="600"/>
              </a:spcAft>
            </a:pPr>
            <a:r>
              <a:rPr lang="en-US" dirty="0" smtClean="0"/>
              <a:t>Using informal language in scientific write.</a:t>
            </a:r>
          </a:p>
          <a:p>
            <a:pPr>
              <a:spcAft>
                <a:spcPts val="600"/>
              </a:spcAft>
            </a:pPr>
            <a:r>
              <a:rPr lang="en-US" dirty="0" smtClean="0"/>
              <a:t>Mixed up count and noncount nouns.</a:t>
            </a:r>
          </a:p>
          <a:p>
            <a:pPr>
              <a:spcAft>
                <a:spcPts val="600"/>
              </a:spcAft>
            </a:pPr>
            <a:r>
              <a:rPr lang="en-US" dirty="0" smtClean="0"/>
              <a:t>Inconsistent between the  subject and the verb.</a:t>
            </a:r>
          </a:p>
          <a:p>
            <a:pPr>
              <a:spcAft>
                <a:spcPts val="600"/>
              </a:spcAft>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Limited vocabulary and </a:t>
            </a:r>
            <a:br>
              <a:rPr lang="en-US" dirty="0" smtClean="0"/>
            </a:br>
            <a:r>
              <a:rPr lang="en-US" dirty="0" smtClean="0"/>
              <a:t>repetitive wording</a:t>
            </a:r>
            <a:endParaRPr lang="en-US" dirty="0"/>
          </a:p>
        </p:txBody>
      </p:sp>
      <p:sp>
        <p:nvSpPr>
          <p:cNvPr id="3" name="Content Placeholder 2"/>
          <p:cNvSpPr>
            <a:spLocks noGrp="1"/>
          </p:cNvSpPr>
          <p:nvPr>
            <p:ph idx="1"/>
          </p:nvPr>
        </p:nvSpPr>
        <p:spPr/>
        <p:txBody>
          <a:bodyPr/>
          <a:lstStyle/>
          <a:p>
            <a:pPr>
              <a:spcAft>
                <a:spcPts val="1200"/>
              </a:spcAft>
            </a:pPr>
            <a:r>
              <a:rPr lang="en-US" dirty="0" smtClean="0">
                <a:solidFill>
                  <a:srgbClr val="0000FF"/>
                </a:solidFill>
              </a:rPr>
              <a:t>Fifty-four elements were found </a:t>
            </a:r>
            <a:r>
              <a:rPr lang="en-US" dirty="0" smtClean="0"/>
              <a:t>in </a:t>
            </a:r>
            <a:r>
              <a:rPr lang="en-US" dirty="0" err="1" smtClean="0"/>
              <a:t>statolith</a:t>
            </a:r>
            <a:r>
              <a:rPr lang="en-US" dirty="0" smtClean="0"/>
              <a:t> of </a:t>
            </a:r>
            <a:r>
              <a:rPr lang="en-US" dirty="0" err="1" smtClean="0"/>
              <a:t>Dosidicus</a:t>
            </a:r>
            <a:r>
              <a:rPr lang="en-US" dirty="0" smtClean="0"/>
              <a:t> </a:t>
            </a:r>
            <a:r>
              <a:rPr lang="en-US" dirty="0" err="1" smtClean="0"/>
              <a:t>gigas</a:t>
            </a:r>
            <a:r>
              <a:rPr lang="en-US" dirty="0" smtClean="0">
                <a:solidFill>
                  <a:srgbClr val="0000FF"/>
                </a:solidFill>
              </a:rPr>
              <a:t>. </a:t>
            </a:r>
            <a:r>
              <a:rPr lang="en-US" dirty="0" smtClean="0"/>
              <a:t>Calcium ( Ca), sodium( Na) and strontium( </a:t>
            </a:r>
            <a:r>
              <a:rPr lang="en-US" dirty="0" err="1" smtClean="0"/>
              <a:t>Sr</a:t>
            </a:r>
            <a:r>
              <a:rPr lang="en-US" dirty="0" smtClean="0"/>
              <a:t>) </a:t>
            </a:r>
            <a:r>
              <a:rPr lang="en-US" dirty="0" smtClean="0">
                <a:solidFill>
                  <a:srgbClr val="0000FF"/>
                </a:solidFill>
              </a:rPr>
              <a:t>were</a:t>
            </a:r>
            <a:r>
              <a:rPr lang="en-US" dirty="0" smtClean="0"/>
              <a:t> the major elements． </a:t>
            </a:r>
            <a:r>
              <a:rPr lang="en-US" dirty="0" err="1" smtClean="0"/>
              <a:t>Sr</a:t>
            </a:r>
            <a:r>
              <a:rPr lang="en-US" dirty="0" smtClean="0"/>
              <a:t> /Ca ratio in total </a:t>
            </a:r>
            <a:r>
              <a:rPr lang="en-US" dirty="0" err="1" smtClean="0"/>
              <a:t>statolith</a:t>
            </a:r>
            <a:r>
              <a:rPr lang="en-US" dirty="0" smtClean="0"/>
              <a:t> </a:t>
            </a:r>
            <a:r>
              <a:rPr lang="en-US" dirty="0" smtClean="0">
                <a:solidFill>
                  <a:srgbClr val="0000FF"/>
                </a:solidFill>
              </a:rPr>
              <a:t>was </a:t>
            </a:r>
            <a:r>
              <a:rPr lang="en-US" dirty="0" smtClean="0"/>
              <a:t>higher than that in </a:t>
            </a:r>
            <a:r>
              <a:rPr lang="en-US" i="1" dirty="0" err="1" smtClean="0"/>
              <a:t>Todarodes</a:t>
            </a:r>
            <a:r>
              <a:rPr lang="en-US" i="1" dirty="0" smtClean="0"/>
              <a:t> </a:t>
            </a:r>
            <a:r>
              <a:rPr lang="en-US" i="1" dirty="0" err="1" smtClean="0"/>
              <a:t>pacificus</a:t>
            </a:r>
            <a:r>
              <a:rPr lang="en-US" dirty="0" smtClean="0"/>
              <a:t>,  </a:t>
            </a:r>
            <a:r>
              <a:rPr lang="en-US" i="1" dirty="0" err="1" smtClean="0"/>
              <a:t>Loligo</a:t>
            </a:r>
            <a:r>
              <a:rPr lang="en-US" i="1" dirty="0" smtClean="0"/>
              <a:t> </a:t>
            </a:r>
            <a:r>
              <a:rPr lang="en-US" i="1" dirty="0" err="1" smtClean="0"/>
              <a:t>gahi</a:t>
            </a:r>
            <a:r>
              <a:rPr lang="en-US" i="1" dirty="0" smtClean="0"/>
              <a:t> </a:t>
            </a:r>
            <a:r>
              <a:rPr lang="en-US" dirty="0" smtClean="0"/>
              <a:t>and </a:t>
            </a:r>
            <a:r>
              <a:rPr lang="en-US" i="1" dirty="0" err="1" smtClean="0"/>
              <a:t>Gonatus</a:t>
            </a:r>
            <a:r>
              <a:rPr lang="en-US" i="1" dirty="0" smtClean="0"/>
              <a:t> </a:t>
            </a:r>
            <a:r>
              <a:rPr lang="en-US" i="1" dirty="0" err="1" smtClean="0"/>
              <a:t>fabricii</a:t>
            </a:r>
            <a:r>
              <a:rPr lang="en-US" dirty="0" smtClean="0"/>
              <a:t>. </a:t>
            </a:r>
            <a:r>
              <a:rPr lang="en-US" dirty="0" err="1" smtClean="0"/>
              <a:t>Sr</a:t>
            </a:r>
            <a:r>
              <a:rPr lang="en-US" dirty="0" smtClean="0"/>
              <a:t> /Ca ratio </a:t>
            </a:r>
            <a:r>
              <a:rPr lang="en-US" dirty="0" smtClean="0">
                <a:solidFill>
                  <a:srgbClr val="0000FF"/>
                </a:solidFill>
              </a:rPr>
              <a:t>was </a:t>
            </a:r>
            <a:r>
              <a:rPr lang="en-US" dirty="0" smtClean="0"/>
              <a:t>the highest in embryonic phase and declined </a:t>
            </a:r>
            <a:r>
              <a:rPr lang="en-US" dirty="0" smtClean="0">
                <a:solidFill>
                  <a:srgbClr val="0000FF"/>
                </a:solidFill>
              </a:rPr>
              <a:t>with aging.</a:t>
            </a:r>
            <a:r>
              <a:rPr lang="en-US" dirty="0" smtClean="0"/>
              <a:t>   </a:t>
            </a:r>
            <a:r>
              <a:rPr lang="en-US" dirty="0" smtClean="0">
                <a:solidFill>
                  <a:srgbClr val="0000FF"/>
                </a:solidFill>
              </a:rPr>
              <a:t>The </a:t>
            </a:r>
            <a:r>
              <a:rPr lang="en-US" dirty="0" err="1" smtClean="0">
                <a:solidFill>
                  <a:srgbClr val="0000FF"/>
                </a:solidFill>
              </a:rPr>
              <a:t>Sr</a:t>
            </a:r>
            <a:r>
              <a:rPr lang="en-US" dirty="0" smtClean="0">
                <a:solidFill>
                  <a:srgbClr val="0000FF"/>
                </a:solidFill>
              </a:rPr>
              <a:t> /Ca ratio was negatively correlated to SST.</a:t>
            </a:r>
            <a:endParaRPr lang="en-US" dirty="0" smtClean="0"/>
          </a:p>
        </p:txBody>
      </p:sp>
      <p:pic>
        <p:nvPicPr>
          <p:cNvPr id="4" name="Picture 3" descr="SCKX201301.jpg"/>
          <p:cNvPicPr>
            <a:picLocks noChangeAspect="1"/>
          </p:cNvPicPr>
          <p:nvPr/>
        </p:nvPicPr>
        <p:blipFill>
          <a:blip r:embed="rId2"/>
          <a:stretch>
            <a:fillRect/>
          </a:stretch>
        </p:blipFill>
        <p:spPr>
          <a:xfrm>
            <a:off x="8047783" y="0"/>
            <a:ext cx="1096217" cy="148178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Limited vocabulary and </a:t>
            </a:r>
            <a:br>
              <a:rPr lang="en-US" dirty="0" smtClean="0"/>
            </a:br>
            <a:r>
              <a:rPr lang="en-US" dirty="0" smtClean="0"/>
              <a:t>repetitive wording</a:t>
            </a:r>
            <a:endParaRPr lang="en-US" dirty="0"/>
          </a:p>
        </p:txBody>
      </p:sp>
      <p:sp>
        <p:nvSpPr>
          <p:cNvPr id="3" name="Content Placeholder 2"/>
          <p:cNvSpPr>
            <a:spLocks noGrp="1"/>
          </p:cNvSpPr>
          <p:nvPr>
            <p:ph idx="1"/>
          </p:nvPr>
        </p:nvSpPr>
        <p:spPr/>
        <p:txBody>
          <a:bodyPr/>
          <a:lstStyle/>
          <a:p>
            <a:pPr>
              <a:spcAft>
                <a:spcPts val="1200"/>
              </a:spcAft>
            </a:pPr>
            <a:r>
              <a:rPr lang="en-US" dirty="0" smtClean="0"/>
              <a:t>“The results </a:t>
            </a:r>
            <a:r>
              <a:rPr lang="en-US" dirty="0" smtClean="0">
                <a:solidFill>
                  <a:srgbClr val="000000"/>
                </a:solidFill>
              </a:rPr>
              <a:t>showed</a:t>
            </a:r>
            <a:r>
              <a:rPr lang="en-US" dirty="0" smtClean="0"/>
              <a:t> that 54 kinds of elements were found in </a:t>
            </a:r>
            <a:r>
              <a:rPr lang="en-US" dirty="0" err="1" smtClean="0"/>
              <a:t>statolith</a:t>
            </a:r>
            <a:r>
              <a:rPr lang="en-US" dirty="0" smtClean="0"/>
              <a:t> of </a:t>
            </a:r>
            <a:r>
              <a:rPr lang="en-US" dirty="0" err="1" smtClean="0"/>
              <a:t>Dosidicus</a:t>
            </a:r>
            <a:r>
              <a:rPr lang="en-US" dirty="0" smtClean="0"/>
              <a:t> </a:t>
            </a:r>
            <a:r>
              <a:rPr lang="en-US" dirty="0" err="1" smtClean="0"/>
              <a:t>gigas</a:t>
            </a:r>
            <a:r>
              <a:rPr lang="en-US" dirty="0" smtClean="0"/>
              <a:t>,  calcium ( Ca) ,   sodium( Na) and strontium( </a:t>
            </a:r>
            <a:r>
              <a:rPr lang="en-US" dirty="0" err="1" smtClean="0"/>
              <a:t>Sr</a:t>
            </a:r>
            <a:r>
              <a:rPr lang="en-US" dirty="0" smtClean="0"/>
              <a:t>) are the major elements． </a:t>
            </a:r>
            <a:r>
              <a:rPr lang="en-US" dirty="0" err="1" smtClean="0"/>
              <a:t>Sr</a:t>
            </a:r>
            <a:r>
              <a:rPr lang="en-US" dirty="0" smtClean="0"/>
              <a:t> /Ca ratio in total </a:t>
            </a:r>
            <a:r>
              <a:rPr lang="en-US" dirty="0" err="1" smtClean="0"/>
              <a:t>statolith</a:t>
            </a:r>
            <a:r>
              <a:rPr lang="en-US" dirty="0" smtClean="0"/>
              <a:t> is higher than that in </a:t>
            </a:r>
            <a:r>
              <a:rPr lang="en-US" dirty="0" err="1" smtClean="0"/>
              <a:t>Todarodes</a:t>
            </a:r>
            <a:r>
              <a:rPr lang="en-US" dirty="0" smtClean="0"/>
              <a:t> </a:t>
            </a:r>
            <a:r>
              <a:rPr lang="en-US" dirty="0" err="1" smtClean="0"/>
              <a:t>pacificus</a:t>
            </a:r>
            <a:r>
              <a:rPr lang="en-US" dirty="0" smtClean="0"/>
              <a:t>,  </a:t>
            </a:r>
            <a:r>
              <a:rPr lang="en-US" dirty="0" err="1" smtClean="0"/>
              <a:t>Loligo</a:t>
            </a:r>
            <a:r>
              <a:rPr lang="en-US" dirty="0" smtClean="0"/>
              <a:t> </a:t>
            </a:r>
            <a:r>
              <a:rPr lang="en-US" dirty="0" err="1" smtClean="0"/>
              <a:t>gahi</a:t>
            </a:r>
            <a:r>
              <a:rPr lang="en-US" dirty="0" smtClean="0"/>
              <a:t> and </a:t>
            </a:r>
            <a:r>
              <a:rPr lang="en-US" dirty="0" err="1" smtClean="0"/>
              <a:t>Gonatus</a:t>
            </a:r>
            <a:r>
              <a:rPr lang="en-US" dirty="0" smtClean="0"/>
              <a:t> </a:t>
            </a:r>
            <a:r>
              <a:rPr lang="en-US" dirty="0" err="1" smtClean="0"/>
              <a:t>fabricii</a:t>
            </a:r>
            <a:r>
              <a:rPr lang="en-US" dirty="0" smtClean="0"/>
              <a:t>． </a:t>
            </a:r>
            <a:r>
              <a:rPr lang="en-US" dirty="0" err="1" smtClean="0"/>
              <a:t>Sr</a:t>
            </a:r>
            <a:r>
              <a:rPr lang="en-US" dirty="0" smtClean="0"/>
              <a:t> /Ca ratio is the highest in embryonic phase and declined by the age,  and its relationship with SST </a:t>
            </a:r>
            <a:r>
              <a:rPr lang="en-US" dirty="0" smtClean="0">
                <a:solidFill>
                  <a:srgbClr val="000000"/>
                </a:solidFill>
              </a:rPr>
              <a:t>shows </a:t>
            </a:r>
            <a:r>
              <a:rPr lang="en-US" dirty="0" smtClean="0"/>
              <a:t>a reciprocal ratio．”</a:t>
            </a:r>
          </a:p>
        </p:txBody>
      </p:sp>
      <p:pic>
        <p:nvPicPr>
          <p:cNvPr id="4" name="Picture 3" descr="SCKX201301.jpg"/>
          <p:cNvPicPr>
            <a:picLocks noChangeAspect="1"/>
          </p:cNvPicPr>
          <p:nvPr/>
        </p:nvPicPr>
        <p:blipFill>
          <a:blip r:embed="rId2"/>
          <a:stretch>
            <a:fillRect/>
          </a:stretch>
        </p:blipFill>
        <p:spPr>
          <a:xfrm>
            <a:off x="8047783" y="0"/>
            <a:ext cx="1096217" cy="1481783"/>
          </a:xfrm>
          <a:prstGeom prst="rect">
            <a:avLst/>
          </a:prstGeom>
        </p:spPr>
      </p:pic>
      <p:cxnSp>
        <p:nvCxnSpPr>
          <p:cNvPr id="6" name="Straight Connector 5"/>
          <p:cNvCxnSpPr/>
          <p:nvPr/>
        </p:nvCxnSpPr>
        <p:spPr>
          <a:xfrm>
            <a:off x="2971800" y="2133600"/>
            <a:ext cx="12954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362200" y="6019800"/>
            <a:ext cx="10668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Limited vocabulary and </a:t>
            </a:r>
            <a:br>
              <a:rPr lang="en-US" dirty="0" smtClean="0"/>
            </a:br>
            <a:r>
              <a:rPr lang="en-US" dirty="0" smtClean="0"/>
              <a:t>repetitive wording</a:t>
            </a:r>
            <a:endParaRPr lang="en-US" dirty="0"/>
          </a:p>
        </p:txBody>
      </p:sp>
      <p:sp>
        <p:nvSpPr>
          <p:cNvPr id="3" name="Content Placeholder 2"/>
          <p:cNvSpPr>
            <a:spLocks noGrp="1"/>
          </p:cNvSpPr>
          <p:nvPr>
            <p:ph idx="1"/>
          </p:nvPr>
        </p:nvSpPr>
        <p:spPr/>
        <p:txBody>
          <a:bodyPr>
            <a:normAutofit/>
          </a:bodyPr>
          <a:lstStyle/>
          <a:p>
            <a:pPr>
              <a:spcAft>
                <a:spcPts val="1200"/>
              </a:spcAft>
            </a:pPr>
            <a:r>
              <a:rPr lang="en-US" dirty="0" smtClean="0"/>
              <a:t>“Supplementation of </a:t>
            </a:r>
            <a:r>
              <a:rPr lang="en-US" i="1" dirty="0" smtClean="0"/>
              <a:t>L. </a:t>
            </a:r>
            <a:r>
              <a:rPr lang="en-US" i="1" dirty="0" err="1" smtClean="0"/>
              <a:t>plantarum</a:t>
            </a:r>
            <a:r>
              <a:rPr lang="en-US" dirty="0" smtClean="0"/>
              <a:t> significantly </a:t>
            </a:r>
            <a:r>
              <a:rPr lang="en-US" dirty="0" smtClean="0">
                <a:solidFill>
                  <a:srgbClr val="000000"/>
                </a:solidFill>
              </a:rPr>
              <a:t>increased</a:t>
            </a:r>
            <a:r>
              <a:rPr lang="en-US" dirty="0" smtClean="0"/>
              <a:t> (</a:t>
            </a:r>
            <a:r>
              <a:rPr lang="en-US" dirty="0" err="1" smtClean="0"/>
              <a:t>p</a:t>
            </a:r>
            <a:r>
              <a:rPr lang="en-US" dirty="0" smtClean="0"/>
              <a:t> </a:t>
            </a:r>
            <a:r>
              <a:rPr lang="en-US" dirty="0" err="1" smtClean="0"/>
              <a:t>b</a:t>
            </a:r>
            <a:r>
              <a:rPr lang="en-US" dirty="0" smtClean="0"/>
              <a:t> 0.05) the protease and amylase activities in the treated groups over the control. The significantly highest protease activity was observed in T-2; while the amylase activity was higher in T-2 and T-3. The </a:t>
            </a:r>
            <a:r>
              <a:rPr lang="en-US" dirty="0" smtClean="0">
                <a:solidFill>
                  <a:srgbClr val="000000"/>
                </a:solidFill>
              </a:rPr>
              <a:t>increased</a:t>
            </a:r>
            <a:r>
              <a:rPr lang="en-US" dirty="0" smtClean="0"/>
              <a:t> concentration of </a:t>
            </a:r>
            <a:r>
              <a:rPr lang="en-US" dirty="0" err="1" smtClean="0"/>
              <a:t>probiotic</a:t>
            </a:r>
            <a:r>
              <a:rPr lang="en-US" dirty="0" smtClean="0"/>
              <a:t> level (1 × 107) did not </a:t>
            </a:r>
            <a:r>
              <a:rPr lang="en-US" dirty="0" smtClean="0">
                <a:solidFill>
                  <a:srgbClr val="000000"/>
                </a:solidFill>
              </a:rPr>
              <a:t>increase</a:t>
            </a:r>
            <a:r>
              <a:rPr lang="en-US" dirty="0" smtClean="0"/>
              <a:t> the enzyme activities and survival of larvae.”</a:t>
            </a:r>
          </a:p>
        </p:txBody>
      </p:sp>
      <p:pic>
        <p:nvPicPr>
          <p:cNvPr id="4" name="Picture 3" descr="th_Aquaculture.jpg"/>
          <p:cNvPicPr>
            <a:picLocks noChangeAspect="1"/>
          </p:cNvPicPr>
          <p:nvPr/>
        </p:nvPicPr>
        <p:blipFill>
          <a:blip r:embed="rId2"/>
          <a:stretch>
            <a:fillRect/>
          </a:stretch>
        </p:blipFill>
        <p:spPr>
          <a:xfrm>
            <a:off x="8077200" y="0"/>
            <a:ext cx="1085790" cy="1481328"/>
          </a:xfrm>
          <a:prstGeom prst="rect">
            <a:avLst/>
          </a:prstGeom>
        </p:spPr>
      </p:pic>
      <p:cxnSp>
        <p:nvCxnSpPr>
          <p:cNvPr id="6" name="Straight Connector 5"/>
          <p:cNvCxnSpPr/>
          <p:nvPr/>
        </p:nvCxnSpPr>
        <p:spPr>
          <a:xfrm>
            <a:off x="914400" y="2590800"/>
            <a:ext cx="15240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914400" y="5029200"/>
            <a:ext cx="15240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3048000" y="5561012"/>
            <a:ext cx="12954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2971800" y="3581400"/>
            <a:ext cx="31242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Limited vocabulary and </a:t>
            </a:r>
            <a:br>
              <a:rPr lang="en-US" dirty="0" smtClean="0"/>
            </a:br>
            <a:r>
              <a:rPr lang="en-US" dirty="0" smtClean="0"/>
              <a:t>repetitive wording</a:t>
            </a:r>
            <a:endParaRPr lang="en-US" dirty="0"/>
          </a:p>
        </p:txBody>
      </p:sp>
      <p:sp>
        <p:nvSpPr>
          <p:cNvPr id="3" name="Content Placeholder 2"/>
          <p:cNvSpPr>
            <a:spLocks noGrp="1"/>
          </p:cNvSpPr>
          <p:nvPr>
            <p:ph idx="1"/>
          </p:nvPr>
        </p:nvSpPr>
        <p:spPr/>
        <p:txBody>
          <a:bodyPr>
            <a:normAutofit/>
          </a:bodyPr>
          <a:lstStyle/>
          <a:p>
            <a:pPr>
              <a:spcAft>
                <a:spcPts val="1200"/>
              </a:spcAft>
            </a:pPr>
            <a:r>
              <a:rPr lang="en-US" dirty="0" smtClean="0"/>
              <a:t>“Supplementation of </a:t>
            </a:r>
            <a:r>
              <a:rPr lang="en-US" i="1" dirty="0" smtClean="0"/>
              <a:t>L. </a:t>
            </a:r>
            <a:r>
              <a:rPr lang="en-US" i="1" dirty="0" err="1" smtClean="0"/>
              <a:t>plantarum</a:t>
            </a:r>
            <a:r>
              <a:rPr lang="en-US" dirty="0" smtClean="0"/>
              <a:t> significantly </a:t>
            </a:r>
            <a:r>
              <a:rPr lang="en-US" dirty="0" smtClean="0">
                <a:solidFill>
                  <a:srgbClr val="FF0000"/>
                </a:solidFill>
              </a:rPr>
              <a:t>increased</a:t>
            </a:r>
            <a:r>
              <a:rPr lang="en-US" dirty="0" smtClean="0"/>
              <a:t> (</a:t>
            </a:r>
            <a:r>
              <a:rPr lang="en-US" dirty="0" err="1" smtClean="0"/>
              <a:t>p</a:t>
            </a:r>
            <a:r>
              <a:rPr lang="en-US" dirty="0" smtClean="0"/>
              <a:t> </a:t>
            </a:r>
            <a:r>
              <a:rPr lang="en-US" dirty="0" err="1" smtClean="0"/>
              <a:t>b</a:t>
            </a:r>
            <a:r>
              <a:rPr lang="en-US" dirty="0" smtClean="0"/>
              <a:t> 0.05) the protease and amylase activities in the treated groups over the control. The highest protease activity was observed in T-2; while the amylase activity was higher in T-2 and T-3. The </a:t>
            </a:r>
            <a:r>
              <a:rPr lang="en-US" dirty="0" smtClean="0">
                <a:solidFill>
                  <a:srgbClr val="0000FF"/>
                </a:solidFill>
              </a:rPr>
              <a:t>raised</a:t>
            </a:r>
            <a:r>
              <a:rPr lang="en-US" dirty="0" smtClean="0">
                <a:solidFill>
                  <a:srgbClr val="FF0000"/>
                </a:solidFill>
              </a:rPr>
              <a:t> </a:t>
            </a:r>
            <a:r>
              <a:rPr lang="en-US" dirty="0" smtClean="0"/>
              <a:t>concentration of </a:t>
            </a:r>
            <a:r>
              <a:rPr lang="en-US" dirty="0" err="1" smtClean="0"/>
              <a:t>probiotic</a:t>
            </a:r>
            <a:r>
              <a:rPr lang="en-US" dirty="0" smtClean="0"/>
              <a:t> level (1 × 107) did not </a:t>
            </a:r>
            <a:r>
              <a:rPr lang="en-US" dirty="0" smtClean="0">
                <a:solidFill>
                  <a:srgbClr val="0000FF"/>
                </a:solidFill>
              </a:rPr>
              <a:t>enhance</a:t>
            </a:r>
            <a:r>
              <a:rPr lang="en-US" dirty="0" smtClean="0">
                <a:solidFill>
                  <a:srgbClr val="FF0000"/>
                </a:solidFill>
              </a:rPr>
              <a:t> </a:t>
            </a:r>
            <a:r>
              <a:rPr lang="en-US" dirty="0" smtClean="0"/>
              <a:t>the enzyme activities and survival of larvae.”</a:t>
            </a:r>
          </a:p>
        </p:txBody>
      </p:sp>
      <p:pic>
        <p:nvPicPr>
          <p:cNvPr id="4" name="Picture 3" descr="th_Aquaculture.jpg"/>
          <p:cNvPicPr>
            <a:picLocks noChangeAspect="1"/>
          </p:cNvPicPr>
          <p:nvPr/>
        </p:nvPicPr>
        <p:blipFill>
          <a:blip r:embed="rId2"/>
          <a:stretch>
            <a:fillRect/>
          </a:stretch>
        </p:blipFill>
        <p:spPr>
          <a:xfrm>
            <a:off x="8077200" y="0"/>
            <a:ext cx="1085790" cy="148132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Limited vocabulary and repetitive wording</a:t>
            </a:r>
            <a:endParaRPr lang="en-US" dirty="0"/>
          </a:p>
        </p:txBody>
      </p:sp>
      <p:pic>
        <p:nvPicPr>
          <p:cNvPr id="7" name="Content Placeholder 6" descr="Screen Shot 2013-10-08 at 3.52.29 PM.png"/>
          <p:cNvPicPr>
            <a:picLocks noGrp="1" noChangeAspect="1"/>
          </p:cNvPicPr>
          <p:nvPr>
            <p:ph idx="1"/>
          </p:nvPr>
        </p:nvPicPr>
        <p:blipFill>
          <a:blip r:embed="rId2"/>
          <a:srcRect l="-11797" r="-11797"/>
          <a:stretch>
            <a:fillRect/>
          </a:stretch>
        </p:blipFill>
        <p:spPr/>
      </p:pic>
      <p:pic>
        <p:nvPicPr>
          <p:cNvPr id="4" name="Picture 3" descr="th_Aquaculture.jpg"/>
          <p:cNvPicPr>
            <a:picLocks noChangeAspect="1"/>
          </p:cNvPicPr>
          <p:nvPr/>
        </p:nvPicPr>
        <p:blipFill>
          <a:blip r:embed="rId3"/>
          <a:stretch>
            <a:fillRect/>
          </a:stretch>
        </p:blipFill>
        <p:spPr>
          <a:xfrm>
            <a:off x="8077200" y="0"/>
            <a:ext cx="1085790" cy="1481328"/>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of “it” and “which” in </a:t>
            </a:r>
            <a:br>
              <a:rPr lang="en-US" dirty="0" smtClean="0"/>
            </a:br>
            <a:r>
              <a:rPr lang="en-US" dirty="0" smtClean="0"/>
              <a:t>a confusing way</a:t>
            </a:r>
            <a:endParaRPr lang="en-US" dirty="0"/>
          </a:p>
        </p:txBody>
      </p:sp>
      <p:sp>
        <p:nvSpPr>
          <p:cNvPr id="3" name="Content Placeholder 2"/>
          <p:cNvSpPr>
            <a:spLocks noGrp="1"/>
          </p:cNvSpPr>
          <p:nvPr>
            <p:ph idx="1"/>
          </p:nvPr>
        </p:nvSpPr>
        <p:spPr/>
        <p:txBody>
          <a:bodyPr>
            <a:normAutofit/>
          </a:bodyPr>
          <a:lstStyle/>
          <a:p>
            <a:r>
              <a:rPr lang="en-US" dirty="0" smtClean="0"/>
              <a:t>“Among the </a:t>
            </a:r>
            <a:r>
              <a:rPr lang="en-US" dirty="0" err="1" smtClean="0"/>
              <a:t>SFAs</a:t>
            </a:r>
            <a:r>
              <a:rPr lang="en-US" dirty="0" smtClean="0"/>
              <a:t>, 16∶0 to 18∶0 was preferentially utilized during the whole early development. Among the </a:t>
            </a:r>
            <a:r>
              <a:rPr lang="en-US" dirty="0" err="1" smtClean="0"/>
              <a:t>MUFAs</a:t>
            </a:r>
            <a:r>
              <a:rPr lang="en-US" dirty="0" smtClean="0"/>
              <a:t>, 16∶1 to 18∶ 1 was preferentially utilized during the later embryogenesis and development of yolk-sac larvae. </a:t>
            </a:r>
            <a:r>
              <a:rPr lang="en-US" dirty="0" smtClean="0">
                <a:solidFill>
                  <a:srgbClr val="FF0000"/>
                </a:solidFill>
              </a:rPr>
              <a:t>It</a:t>
            </a:r>
            <a:r>
              <a:rPr lang="en-US" dirty="0" smtClean="0"/>
              <a:t> was therefore suggested that DHA, EPA and ARA in polar lipid could be transferred into neutral lipid during the early development of devil stinger．”</a:t>
            </a:r>
            <a:endParaRPr lang="en-US" dirty="0"/>
          </a:p>
        </p:txBody>
      </p:sp>
      <p:pic>
        <p:nvPicPr>
          <p:cNvPr id="4" name="Picture 3" descr="SCKX201301.jpg"/>
          <p:cNvPicPr>
            <a:picLocks noChangeAspect="1"/>
          </p:cNvPicPr>
          <p:nvPr/>
        </p:nvPicPr>
        <p:blipFill>
          <a:blip r:embed="rId2"/>
          <a:stretch>
            <a:fillRect/>
          </a:stretch>
        </p:blipFill>
        <p:spPr>
          <a:xfrm>
            <a:off x="8047783" y="0"/>
            <a:ext cx="1096217" cy="148178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of “it” and “which” in </a:t>
            </a:r>
            <a:br>
              <a:rPr lang="en-US" dirty="0" smtClean="0"/>
            </a:br>
            <a:r>
              <a:rPr lang="en-US" dirty="0" smtClean="0"/>
              <a:t>a confusing way</a:t>
            </a:r>
            <a:endParaRPr lang="en-US" dirty="0"/>
          </a:p>
        </p:txBody>
      </p:sp>
      <p:sp>
        <p:nvSpPr>
          <p:cNvPr id="3" name="Content Placeholder 2"/>
          <p:cNvSpPr>
            <a:spLocks noGrp="1"/>
          </p:cNvSpPr>
          <p:nvPr>
            <p:ph idx="1"/>
          </p:nvPr>
        </p:nvSpPr>
        <p:spPr/>
        <p:txBody>
          <a:bodyPr>
            <a:normAutofit/>
          </a:bodyPr>
          <a:lstStyle/>
          <a:p>
            <a:r>
              <a:rPr lang="en-US" dirty="0" smtClean="0"/>
              <a:t>“Among the </a:t>
            </a:r>
            <a:r>
              <a:rPr lang="en-US" dirty="0" err="1" smtClean="0"/>
              <a:t>SFAs</a:t>
            </a:r>
            <a:r>
              <a:rPr lang="en-US" dirty="0" smtClean="0"/>
              <a:t>, 16:0 to 18:0 was preferentially utilized during the </a:t>
            </a:r>
            <a:r>
              <a:rPr lang="en-US" strike="sngStrike" dirty="0" smtClean="0">
                <a:solidFill>
                  <a:srgbClr val="0000FF"/>
                </a:solidFill>
              </a:rPr>
              <a:t>whole</a:t>
            </a:r>
            <a:r>
              <a:rPr lang="en-US" dirty="0" smtClean="0"/>
              <a:t> early development. Among the </a:t>
            </a:r>
            <a:r>
              <a:rPr lang="en-US" dirty="0" err="1" smtClean="0"/>
              <a:t>MUFAs</a:t>
            </a:r>
            <a:r>
              <a:rPr lang="en-US" dirty="0" smtClean="0"/>
              <a:t>, 16:1 to 18:1 was preferentially utilized during the later embryogenesis and development of yolk-sac larvae. </a:t>
            </a:r>
            <a:r>
              <a:rPr lang="en-US" dirty="0" smtClean="0">
                <a:solidFill>
                  <a:srgbClr val="0000FF"/>
                </a:solidFill>
              </a:rPr>
              <a:t>These results </a:t>
            </a:r>
            <a:r>
              <a:rPr lang="en-US" strike="sngStrike" dirty="0" smtClean="0">
                <a:solidFill>
                  <a:srgbClr val="0000FF"/>
                </a:solidFill>
              </a:rPr>
              <a:t>therefore </a:t>
            </a:r>
            <a:r>
              <a:rPr lang="en-US" dirty="0" smtClean="0"/>
              <a:t>suggested that DHA, EPA and ARA in polar lipid could be transferred into neutral lipid during the early development of devil stinger．”</a:t>
            </a:r>
            <a:endParaRPr lang="en-US" dirty="0"/>
          </a:p>
        </p:txBody>
      </p:sp>
      <p:pic>
        <p:nvPicPr>
          <p:cNvPr id="4" name="Picture 3" descr="SCKX201301.jpg"/>
          <p:cNvPicPr>
            <a:picLocks noChangeAspect="1"/>
          </p:cNvPicPr>
          <p:nvPr/>
        </p:nvPicPr>
        <p:blipFill>
          <a:blip r:embed="rId2"/>
          <a:stretch>
            <a:fillRect/>
          </a:stretch>
        </p:blipFill>
        <p:spPr>
          <a:xfrm>
            <a:off x="8047783" y="0"/>
            <a:ext cx="1096217" cy="1481783"/>
          </a:xfrm>
          <a:prstGeom prst="rect">
            <a:avLst/>
          </a:prstGeom>
        </p:spPr>
      </p:pic>
      <p:cxnSp>
        <p:nvCxnSpPr>
          <p:cNvPr id="6" name="Straight Connector 5"/>
          <p:cNvCxnSpPr/>
          <p:nvPr/>
        </p:nvCxnSpPr>
        <p:spPr>
          <a:xfrm>
            <a:off x="990600" y="2133600"/>
            <a:ext cx="27432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600200" y="3581400"/>
            <a:ext cx="35052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838200" y="2667000"/>
            <a:ext cx="35052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of “it” and “which” in </a:t>
            </a:r>
            <a:br>
              <a:rPr lang="en-US" dirty="0" smtClean="0"/>
            </a:br>
            <a:r>
              <a:rPr lang="en-US" dirty="0" smtClean="0"/>
              <a:t>a confusing way</a:t>
            </a:r>
            <a:endParaRPr lang="en-US" dirty="0"/>
          </a:p>
        </p:txBody>
      </p:sp>
      <p:sp>
        <p:nvSpPr>
          <p:cNvPr id="3" name="Content Placeholder 2"/>
          <p:cNvSpPr>
            <a:spLocks noGrp="1"/>
          </p:cNvSpPr>
          <p:nvPr>
            <p:ph idx="1"/>
          </p:nvPr>
        </p:nvSpPr>
        <p:spPr/>
        <p:txBody>
          <a:bodyPr>
            <a:normAutofit lnSpcReduction="10000"/>
          </a:bodyPr>
          <a:lstStyle/>
          <a:p>
            <a:r>
              <a:rPr lang="en-US" dirty="0" smtClean="0"/>
              <a:t>Lipids of 16:0 to 18:0 was preferentially utilized during the </a:t>
            </a:r>
            <a:r>
              <a:rPr lang="en-US" strike="sngStrike" dirty="0" smtClean="0">
                <a:solidFill>
                  <a:srgbClr val="0000FF"/>
                </a:solidFill>
              </a:rPr>
              <a:t>whole</a:t>
            </a:r>
            <a:r>
              <a:rPr lang="en-US" dirty="0" smtClean="0"/>
              <a:t> early development among the </a:t>
            </a:r>
            <a:r>
              <a:rPr lang="en-US" dirty="0" err="1" smtClean="0"/>
              <a:t>SFAs</a:t>
            </a:r>
            <a:r>
              <a:rPr lang="en-US" dirty="0" smtClean="0"/>
              <a:t>, whereas 16:1 to 18:1 were </a:t>
            </a:r>
            <a:r>
              <a:rPr lang="en-US" dirty="0" smtClean="0">
                <a:solidFill>
                  <a:srgbClr val="0000FF"/>
                </a:solidFill>
              </a:rPr>
              <a:t>selectively consumed </a:t>
            </a:r>
            <a:r>
              <a:rPr lang="en-US" dirty="0" smtClean="0"/>
              <a:t>during the later embryogenesis and development of yolk-sac larvae among the </a:t>
            </a:r>
            <a:r>
              <a:rPr lang="en-US" dirty="0" err="1" smtClean="0"/>
              <a:t>MUFAs</a:t>
            </a:r>
            <a:r>
              <a:rPr lang="en-US" dirty="0" smtClean="0"/>
              <a:t>. </a:t>
            </a:r>
            <a:r>
              <a:rPr lang="en-US" dirty="0" smtClean="0">
                <a:solidFill>
                  <a:srgbClr val="0000FF"/>
                </a:solidFill>
              </a:rPr>
              <a:t>These results </a:t>
            </a:r>
            <a:r>
              <a:rPr lang="en-US" strike="sngStrike" dirty="0" smtClean="0">
                <a:solidFill>
                  <a:srgbClr val="0000FF"/>
                </a:solidFill>
              </a:rPr>
              <a:t>therefore </a:t>
            </a:r>
            <a:r>
              <a:rPr lang="en-US" dirty="0" smtClean="0"/>
              <a:t>suggested that DHA, EPA and ARA in polar lipid could be transferred into neutral lipid during the early development of devil stinger.</a:t>
            </a:r>
            <a:endParaRPr lang="en-US" dirty="0"/>
          </a:p>
        </p:txBody>
      </p:sp>
      <p:pic>
        <p:nvPicPr>
          <p:cNvPr id="4" name="Picture 3" descr="SCKX201301.jpg"/>
          <p:cNvPicPr>
            <a:picLocks noChangeAspect="1"/>
          </p:cNvPicPr>
          <p:nvPr/>
        </p:nvPicPr>
        <p:blipFill>
          <a:blip r:embed="rId2"/>
          <a:stretch>
            <a:fillRect/>
          </a:stretch>
        </p:blipFill>
        <p:spPr>
          <a:xfrm>
            <a:off x="8047783" y="0"/>
            <a:ext cx="1096217" cy="148178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informal language in </a:t>
            </a:r>
            <a:br>
              <a:rPr lang="en-US" dirty="0" smtClean="0"/>
            </a:br>
            <a:r>
              <a:rPr lang="en-US" dirty="0" smtClean="0"/>
              <a:t>scientific writing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From Figure 1, </a:t>
            </a:r>
            <a:r>
              <a:rPr lang="en-US" dirty="0" smtClean="0">
                <a:solidFill>
                  <a:srgbClr val="FF0000"/>
                </a:solidFill>
              </a:rPr>
              <a:t>we can see </a:t>
            </a:r>
            <a:r>
              <a:rPr lang="en-US" dirty="0" smtClean="0"/>
              <a:t>that </a:t>
            </a:r>
            <a:r>
              <a:rPr lang="en-US" dirty="0" smtClean="0">
                <a:solidFill>
                  <a:srgbClr val="FF0000"/>
                </a:solidFill>
              </a:rPr>
              <a:t>a lot of </a:t>
            </a:r>
            <a:r>
              <a:rPr lang="en-US" dirty="0" smtClean="0"/>
              <a:t>anticlines are in the road cutting.</a:t>
            </a:r>
          </a:p>
          <a:p>
            <a:r>
              <a:rPr lang="en-US" dirty="0" smtClean="0"/>
              <a:t>Figure 1 </a:t>
            </a:r>
            <a:r>
              <a:rPr lang="en-US" dirty="0" smtClean="0">
                <a:solidFill>
                  <a:srgbClr val="0000FF"/>
                </a:solidFill>
              </a:rPr>
              <a:t>shows many </a:t>
            </a:r>
            <a:r>
              <a:rPr lang="en-US" dirty="0" smtClean="0"/>
              <a:t>anticlines exposed by the road cutting.</a:t>
            </a:r>
          </a:p>
          <a:p>
            <a:endParaRPr lang="en-US" dirty="0" smtClean="0"/>
          </a:p>
          <a:p>
            <a:r>
              <a:rPr lang="en-US" dirty="0" smtClean="0"/>
              <a:t>Jones (2003) </a:t>
            </a:r>
            <a:r>
              <a:rPr lang="en-US" dirty="0" smtClean="0">
                <a:solidFill>
                  <a:srgbClr val="FF0000"/>
                </a:solidFill>
              </a:rPr>
              <a:t>said </a:t>
            </a:r>
            <a:r>
              <a:rPr lang="en-US" dirty="0" smtClean="0"/>
              <a:t>that a sudden change in internal energy happens when substances </a:t>
            </a:r>
            <a:r>
              <a:rPr lang="en-US" dirty="0" smtClean="0">
                <a:solidFill>
                  <a:srgbClr val="FF0000"/>
                </a:solidFill>
              </a:rPr>
              <a:t>get</a:t>
            </a:r>
            <a:r>
              <a:rPr lang="en-US" dirty="0" smtClean="0"/>
              <a:t> from one phase to another.</a:t>
            </a:r>
          </a:p>
          <a:p>
            <a:r>
              <a:rPr lang="en-US" dirty="0" smtClean="0"/>
              <a:t>Jones (2003) </a:t>
            </a:r>
            <a:r>
              <a:rPr lang="en-US" dirty="0" smtClean="0">
                <a:solidFill>
                  <a:srgbClr val="0000FF"/>
                </a:solidFill>
              </a:rPr>
              <a:t>stated</a:t>
            </a:r>
            <a:r>
              <a:rPr lang="en-US" dirty="0" smtClean="0"/>
              <a:t> that a sudden change in internal energy occurs when substances </a:t>
            </a:r>
            <a:r>
              <a:rPr lang="en-US" dirty="0" smtClean="0">
                <a:solidFill>
                  <a:srgbClr val="0000FF"/>
                </a:solidFill>
              </a:rPr>
              <a:t>change</a:t>
            </a:r>
            <a:r>
              <a:rPr lang="en-US" dirty="0" smtClean="0"/>
              <a:t> from one phase to another.</a:t>
            </a:r>
          </a:p>
          <a:p>
            <a:endParaRPr lang="en-US" dirty="0" smtClean="0"/>
          </a:p>
          <a:p>
            <a:r>
              <a:rPr lang="en-US" dirty="0" smtClean="0">
                <a:solidFill>
                  <a:srgbClr val="FF0000"/>
                </a:solidFill>
              </a:rPr>
              <a:t>Needless to say, in this day and age it is essential to </a:t>
            </a:r>
            <a:r>
              <a:rPr lang="en-US" dirty="0" smtClean="0"/>
              <a:t>have some computer skills.</a:t>
            </a:r>
          </a:p>
          <a:p>
            <a:r>
              <a:rPr lang="en-US" dirty="0" smtClean="0"/>
              <a:t>Computer skills </a:t>
            </a:r>
            <a:r>
              <a:rPr lang="en-US" dirty="0" smtClean="0">
                <a:solidFill>
                  <a:srgbClr val="0000FF"/>
                </a:solidFill>
              </a:rPr>
              <a:t>are currently essential</a:t>
            </a:r>
            <a:r>
              <a:rPr lang="en-US" dirty="0" smtClean="0"/>
              <a:t>.</a:t>
            </a:r>
          </a:p>
        </p:txBody>
      </p:sp>
      <p:sp>
        <p:nvSpPr>
          <p:cNvPr id="4" name="Rectangle 3"/>
          <p:cNvSpPr/>
          <p:nvPr/>
        </p:nvSpPr>
        <p:spPr>
          <a:xfrm>
            <a:off x="876300" y="6169223"/>
            <a:ext cx="7391400" cy="307777"/>
          </a:xfrm>
          <a:prstGeom prst="rect">
            <a:avLst/>
          </a:prstGeom>
        </p:spPr>
        <p:txBody>
          <a:bodyPr wrap="square">
            <a:spAutoFit/>
          </a:bodyPr>
          <a:lstStyle/>
          <a:p>
            <a:r>
              <a:rPr lang="en-US" sz="1400" dirty="0" smtClean="0">
                <a:solidFill>
                  <a:schemeClr val="bg2">
                    <a:lumMod val="75000"/>
                  </a:schemeClr>
                </a:solidFill>
              </a:rPr>
              <a:t>http://www.une.edu.au/tlc/aso/writing/sciences/workshops/topic1-taskD.html#Writingobjectively</a:t>
            </a:r>
            <a:endParaRPr lang="en-US" sz="1400" dirty="0">
              <a:solidFill>
                <a:schemeClr val="bg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informal language in </a:t>
            </a:r>
            <a:br>
              <a:rPr lang="en-US" dirty="0" smtClean="0"/>
            </a:br>
            <a:r>
              <a:rPr lang="en-US" dirty="0" smtClean="0"/>
              <a:t>scientific writing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FF0000"/>
                </a:solidFill>
              </a:rPr>
              <a:t>At the end of the day, it boils down to </a:t>
            </a:r>
            <a:r>
              <a:rPr lang="en-US" dirty="0" smtClean="0"/>
              <a:t>protecting our biodiversity, </a:t>
            </a:r>
            <a:r>
              <a:rPr lang="en-US" dirty="0" smtClean="0">
                <a:solidFill>
                  <a:srgbClr val="FF0000"/>
                </a:solidFill>
              </a:rPr>
              <a:t>because our children’s future is in our hands</a:t>
            </a:r>
            <a:r>
              <a:rPr lang="en-US" dirty="0" smtClean="0"/>
              <a:t>.</a:t>
            </a:r>
          </a:p>
          <a:p>
            <a:r>
              <a:rPr lang="en-US" dirty="0" smtClean="0"/>
              <a:t>Protecting biodiversity </a:t>
            </a:r>
            <a:r>
              <a:rPr lang="en-US" dirty="0" smtClean="0">
                <a:solidFill>
                  <a:srgbClr val="0000FF"/>
                </a:solidFill>
              </a:rPr>
              <a:t>is essential for a sustainable future</a:t>
            </a:r>
            <a:r>
              <a:rPr lang="en-US" dirty="0" smtClean="0"/>
              <a:t>.</a:t>
            </a:r>
          </a:p>
          <a:p>
            <a:endParaRPr lang="en-US" dirty="0" smtClean="0"/>
          </a:p>
          <a:p>
            <a:r>
              <a:rPr lang="en-US" dirty="0" smtClean="0"/>
              <a:t>Nonmetals, </a:t>
            </a:r>
            <a:r>
              <a:rPr lang="en-US" dirty="0" smtClean="0">
                <a:solidFill>
                  <a:srgbClr val="FF0000"/>
                </a:solidFill>
              </a:rPr>
              <a:t>e.g.</a:t>
            </a:r>
            <a:r>
              <a:rPr lang="en-US" dirty="0" smtClean="0"/>
              <a:t> carbon </a:t>
            </a:r>
            <a:r>
              <a:rPr lang="en-US" dirty="0" smtClean="0">
                <a:solidFill>
                  <a:srgbClr val="FF0000"/>
                </a:solidFill>
              </a:rPr>
              <a:t>&amp;</a:t>
            </a:r>
            <a:r>
              <a:rPr lang="en-US" dirty="0" smtClean="0"/>
              <a:t> oxygen, </a:t>
            </a:r>
            <a:r>
              <a:rPr lang="en-US" dirty="0" smtClean="0">
                <a:solidFill>
                  <a:srgbClr val="FF0000"/>
                </a:solidFill>
              </a:rPr>
              <a:t>don’t </a:t>
            </a:r>
            <a:r>
              <a:rPr lang="en-US" dirty="0" smtClean="0"/>
              <a:t>conduct heat.</a:t>
            </a:r>
          </a:p>
          <a:p>
            <a:r>
              <a:rPr lang="en-US" dirty="0" smtClean="0"/>
              <a:t>Nonmetals </a:t>
            </a:r>
            <a:r>
              <a:rPr lang="en-US" dirty="0" smtClean="0">
                <a:solidFill>
                  <a:srgbClr val="0000FF"/>
                </a:solidFill>
              </a:rPr>
              <a:t>such as </a:t>
            </a:r>
            <a:r>
              <a:rPr lang="en-US" dirty="0" smtClean="0"/>
              <a:t>carbon </a:t>
            </a:r>
            <a:r>
              <a:rPr lang="en-US" dirty="0" smtClean="0">
                <a:solidFill>
                  <a:srgbClr val="0000FF"/>
                </a:solidFill>
              </a:rPr>
              <a:t>and </a:t>
            </a:r>
            <a:r>
              <a:rPr lang="en-US" dirty="0" smtClean="0"/>
              <a:t>oxygen </a:t>
            </a:r>
            <a:r>
              <a:rPr lang="en-US" dirty="0" smtClean="0">
                <a:solidFill>
                  <a:srgbClr val="0000FF"/>
                </a:solidFill>
              </a:rPr>
              <a:t>do not </a:t>
            </a:r>
            <a:r>
              <a:rPr lang="en-US" dirty="0" smtClean="0"/>
              <a:t>conduct heat.</a:t>
            </a:r>
          </a:p>
          <a:p>
            <a:endParaRPr lang="en-US" dirty="0" smtClean="0"/>
          </a:p>
          <a:p>
            <a:r>
              <a:rPr lang="en-US" dirty="0" smtClean="0"/>
              <a:t>Although </a:t>
            </a:r>
            <a:r>
              <a:rPr lang="en-US" dirty="0" smtClean="0">
                <a:solidFill>
                  <a:srgbClr val="FF0000"/>
                </a:solidFill>
              </a:rPr>
              <a:t>PCR</a:t>
            </a:r>
            <a:r>
              <a:rPr lang="en-US" dirty="0" smtClean="0"/>
              <a:t> is straightforward, </a:t>
            </a:r>
            <a:r>
              <a:rPr lang="en-US" dirty="0" smtClean="0">
                <a:solidFill>
                  <a:srgbClr val="FF0000"/>
                </a:solidFill>
              </a:rPr>
              <a:t>it’s</a:t>
            </a:r>
            <a:r>
              <a:rPr lang="en-US" dirty="0" smtClean="0"/>
              <a:t> important to follow standard protocols.</a:t>
            </a:r>
          </a:p>
          <a:p>
            <a:r>
              <a:rPr lang="en-US" dirty="0" smtClean="0"/>
              <a:t>Although </a:t>
            </a:r>
            <a:r>
              <a:rPr lang="en-US" dirty="0" smtClean="0">
                <a:solidFill>
                  <a:srgbClr val="0000FF"/>
                </a:solidFill>
              </a:rPr>
              <a:t>polymerase chain reaction (PCR)</a:t>
            </a:r>
            <a:r>
              <a:rPr lang="en-US" dirty="0" smtClean="0"/>
              <a:t> is straightforward, </a:t>
            </a:r>
            <a:r>
              <a:rPr lang="en-US" dirty="0" smtClean="0">
                <a:solidFill>
                  <a:srgbClr val="0000FF"/>
                </a:solidFill>
              </a:rPr>
              <a:t>it is </a:t>
            </a:r>
            <a:r>
              <a:rPr lang="en-US" dirty="0" smtClean="0"/>
              <a:t>important to follow standard protocols.</a:t>
            </a:r>
            <a:endParaRPr lang="en-US" dirty="0"/>
          </a:p>
        </p:txBody>
      </p:sp>
      <p:sp>
        <p:nvSpPr>
          <p:cNvPr id="4" name="Rectangle 3"/>
          <p:cNvSpPr/>
          <p:nvPr/>
        </p:nvSpPr>
        <p:spPr>
          <a:xfrm>
            <a:off x="876300" y="6169223"/>
            <a:ext cx="7391400" cy="307777"/>
          </a:xfrm>
          <a:prstGeom prst="rect">
            <a:avLst/>
          </a:prstGeom>
        </p:spPr>
        <p:txBody>
          <a:bodyPr wrap="square">
            <a:spAutoFit/>
          </a:bodyPr>
          <a:lstStyle/>
          <a:p>
            <a:r>
              <a:rPr lang="en-US" sz="1400" dirty="0" smtClean="0">
                <a:solidFill>
                  <a:schemeClr val="bg2">
                    <a:lumMod val="75000"/>
                  </a:schemeClr>
                </a:solidFill>
              </a:rPr>
              <a:t>http://www.une.edu.au/tlc/aso/writing/sciences/workshops/topic1-taskD.html#Writingobjectively</a:t>
            </a:r>
            <a:endParaRPr lang="en-US" sz="1400" dirty="0">
              <a:solidFill>
                <a:schemeClr val="bg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13-10-07 at 11.09.26 AM.png"/>
          <p:cNvPicPr>
            <a:picLocks noChangeAspect="1"/>
          </p:cNvPicPr>
          <p:nvPr/>
        </p:nvPicPr>
        <p:blipFill>
          <a:blip r:embed="rId2"/>
          <a:stretch>
            <a:fillRect/>
          </a:stretch>
        </p:blipFill>
        <p:spPr>
          <a:xfrm>
            <a:off x="638969" y="609600"/>
            <a:ext cx="7866062" cy="680087"/>
          </a:xfrm>
          <a:prstGeom prst="rect">
            <a:avLst/>
          </a:prstGeom>
        </p:spPr>
      </p:pic>
      <p:sp>
        <p:nvSpPr>
          <p:cNvPr id="2" name="Title 1"/>
          <p:cNvSpPr>
            <a:spLocks noGrp="1"/>
          </p:cNvSpPr>
          <p:nvPr>
            <p:ph type="title"/>
          </p:nvPr>
        </p:nvSpPr>
        <p:spPr/>
        <p:txBody>
          <a:bodyPr/>
          <a:lstStyle/>
          <a:p>
            <a:r>
              <a:rPr lang="en-US" dirty="0" smtClean="0"/>
              <a:t>The articles</a:t>
            </a:r>
            <a:endParaRPr lang="en-US" dirty="0"/>
          </a:p>
        </p:txBody>
      </p:sp>
      <p:sp>
        <p:nvSpPr>
          <p:cNvPr id="3" name="Content Placeholder 2"/>
          <p:cNvSpPr>
            <a:spLocks noGrp="1"/>
          </p:cNvSpPr>
          <p:nvPr>
            <p:ph idx="1"/>
          </p:nvPr>
        </p:nvSpPr>
        <p:spPr>
          <a:xfrm>
            <a:off x="457200" y="1524000"/>
            <a:ext cx="8229600" cy="4525963"/>
          </a:xfrm>
        </p:spPr>
        <p:txBody>
          <a:bodyPr>
            <a:normAutofit fontScale="70000" lnSpcReduction="20000"/>
          </a:bodyPr>
          <a:lstStyle/>
          <a:p>
            <a:r>
              <a:rPr lang="en-US" dirty="0" smtClean="0"/>
              <a:t>Rule # 1: Every time a noun is mentioned, the writer is referring to:</a:t>
            </a:r>
          </a:p>
          <a:p>
            <a:pPr lvl="1"/>
            <a:r>
              <a:rPr lang="en-US" dirty="0" smtClean="0"/>
              <a:t>All of them everywhere,</a:t>
            </a:r>
          </a:p>
          <a:p>
            <a:pPr lvl="1"/>
            <a:r>
              <a:rPr lang="en-US" dirty="0" smtClean="0"/>
              <a:t>One of many, or</a:t>
            </a:r>
          </a:p>
          <a:p>
            <a:pPr lvl="1"/>
            <a:r>
              <a:rPr lang="en-US" dirty="0" smtClean="0"/>
              <a:t>This one exactly</a:t>
            </a:r>
          </a:p>
          <a:p>
            <a:endParaRPr lang="en-US" dirty="0" smtClean="0"/>
          </a:p>
          <a:p>
            <a:r>
              <a:rPr lang="en-US" dirty="0" smtClean="0"/>
              <a:t>Rule # 2: Every kind of reference has a choice of articles:</a:t>
            </a:r>
          </a:p>
          <a:p>
            <a:pPr lvl="1"/>
            <a:r>
              <a:rPr lang="en-US" dirty="0" smtClean="0"/>
              <a:t>All of them everywhere…(Ø, a/an, the)</a:t>
            </a:r>
          </a:p>
          <a:p>
            <a:pPr lvl="1"/>
            <a:r>
              <a:rPr lang="en-US" dirty="0" smtClean="0"/>
              <a:t>One of many……………..(Ø, a/an)</a:t>
            </a:r>
          </a:p>
          <a:p>
            <a:pPr lvl="1"/>
            <a:r>
              <a:rPr lang="en-US" dirty="0" smtClean="0"/>
              <a:t>This one exactly…………(Ø, the)</a:t>
            </a:r>
          </a:p>
          <a:p>
            <a:pPr>
              <a:buNone/>
            </a:pPr>
            <a:endParaRPr lang="en-US" dirty="0" smtClean="0"/>
          </a:p>
          <a:p>
            <a:r>
              <a:rPr lang="en-US" dirty="0" smtClean="0"/>
              <a:t>Rule # 3: The choice of article depends upon the noun and the context. This will be explained more fully below.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Mixed up count and noncount nouns</a:t>
            </a:r>
            <a:endParaRPr lang="en-US" dirty="0"/>
          </a:p>
        </p:txBody>
      </p:sp>
      <p:sp>
        <p:nvSpPr>
          <p:cNvPr id="3" name="Content Placeholder 2"/>
          <p:cNvSpPr>
            <a:spLocks noGrp="1"/>
          </p:cNvSpPr>
          <p:nvPr>
            <p:ph idx="1"/>
          </p:nvPr>
        </p:nvSpPr>
        <p:spPr/>
        <p:txBody>
          <a:bodyPr>
            <a:normAutofit fontScale="70000" lnSpcReduction="20000"/>
          </a:bodyPr>
          <a:lstStyle/>
          <a:p>
            <a:pPr>
              <a:spcAft>
                <a:spcPts val="1200"/>
              </a:spcAft>
            </a:pPr>
            <a:r>
              <a:rPr lang="en-US" dirty="0" smtClean="0"/>
              <a:t>Noncount nouns typically identify something abstract or something that is tangible but not identified as separate objects.</a:t>
            </a:r>
          </a:p>
          <a:p>
            <a:pPr lvl="1">
              <a:spcAft>
                <a:spcPts val="1200"/>
              </a:spcAft>
            </a:pPr>
            <a:r>
              <a:rPr lang="en-US" dirty="0" smtClean="0"/>
              <a:t>abstract concepts: love, courage, enjoyment, happiness, interest, control</a:t>
            </a:r>
          </a:p>
          <a:p>
            <a:pPr lvl="1">
              <a:spcAft>
                <a:spcPts val="1200"/>
              </a:spcAft>
            </a:pPr>
            <a:r>
              <a:rPr lang="en-US" dirty="0" smtClean="0"/>
              <a:t>activities and sports: football, hockey, knitting, shopping, fishing, polo</a:t>
            </a:r>
          </a:p>
          <a:p>
            <a:pPr lvl="1">
              <a:spcAft>
                <a:spcPts val="1200"/>
              </a:spcAft>
            </a:pPr>
            <a:r>
              <a:rPr lang="en-US" dirty="0" smtClean="0"/>
              <a:t>academic subjects: biology, folklore, linguistics, history, physics, math</a:t>
            </a:r>
          </a:p>
          <a:p>
            <a:pPr lvl="1">
              <a:spcAft>
                <a:spcPts val="1200"/>
              </a:spcAft>
            </a:pPr>
            <a:r>
              <a:rPr lang="en-US" dirty="0" smtClean="0"/>
              <a:t>food and drink (some): bread, flour, corn, fish, rice, ginger, water, tea</a:t>
            </a:r>
          </a:p>
          <a:p>
            <a:pPr lvl="1">
              <a:spcAft>
                <a:spcPts val="1200"/>
              </a:spcAft>
            </a:pPr>
            <a:r>
              <a:rPr lang="en-US" dirty="0" smtClean="0"/>
              <a:t>other substances/materials: air, oil, cement, cotton, powder, soil</a:t>
            </a:r>
          </a:p>
          <a:p>
            <a:pPr lvl="1">
              <a:spcAft>
                <a:spcPts val="1200"/>
              </a:spcAft>
            </a:pPr>
            <a:r>
              <a:rPr lang="en-US" dirty="0" smtClean="0"/>
              <a:t>collectives: furniture, equipment, luggage, silverware, jewelry, staff</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Mixed up count and noncount nouns</a:t>
            </a:r>
            <a:endParaRPr lang="en-US" dirty="0"/>
          </a:p>
        </p:txBody>
      </p:sp>
      <p:sp>
        <p:nvSpPr>
          <p:cNvPr id="3" name="Content Placeholder 2"/>
          <p:cNvSpPr>
            <a:spLocks noGrp="1"/>
          </p:cNvSpPr>
          <p:nvPr>
            <p:ph idx="1"/>
          </p:nvPr>
        </p:nvSpPr>
        <p:spPr/>
        <p:txBody>
          <a:bodyPr>
            <a:normAutofit/>
          </a:bodyPr>
          <a:lstStyle/>
          <a:p>
            <a:pPr>
              <a:spcAft>
                <a:spcPts val="1200"/>
              </a:spcAft>
            </a:pPr>
            <a:r>
              <a:rPr lang="en-US" dirty="0" smtClean="0"/>
              <a:t>I can't find a job because I haven't had any work </a:t>
            </a:r>
            <a:r>
              <a:rPr lang="en-US" dirty="0" smtClean="0">
                <a:solidFill>
                  <a:srgbClr val="FF0000"/>
                </a:solidFill>
              </a:rPr>
              <a:t>experiences</a:t>
            </a:r>
            <a:r>
              <a:rPr lang="en-US" dirty="0" smtClean="0"/>
              <a:t>.</a:t>
            </a:r>
          </a:p>
          <a:p>
            <a:pPr>
              <a:spcAft>
                <a:spcPts val="1200"/>
              </a:spcAft>
            </a:pPr>
            <a:r>
              <a:rPr lang="en-US" dirty="0" smtClean="0"/>
              <a:t>I went to Africa and had many interesting and exciting </a:t>
            </a:r>
            <a:r>
              <a:rPr lang="en-US" dirty="0" smtClean="0">
                <a:solidFill>
                  <a:srgbClr val="0000FF"/>
                </a:solidFill>
              </a:rPr>
              <a:t>experiences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Mixed up count and noncount nouns</a:t>
            </a:r>
            <a:endParaRPr lang="en-US" dirty="0"/>
          </a:p>
        </p:txBody>
      </p:sp>
      <p:sp>
        <p:nvSpPr>
          <p:cNvPr id="3" name="Content Placeholder 2"/>
          <p:cNvSpPr>
            <a:spLocks noGrp="1"/>
          </p:cNvSpPr>
          <p:nvPr>
            <p:ph idx="1"/>
          </p:nvPr>
        </p:nvSpPr>
        <p:spPr/>
        <p:txBody>
          <a:bodyPr>
            <a:normAutofit fontScale="55000" lnSpcReduction="20000"/>
          </a:bodyPr>
          <a:lstStyle/>
          <a:p>
            <a:pPr>
              <a:spcAft>
                <a:spcPts val="1200"/>
              </a:spcAft>
            </a:pPr>
            <a:r>
              <a:rPr lang="en-US" dirty="0" smtClean="0"/>
              <a:t>Tara speaks three languages fluently. </a:t>
            </a:r>
            <a:r>
              <a:rPr lang="en-US" b="1" dirty="0" smtClean="0"/>
              <a:t>(count: Chinese, English, Arabic)</a:t>
            </a:r>
          </a:p>
          <a:p>
            <a:pPr>
              <a:spcAft>
                <a:spcPts val="1200"/>
              </a:spcAft>
            </a:pPr>
            <a:r>
              <a:rPr lang="en-US" dirty="0" smtClean="0"/>
              <a:t>Complexity of language sets humans apart. </a:t>
            </a:r>
            <a:r>
              <a:rPr lang="en-US" b="1" dirty="0" smtClean="0"/>
              <a:t>(noncount: abstract/academic)</a:t>
            </a:r>
          </a:p>
          <a:p>
            <a:pPr>
              <a:spcAft>
                <a:spcPts val="1200"/>
              </a:spcAft>
            </a:pPr>
            <a:endParaRPr lang="en-US" b="1" dirty="0" smtClean="0"/>
          </a:p>
          <a:p>
            <a:pPr>
              <a:spcAft>
                <a:spcPts val="1200"/>
              </a:spcAft>
            </a:pPr>
            <a:r>
              <a:rPr lang="en-US" dirty="0" smtClean="0"/>
              <a:t>Fruit is an important part of a balanced diet. </a:t>
            </a:r>
            <a:r>
              <a:rPr lang="en-US" b="1" dirty="0" smtClean="0"/>
              <a:t>(noncount: substance/collective)</a:t>
            </a:r>
          </a:p>
          <a:p>
            <a:pPr>
              <a:spcAft>
                <a:spcPts val="1200"/>
              </a:spcAft>
            </a:pPr>
            <a:r>
              <a:rPr lang="en-US" dirty="0" smtClean="0"/>
              <a:t>My two favorite fruits are pears and mangoes. </a:t>
            </a:r>
            <a:r>
              <a:rPr lang="en-US" b="1" dirty="0" smtClean="0"/>
              <a:t>(count: two different fruits)</a:t>
            </a:r>
          </a:p>
          <a:p>
            <a:pPr>
              <a:spcAft>
                <a:spcPts val="1200"/>
              </a:spcAft>
            </a:pPr>
            <a:endParaRPr lang="en-US" b="1" dirty="0" smtClean="0"/>
          </a:p>
          <a:p>
            <a:pPr>
              <a:spcAft>
                <a:spcPts val="1200"/>
              </a:spcAft>
            </a:pPr>
            <a:r>
              <a:rPr lang="en-US" dirty="0" smtClean="0"/>
              <a:t>Thompson found a hair in his food. </a:t>
            </a:r>
            <a:r>
              <a:rPr lang="en-US" b="1" dirty="0" smtClean="0"/>
              <a:t>(count: better than two hairs!)</a:t>
            </a:r>
          </a:p>
          <a:p>
            <a:pPr>
              <a:spcAft>
                <a:spcPts val="1200"/>
              </a:spcAft>
            </a:pPr>
            <a:r>
              <a:rPr lang="en-US" dirty="0" smtClean="0"/>
              <a:t>Martha claimed that motherhood made her hair turn gray. </a:t>
            </a:r>
            <a:r>
              <a:rPr lang="en-US" b="1" dirty="0" smtClean="0"/>
              <a:t>(noncount: material)</a:t>
            </a:r>
          </a:p>
          <a:p>
            <a:pPr>
              <a:spcAft>
                <a:spcPts val="600"/>
              </a:spcAft>
            </a:pPr>
            <a:endParaRPr lang="en-US" b="1" dirty="0" smtClean="0"/>
          </a:p>
          <a:p>
            <a:pPr>
              <a:spcAft>
                <a:spcPts val="1200"/>
              </a:spcAft>
            </a:pPr>
            <a:r>
              <a:rPr lang="en-US" dirty="0" smtClean="0"/>
              <a:t>I’ve never had a good mind for business. </a:t>
            </a:r>
            <a:r>
              <a:rPr lang="en-US" b="1" dirty="0" smtClean="0"/>
              <a:t>(noncount: abstract/academic)</a:t>
            </a:r>
          </a:p>
          <a:p>
            <a:pPr>
              <a:spcAft>
                <a:spcPts val="1200"/>
              </a:spcAft>
            </a:pPr>
            <a:r>
              <a:rPr lang="en-US" dirty="0" err="1" smtClean="0"/>
              <a:t>Anja</a:t>
            </a:r>
            <a:r>
              <a:rPr lang="en-US" dirty="0" smtClean="0"/>
              <a:t> already owns two businesses. </a:t>
            </a:r>
            <a:r>
              <a:rPr lang="en-US" b="1" dirty="0" smtClean="0"/>
              <a:t>(count: two separate organizations)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Inconsistent between the  subject </a:t>
            </a:r>
            <a:br>
              <a:rPr lang="en-US" dirty="0" smtClean="0"/>
            </a:br>
            <a:r>
              <a:rPr lang="en-US" dirty="0" smtClean="0"/>
              <a:t>and the verb</a:t>
            </a:r>
            <a:endParaRPr lang="en-US" dirty="0"/>
          </a:p>
        </p:txBody>
      </p:sp>
      <p:sp>
        <p:nvSpPr>
          <p:cNvPr id="3" name="Content Placeholder 2"/>
          <p:cNvSpPr>
            <a:spLocks noGrp="1"/>
          </p:cNvSpPr>
          <p:nvPr>
            <p:ph idx="1"/>
          </p:nvPr>
        </p:nvSpPr>
        <p:spPr/>
        <p:txBody>
          <a:bodyPr/>
          <a:lstStyle/>
          <a:p>
            <a:pPr>
              <a:spcAft>
                <a:spcPts val="1800"/>
              </a:spcAft>
            </a:pPr>
            <a:r>
              <a:rPr lang="en-US" dirty="0" smtClean="0"/>
              <a:t>All you need is to pay close attention.</a:t>
            </a:r>
          </a:p>
          <a:p>
            <a:pPr>
              <a:spcAft>
                <a:spcPts val="1800"/>
              </a:spcAft>
            </a:pPr>
            <a:r>
              <a:rPr lang="en-US" dirty="0" smtClean="0"/>
              <a:t>Also keep in mind about concord when speaking English.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Incomplete sentence</a:t>
            </a:r>
            <a:endParaRPr lang="en-US" dirty="0"/>
          </a:p>
        </p:txBody>
      </p:sp>
      <p:sp>
        <p:nvSpPr>
          <p:cNvPr id="3" name="Content Placeholder 2"/>
          <p:cNvSpPr>
            <a:spLocks noGrp="1"/>
          </p:cNvSpPr>
          <p:nvPr>
            <p:ph idx="1"/>
          </p:nvPr>
        </p:nvSpPr>
        <p:spPr>
          <a:xfrm>
            <a:off x="457200" y="1600201"/>
            <a:ext cx="8229600" cy="1219200"/>
          </a:xfrm>
        </p:spPr>
        <p:txBody>
          <a:bodyPr/>
          <a:lstStyle/>
          <a:p>
            <a:r>
              <a:rPr lang="en-US" dirty="0" smtClean="0"/>
              <a:t>I often eat at the 1</a:t>
            </a:r>
            <a:r>
              <a:rPr lang="en-US" baseline="30000" dirty="0" smtClean="0"/>
              <a:t>st</a:t>
            </a:r>
            <a:r>
              <a:rPr lang="en-US" dirty="0" smtClean="0"/>
              <a:t> dining hall, because it is better.</a:t>
            </a:r>
            <a:endParaRPr lang="en-US" dirty="0"/>
          </a:p>
        </p:txBody>
      </p:sp>
      <p:sp>
        <p:nvSpPr>
          <p:cNvPr id="4" name="Content Placeholder 2"/>
          <p:cNvSpPr txBox="1">
            <a:spLocks/>
          </p:cNvSpPr>
          <p:nvPr/>
        </p:nvSpPr>
        <p:spPr>
          <a:xfrm>
            <a:off x="457200" y="3352800"/>
            <a:ext cx="8229600" cy="12192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 often eat at the 1</a:t>
            </a:r>
            <a:r>
              <a:rPr kumimoji="0" lang="en-US" sz="3200" b="0" i="0" u="none" strike="noStrike" kern="1200" cap="none" spc="0" normalizeH="0" baseline="30000" noProof="0" dirty="0" smtClean="0">
                <a:ln>
                  <a:noFill/>
                </a:ln>
                <a:solidFill>
                  <a:schemeClr val="tx1"/>
                </a:solidFill>
                <a:effectLst/>
                <a:uLnTx/>
                <a:uFillTx/>
                <a:latin typeface="+mn-lt"/>
                <a:ea typeface="+mn-ea"/>
                <a:cs typeface="+mn-cs"/>
              </a:rPr>
              <a:t>st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dining hall, because it is better </a:t>
            </a:r>
            <a:r>
              <a:rPr kumimoji="0" lang="en-US" sz="3200" b="0" i="0" u="none" strike="noStrike" kern="1200" cap="none" spc="0" normalizeH="0" baseline="0" noProof="0" dirty="0" smtClean="0">
                <a:ln>
                  <a:noFill/>
                </a:ln>
                <a:solidFill>
                  <a:srgbClr val="0000FF"/>
                </a:solidFill>
                <a:effectLst/>
                <a:uLnTx/>
                <a:uFillTx/>
                <a:latin typeface="+mn-lt"/>
                <a:ea typeface="+mn-ea"/>
                <a:cs typeface="+mn-cs"/>
              </a:rPr>
              <a:t>than the other places on our campus.</a:t>
            </a:r>
            <a:endParaRPr kumimoji="0" lang="en-US" sz="3200" b="0" i="0" u="none" strike="noStrike" kern="1200" cap="none" spc="0" normalizeH="0" baseline="0" noProof="0" dirty="0">
              <a:ln>
                <a:noFill/>
              </a:ln>
              <a:solidFill>
                <a:srgbClr val="0000FF"/>
              </a:solidFill>
              <a:effectLst/>
              <a:uLnTx/>
              <a:uFillTx/>
              <a:latin typeface="+mn-lt"/>
              <a:ea typeface="+mn-ea"/>
              <a:cs typeface="+mn-cs"/>
            </a:endParaRPr>
          </a:p>
        </p:txBody>
      </p:sp>
      <p:cxnSp>
        <p:nvCxnSpPr>
          <p:cNvPr id="6" name="Straight Connector 5"/>
          <p:cNvCxnSpPr/>
          <p:nvPr/>
        </p:nvCxnSpPr>
        <p:spPr>
          <a:xfrm>
            <a:off x="1905000" y="2590800"/>
            <a:ext cx="6096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Incomplete sentence</a:t>
            </a:r>
            <a:endParaRPr lang="en-US" dirty="0"/>
          </a:p>
        </p:txBody>
      </p:sp>
      <p:sp>
        <p:nvSpPr>
          <p:cNvPr id="3" name="Content Placeholder 2"/>
          <p:cNvSpPr>
            <a:spLocks noGrp="1"/>
          </p:cNvSpPr>
          <p:nvPr>
            <p:ph idx="1"/>
          </p:nvPr>
        </p:nvSpPr>
        <p:spPr>
          <a:xfrm>
            <a:off x="457200" y="1524001"/>
            <a:ext cx="8229600" cy="2362199"/>
          </a:xfrm>
        </p:spPr>
        <p:txBody>
          <a:bodyPr>
            <a:normAutofit/>
          </a:bodyPr>
          <a:lstStyle/>
          <a:p>
            <a:r>
              <a:rPr lang="en-US" sz="2400" dirty="0" smtClean="0"/>
              <a:t>“Besides finishing work on </a:t>
            </a:r>
            <a:r>
              <a:rPr lang="en-US" sz="2400" i="1" dirty="0" smtClean="0"/>
              <a:t>Prochilodus</a:t>
            </a:r>
            <a:r>
              <a:rPr lang="en-US" sz="2400" dirty="0" smtClean="0"/>
              <a:t>, I also started my thesis project, High Level Phylogeny of Fishes. I started with collecting sequence of RAG2 gene from specimens we already have. Only some species were amplified with primers published in literature. New primers need to be designed (Li, 2003, Annual Report).”</a:t>
            </a:r>
          </a:p>
        </p:txBody>
      </p:sp>
      <p:cxnSp>
        <p:nvCxnSpPr>
          <p:cNvPr id="5" name="Straight Connector 4"/>
          <p:cNvCxnSpPr/>
          <p:nvPr/>
        </p:nvCxnSpPr>
        <p:spPr>
          <a:xfrm>
            <a:off x="1066800" y="1903412"/>
            <a:ext cx="39624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886200" y="2667000"/>
            <a:ext cx="44196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914400" y="3352800"/>
            <a:ext cx="41148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8" name="Content Placeholder 2"/>
          <p:cNvSpPr txBox="1">
            <a:spLocks/>
          </p:cNvSpPr>
          <p:nvPr/>
        </p:nvSpPr>
        <p:spPr>
          <a:xfrm>
            <a:off x="457200" y="3962400"/>
            <a:ext cx="8229600" cy="2743200"/>
          </a:xfrm>
          <a:prstGeom prst="rect">
            <a:avLst/>
          </a:prstGeom>
        </p:spPr>
        <p:txBody>
          <a:bodyPr vert="horz" lIns="91440" tIns="45720" rIns="91440" bIns="45720" rtlCol="0">
            <a:noAutofit/>
          </a:bodyPr>
          <a:lstStyle/>
          <a:p>
            <a:pPr marL="342900" lvl="0" indent="-342900">
              <a:spcBef>
                <a:spcPct val="20000"/>
              </a:spcBef>
              <a:buFont typeface="Arial"/>
              <a:buChar cha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I have started my thesis project, reconstructing the high-level phylogeny of fishes besides finishing</a:t>
            </a:r>
            <a:r>
              <a:rPr lang="en-US" sz="2400" dirty="0" smtClean="0"/>
              <a:t> the </a:t>
            </a:r>
            <a:r>
              <a:rPr lang="en-US" sz="2400" i="1" dirty="0" smtClean="0"/>
              <a:t>Prochilodus</a:t>
            </a:r>
            <a:r>
              <a:rPr lang="en-US" sz="2400" dirty="0" smtClean="0"/>
              <a:t> work in the past year</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First I tested </a:t>
            </a:r>
            <a:r>
              <a:rPr lang="en-US" sz="2400" dirty="0" smtClean="0"/>
              <a:t>RAG2 gene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on the fish samples in our collection. I used the primers reported in literature, but</a:t>
            </a:r>
            <a:r>
              <a:rPr kumimoji="0" lang="en-US" sz="2400" b="0" i="0" u="none" strike="noStrike" kern="1200" cap="none" spc="0" normalizeH="0" noProof="0" dirty="0" smtClean="0">
                <a:ln>
                  <a:noFill/>
                </a:ln>
                <a:solidFill>
                  <a:schemeClr val="tx1"/>
                </a:solidFill>
                <a:effectLst/>
                <a:uLnTx/>
                <a:uFillTx/>
                <a:latin typeface="+mn-lt"/>
                <a:ea typeface="+mn-ea"/>
                <a:cs typeface="+mn-cs"/>
              </a:rPr>
              <a:t> they</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did</a:t>
            </a:r>
            <a:r>
              <a:rPr kumimoji="0" lang="en-US" sz="2400" b="0" i="0" u="none" strike="noStrike" kern="1200" cap="none" spc="0" normalizeH="0" noProof="0" dirty="0" smtClean="0">
                <a:ln>
                  <a:noFill/>
                </a:ln>
                <a:solidFill>
                  <a:schemeClr val="tx1"/>
                </a:solidFill>
                <a:effectLst/>
                <a:uLnTx/>
                <a:uFillTx/>
                <a:latin typeface="+mn-lt"/>
                <a:ea typeface="+mn-ea"/>
                <a:cs typeface="+mn-cs"/>
              </a:rPr>
              <a:t> not work for many species. Therefore, I am going to design new </a:t>
            </a:r>
            <a:r>
              <a:rPr lang="en-US" sz="2400" dirty="0" smtClean="0"/>
              <a:t>primers and apply them to a wider range of species in the future.</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to choose articles?</a:t>
            </a:r>
            <a:endParaRPr lang="en-US" dirty="0"/>
          </a:p>
        </p:txBody>
      </p:sp>
      <p:sp>
        <p:nvSpPr>
          <p:cNvPr id="3" name="Content Placeholder 2"/>
          <p:cNvSpPr>
            <a:spLocks noGrp="1"/>
          </p:cNvSpPr>
          <p:nvPr>
            <p:ph idx="1"/>
          </p:nvPr>
        </p:nvSpPr>
        <p:spPr/>
        <p:txBody>
          <a:bodyPr>
            <a:normAutofit/>
          </a:bodyPr>
          <a:lstStyle/>
          <a:p>
            <a:pPr>
              <a:spcAft>
                <a:spcPts val="4200"/>
              </a:spcAft>
            </a:pPr>
            <a:r>
              <a:rPr lang="en-US" dirty="0" smtClean="0"/>
              <a:t>What do I mean? Do I mean all of them everywhere, one of many, or this one exactly?</a:t>
            </a:r>
          </a:p>
          <a:p>
            <a:pPr>
              <a:spcAft>
                <a:spcPts val="4200"/>
              </a:spcAft>
            </a:pPr>
            <a:r>
              <a:rPr lang="en-US" dirty="0" smtClean="0"/>
              <a:t>What kind of noun is it? Is it countable or not? Is it singular or plural? Does it have any special rules?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Generic reference</a:t>
            </a:r>
            <a:endParaRPr lang="en-US" dirty="0"/>
          </a:p>
        </p:txBody>
      </p:sp>
      <p:sp>
        <p:nvSpPr>
          <p:cNvPr id="3" name="Content Placeholder 2"/>
          <p:cNvSpPr>
            <a:spLocks noGrp="1"/>
          </p:cNvSpPr>
          <p:nvPr>
            <p:ph idx="1"/>
          </p:nvPr>
        </p:nvSpPr>
        <p:spPr/>
        <p:txBody>
          <a:bodyPr>
            <a:normAutofit fontScale="55000" lnSpcReduction="20000"/>
          </a:bodyPr>
          <a:lstStyle/>
          <a:p>
            <a:pPr>
              <a:spcAft>
                <a:spcPts val="600"/>
              </a:spcAft>
            </a:pPr>
            <a:r>
              <a:rPr lang="en-US" dirty="0" smtClean="0"/>
              <a:t>“All of them everywhere” is also called “generic reference.” to say something true of all the nouns in a particular group, like an entire species of animal.</a:t>
            </a:r>
          </a:p>
          <a:p>
            <a:pPr>
              <a:spcAft>
                <a:spcPts val="600"/>
              </a:spcAft>
            </a:pPr>
            <a:r>
              <a:rPr lang="en-US" dirty="0" smtClean="0"/>
              <a:t>you have three article choices: Ø, a/an, the. Ask yourself, “What kind of noun is it?”</a:t>
            </a:r>
          </a:p>
          <a:p>
            <a:pPr lvl="1">
              <a:spcAft>
                <a:spcPts val="600"/>
              </a:spcAft>
            </a:pPr>
            <a:r>
              <a:rPr lang="en-US" dirty="0" smtClean="0"/>
              <a:t>Non-count nouns = no article (Ø)</a:t>
            </a:r>
          </a:p>
          <a:p>
            <a:pPr lvl="2">
              <a:spcAft>
                <a:spcPts val="600"/>
              </a:spcAft>
            </a:pPr>
            <a:r>
              <a:rPr lang="en-US" dirty="0" smtClean="0"/>
              <a:t>a. Temperature is measured in degrees.</a:t>
            </a:r>
          </a:p>
          <a:p>
            <a:pPr lvl="2">
              <a:spcAft>
                <a:spcPts val="600"/>
              </a:spcAft>
            </a:pPr>
            <a:r>
              <a:rPr lang="en-US" dirty="0" err="1" smtClean="0"/>
              <a:t>b</a:t>
            </a:r>
            <a:r>
              <a:rPr lang="en-US" dirty="0" smtClean="0"/>
              <a:t>. Money makes the world go around.</a:t>
            </a:r>
          </a:p>
          <a:p>
            <a:pPr lvl="1">
              <a:spcAft>
                <a:spcPts val="600"/>
              </a:spcAft>
            </a:pPr>
            <a:r>
              <a:rPr lang="en-US" dirty="0" smtClean="0"/>
              <a:t>Plural nouns = no article (Ø)</a:t>
            </a:r>
          </a:p>
          <a:p>
            <a:pPr lvl="2">
              <a:spcAft>
                <a:spcPts val="600"/>
              </a:spcAft>
            </a:pPr>
            <a:r>
              <a:rPr lang="en-US" dirty="0" smtClean="0"/>
              <a:t>a. Volcanoes are formed by pressure under the earth’s surface.</a:t>
            </a:r>
          </a:p>
          <a:p>
            <a:pPr lvl="2">
              <a:spcAft>
                <a:spcPts val="600"/>
              </a:spcAft>
            </a:pPr>
            <a:r>
              <a:rPr lang="en-US" dirty="0" err="1" smtClean="0"/>
              <a:t>b</a:t>
            </a:r>
            <a:r>
              <a:rPr lang="en-US" dirty="0" smtClean="0"/>
              <a:t>. </a:t>
            </a:r>
            <a:r>
              <a:rPr lang="en-US" dirty="0" err="1" smtClean="0"/>
              <a:t>Quagga</a:t>
            </a:r>
            <a:r>
              <a:rPr lang="en-US" dirty="0" smtClean="0"/>
              <a:t> zebras were hunted to extinction.</a:t>
            </a:r>
          </a:p>
          <a:p>
            <a:pPr lvl="1">
              <a:spcAft>
                <a:spcPts val="600"/>
              </a:spcAft>
            </a:pPr>
            <a:r>
              <a:rPr lang="en-US" dirty="0" smtClean="0"/>
              <a:t>Singular nouns = the</a:t>
            </a:r>
          </a:p>
          <a:p>
            <a:pPr lvl="2">
              <a:spcAft>
                <a:spcPts val="600"/>
              </a:spcAft>
            </a:pPr>
            <a:r>
              <a:rPr lang="en-US" dirty="0" smtClean="0"/>
              <a:t>a. The computer is a marvelous invention.</a:t>
            </a:r>
          </a:p>
          <a:p>
            <a:pPr lvl="2">
              <a:spcAft>
                <a:spcPts val="600"/>
              </a:spcAft>
            </a:pPr>
            <a:r>
              <a:rPr lang="en-US" dirty="0" err="1" smtClean="0"/>
              <a:t>b</a:t>
            </a:r>
            <a:r>
              <a:rPr lang="en-US" dirty="0" smtClean="0"/>
              <a:t>. The elephant lives in family groups. </a:t>
            </a:r>
          </a:p>
          <a:p>
            <a:pPr lvl="1">
              <a:spcAft>
                <a:spcPts val="600"/>
              </a:spcAft>
            </a:pPr>
            <a:r>
              <a:rPr lang="en-US" dirty="0" smtClean="0"/>
              <a:t>Singular nouns = a/an (when a single example represents the entire group)</a:t>
            </a:r>
          </a:p>
          <a:p>
            <a:pPr lvl="2">
              <a:spcAft>
                <a:spcPts val="600"/>
              </a:spcAft>
            </a:pPr>
            <a:r>
              <a:rPr lang="en-US" dirty="0" smtClean="0"/>
              <a:t>a. A rose by any other name would still smell as sweet.</a:t>
            </a:r>
          </a:p>
          <a:p>
            <a:pPr lvl="2">
              <a:spcAft>
                <a:spcPts val="600"/>
              </a:spcAft>
            </a:pPr>
            <a:r>
              <a:rPr lang="en-US" dirty="0" err="1" smtClean="0"/>
              <a:t>b</a:t>
            </a:r>
            <a:r>
              <a:rPr lang="en-US" dirty="0" smtClean="0"/>
              <a:t>. A doctor is a highly educated person.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Indefinite reference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“One of many” is also called “indefinite reference.” We use it when the noun’s exact identity is unknown to the reader, the writer, or both.</a:t>
            </a:r>
          </a:p>
          <a:p>
            <a:endParaRPr lang="en-US" dirty="0" smtClean="0"/>
          </a:p>
          <a:p>
            <a:r>
              <a:rPr lang="en-US" dirty="0" smtClean="0"/>
              <a:t>You have two article choices: Ø, a/an. The choice of article depends on the noun. </a:t>
            </a:r>
          </a:p>
          <a:p>
            <a:pPr lvl="1"/>
            <a:r>
              <a:rPr lang="en-US" dirty="0" smtClean="0"/>
              <a:t>Non-count nouns = no article (Ø)</a:t>
            </a:r>
          </a:p>
          <a:p>
            <a:pPr lvl="2"/>
            <a:r>
              <a:rPr lang="en-US" dirty="0" smtClean="0"/>
              <a:t>a. Our science class mixed boric acid with water today.</a:t>
            </a:r>
          </a:p>
          <a:p>
            <a:pPr lvl="2"/>
            <a:r>
              <a:rPr lang="en-US" dirty="0" err="1" smtClean="0"/>
              <a:t>b</a:t>
            </a:r>
            <a:r>
              <a:rPr lang="en-US" dirty="0" smtClean="0"/>
              <a:t>. We serve bread and water on weekends.</a:t>
            </a:r>
          </a:p>
          <a:p>
            <a:pPr lvl="1"/>
            <a:r>
              <a:rPr lang="en-US" dirty="0" smtClean="0"/>
              <a:t>Plural nouns = no article (Ø)</a:t>
            </a:r>
          </a:p>
          <a:p>
            <a:pPr lvl="2"/>
            <a:r>
              <a:rPr lang="en-US" dirty="0" smtClean="0"/>
              <a:t>a. We’re happy when people bring cookies!</a:t>
            </a:r>
          </a:p>
          <a:p>
            <a:pPr lvl="2"/>
            <a:r>
              <a:rPr lang="en-US" dirty="0" err="1" smtClean="0"/>
              <a:t>b</a:t>
            </a:r>
            <a:r>
              <a:rPr lang="en-US" dirty="0" smtClean="0"/>
              <a:t>. We need volunteers to help with community events.</a:t>
            </a:r>
          </a:p>
          <a:p>
            <a:pPr lvl="1"/>
            <a:r>
              <a:rPr lang="en-US" dirty="0" smtClean="0"/>
              <a:t>Singular nouns = a/an</a:t>
            </a:r>
          </a:p>
          <a:p>
            <a:pPr lvl="2"/>
            <a:r>
              <a:rPr lang="en-US" dirty="0" smtClean="0"/>
              <a:t>a. Bring an umbrella if it looks like rain.</a:t>
            </a:r>
          </a:p>
          <a:p>
            <a:pPr lvl="2"/>
            <a:r>
              <a:rPr lang="en-US" dirty="0" err="1" smtClean="0"/>
              <a:t>b</a:t>
            </a:r>
            <a:r>
              <a:rPr lang="en-US" dirty="0" smtClean="0"/>
              <a:t>. You’ll need a visa to stay for more than ninety days.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Definite reference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“This one exactly” is also called “definite reference.” We use it when both the reader and the writer can identify the exact noun that is being referred to.</a:t>
            </a:r>
          </a:p>
          <a:p>
            <a:endParaRPr lang="en-US" dirty="0" smtClean="0"/>
          </a:p>
          <a:p>
            <a:r>
              <a:rPr lang="en-US" dirty="0" smtClean="0"/>
              <a:t>You have two article choices: Ø, the. </a:t>
            </a:r>
          </a:p>
          <a:p>
            <a:pPr lvl="1"/>
            <a:r>
              <a:rPr lang="en-US" dirty="0" smtClean="0"/>
              <a:t>(Most) Proper nouns = no article (Ø)</a:t>
            </a:r>
          </a:p>
          <a:p>
            <a:pPr lvl="2"/>
            <a:r>
              <a:rPr lang="en-US" dirty="0" smtClean="0"/>
              <a:t>a. My research will be conducted in Luxembourg.</a:t>
            </a:r>
          </a:p>
          <a:p>
            <a:pPr lvl="2"/>
            <a:r>
              <a:rPr lang="en-US" dirty="0" err="1" smtClean="0"/>
              <a:t>b</a:t>
            </a:r>
            <a:r>
              <a:rPr lang="en-US" dirty="0" smtClean="0"/>
              <a:t>. Dr. Homer inspired my interest in Ontario.</a:t>
            </a:r>
          </a:p>
          <a:p>
            <a:pPr lvl="1"/>
            <a:r>
              <a:rPr lang="en-US" dirty="0" smtClean="0"/>
              <a:t>Non-count nouns = the</a:t>
            </a:r>
          </a:p>
          <a:p>
            <a:pPr lvl="2"/>
            <a:r>
              <a:rPr lang="en-US" dirty="0" smtClean="0"/>
              <a:t>a. Step two: mix the water with the boric acid.</a:t>
            </a:r>
          </a:p>
          <a:p>
            <a:pPr lvl="2"/>
            <a:r>
              <a:rPr lang="en-US" dirty="0" err="1" smtClean="0"/>
              <a:t>b</a:t>
            </a:r>
            <a:r>
              <a:rPr lang="en-US" dirty="0" smtClean="0"/>
              <a:t>. The laughter of my children is contagious.</a:t>
            </a:r>
          </a:p>
          <a:p>
            <a:pPr lvl="1"/>
            <a:r>
              <a:rPr lang="en-US" dirty="0" smtClean="0"/>
              <a:t>Plural nouns = the</a:t>
            </a:r>
          </a:p>
          <a:p>
            <a:pPr lvl="2"/>
            <a:r>
              <a:rPr lang="en-US" dirty="0" smtClean="0"/>
              <a:t>a. We recruited the nurses from General Hospital.</a:t>
            </a:r>
          </a:p>
          <a:p>
            <a:pPr lvl="2"/>
            <a:r>
              <a:rPr lang="en-US" dirty="0" err="1" smtClean="0"/>
              <a:t>b</a:t>
            </a:r>
            <a:r>
              <a:rPr lang="en-US" dirty="0" smtClean="0"/>
              <a:t>. The projects described in your proposal will be fully funded.</a:t>
            </a:r>
          </a:p>
          <a:p>
            <a:pPr lvl="1"/>
            <a:r>
              <a:rPr lang="en-US" dirty="0" smtClean="0"/>
              <a:t>Singular nouns = the</a:t>
            </a:r>
          </a:p>
          <a:p>
            <a:pPr lvl="2"/>
            <a:r>
              <a:rPr lang="en-US" dirty="0" smtClean="0"/>
              <a:t>a. Bring the umbrella in my closet if it looks like rain.</a:t>
            </a:r>
          </a:p>
          <a:p>
            <a:pPr lvl="2"/>
            <a:r>
              <a:rPr lang="en-US" dirty="0" err="1" smtClean="0"/>
              <a:t>b</a:t>
            </a:r>
            <a:r>
              <a:rPr lang="en-US" dirty="0" smtClean="0"/>
              <a:t>. Did you get the visa you applied for?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Uncountable nouns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Things that can not be counted. They use no article for generic and indefinite reference, and use “the” for definite reference. Uncountable nouns fall into several categories:</a:t>
            </a:r>
          </a:p>
          <a:p>
            <a:pPr lvl="1"/>
            <a:r>
              <a:rPr lang="en-US" dirty="0" smtClean="0"/>
              <a:t>Abstractions: laughter, information, beauty, love, work, knowledge</a:t>
            </a:r>
          </a:p>
          <a:p>
            <a:pPr lvl="1"/>
            <a:r>
              <a:rPr lang="en-US" dirty="0" smtClean="0"/>
              <a:t>Fields of study: biology, medicine, history, civics, politics (some end in -</a:t>
            </a:r>
            <a:r>
              <a:rPr lang="en-US" dirty="0" err="1" smtClean="0"/>
              <a:t>s</a:t>
            </a:r>
            <a:r>
              <a:rPr lang="en-US" dirty="0" smtClean="0"/>
              <a:t> but are non-count)</a:t>
            </a:r>
          </a:p>
          <a:p>
            <a:pPr lvl="1"/>
            <a:r>
              <a:rPr lang="en-US" dirty="0" smtClean="0"/>
              <a:t>Recreational activities: football, camping, soccer, dancing (these words often end in -</a:t>
            </a:r>
            <a:r>
              <a:rPr lang="en-US" dirty="0" err="1" smtClean="0"/>
              <a:t>ing</a:t>
            </a:r>
            <a:r>
              <a:rPr lang="en-US" dirty="0" smtClean="0"/>
              <a:t>)</a:t>
            </a:r>
          </a:p>
          <a:p>
            <a:pPr lvl="1"/>
            <a:r>
              <a:rPr lang="en-US" dirty="0" smtClean="0"/>
              <a:t>Natural phenomena: weather, rain, sunshine, fog, snow (but events are countable: a hurricane, a blizzard, a tornado)</a:t>
            </a:r>
          </a:p>
          <a:p>
            <a:pPr lvl="1"/>
            <a:r>
              <a:rPr lang="en-US" dirty="0" smtClean="0"/>
              <a:t>Whole groups of similar/identical objects: furniture, luggage, food, money, cash, clothes</a:t>
            </a:r>
          </a:p>
          <a:p>
            <a:pPr lvl="1"/>
            <a:r>
              <a:rPr lang="en-US" dirty="0" smtClean="0"/>
              <a:t>Liquids, gases, solids, and minerals: water, air, gasoline, coffee, wood, iron, lead, boric acid</a:t>
            </a:r>
          </a:p>
          <a:p>
            <a:pPr lvl="1"/>
            <a:r>
              <a:rPr lang="en-US" dirty="0" smtClean="0"/>
              <a:t>Powders and granules: rice, sand, dust, calcium carbonate</a:t>
            </a:r>
          </a:p>
          <a:p>
            <a:pPr lvl="1"/>
            <a:r>
              <a:rPr lang="en-US" dirty="0" smtClean="0"/>
              <a:t>Diseases: cancer, diabetes, schizophrenia (but traumas are countable: a stroke, a heart attack, etc.)</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Proper nouns</a:t>
            </a:r>
            <a:endParaRPr lang="en-US" dirty="0"/>
          </a:p>
        </p:txBody>
      </p:sp>
      <p:sp>
        <p:nvSpPr>
          <p:cNvPr id="3" name="Content Placeholder 2"/>
          <p:cNvSpPr>
            <a:spLocks noGrp="1"/>
          </p:cNvSpPr>
          <p:nvPr>
            <p:ph idx="1"/>
          </p:nvPr>
        </p:nvSpPr>
        <p:spPr/>
        <p:txBody>
          <a:bodyPr>
            <a:normAutofit fontScale="85000" lnSpcReduction="20000"/>
          </a:bodyPr>
          <a:lstStyle/>
          <a:p>
            <a:pPr>
              <a:spcAft>
                <a:spcPts val="3000"/>
              </a:spcAft>
            </a:pPr>
            <a:r>
              <a:rPr lang="en-US" dirty="0" smtClean="0"/>
              <a:t>Proper nouns (names of people, places, religions, languages, etc.) are always definite. They take either “the” or no article. </a:t>
            </a:r>
          </a:p>
          <a:p>
            <a:pPr>
              <a:spcAft>
                <a:spcPts val="3000"/>
              </a:spcAft>
            </a:pPr>
            <a:r>
              <a:rPr lang="en-US" dirty="0" smtClean="0"/>
              <a:t>Examples:</a:t>
            </a:r>
          </a:p>
          <a:p>
            <a:pPr lvl="1">
              <a:spcAft>
                <a:spcPts val="3000"/>
              </a:spcAft>
            </a:pPr>
            <a:r>
              <a:rPr lang="en-US" dirty="0" smtClean="0"/>
              <a:t>Places (singular, no article): Lake Erie, Paris, Zimbabwe, Mount Rushmore</a:t>
            </a:r>
          </a:p>
          <a:p>
            <a:pPr lvl="1">
              <a:spcAft>
                <a:spcPts val="3000"/>
              </a:spcAft>
            </a:pPr>
            <a:r>
              <a:rPr lang="en-US" dirty="0" smtClean="0"/>
              <a:t>Places (collective, regional, “the”): the Great Lakes, the Middle East, the Caribbean</a:t>
            </a:r>
          </a:p>
          <a:p>
            <a:pPr>
              <a:spcAft>
                <a:spcPts val="3000"/>
              </a:spcAft>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2014EvolMeet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2014EvolMeeting.thmx</Template>
  <TotalTime>1036</TotalTime>
  <Words>2958</Words>
  <Application>Microsoft Macintosh PowerPoint</Application>
  <PresentationFormat>On-screen Show (4:3)</PresentationFormat>
  <Paragraphs>194</Paragraphs>
  <Slides>35</Slides>
  <Notes>0</Notes>
  <HiddenSlides>0</HiddenSlides>
  <MMClips>0</MMClips>
  <ScaleCrop>false</ScaleCrop>
  <HeadingPairs>
    <vt:vector size="4" baseType="variant">
      <vt:variant>
        <vt:lpstr>Design Template</vt:lpstr>
      </vt:variant>
      <vt:variant>
        <vt:i4>1</vt:i4>
      </vt:variant>
      <vt:variant>
        <vt:lpstr>Slide Titles</vt:lpstr>
      </vt:variant>
      <vt:variant>
        <vt:i4>35</vt:i4>
      </vt:variant>
    </vt:vector>
  </HeadingPairs>
  <TitlesOfParts>
    <vt:vector size="36" baseType="lpstr">
      <vt:lpstr>2014EvolMeeting</vt:lpstr>
      <vt:lpstr>Mistakes that often made by Chinese students in writing English</vt:lpstr>
      <vt:lpstr>Chinese writing habits might confuse English reader</vt:lpstr>
      <vt:lpstr>The articles</vt:lpstr>
      <vt:lpstr>How to choose articles?</vt:lpstr>
      <vt:lpstr>Generic reference</vt:lpstr>
      <vt:lpstr>Indefinite reference</vt:lpstr>
      <vt:lpstr>Definite reference</vt:lpstr>
      <vt:lpstr>Uncountable nouns</vt:lpstr>
      <vt:lpstr>Proper nouns</vt:lpstr>
      <vt:lpstr>Slide 10</vt:lpstr>
      <vt:lpstr>Quiz</vt:lpstr>
      <vt:lpstr>Recap.</vt:lpstr>
      <vt:lpstr>Chinese writing habits might  confuse English reader</vt:lpstr>
      <vt:lpstr>Indirect style</vt:lpstr>
      <vt:lpstr>Indirect style</vt:lpstr>
      <vt:lpstr>Indirect style</vt:lpstr>
      <vt:lpstr>Long sentence</vt:lpstr>
      <vt:lpstr>Long sentence</vt:lpstr>
      <vt:lpstr>Using wrong tense</vt:lpstr>
      <vt:lpstr>Limited vocabulary and  repetitive wording</vt:lpstr>
      <vt:lpstr>Limited vocabulary and  repetitive wording</vt:lpstr>
      <vt:lpstr>Limited vocabulary and  repetitive wording</vt:lpstr>
      <vt:lpstr>Limited vocabulary and  repetitive wording</vt:lpstr>
      <vt:lpstr>Limited vocabulary and repetitive wording</vt:lpstr>
      <vt:lpstr>Use of “it” and “which” in  a confusing way</vt:lpstr>
      <vt:lpstr>Use of “it” and “which” in  a confusing way</vt:lpstr>
      <vt:lpstr>Use of “it” and “which” in  a confusing way</vt:lpstr>
      <vt:lpstr>Using informal language in  scientific writing</vt:lpstr>
      <vt:lpstr>Using informal language in  scientific writing</vt:lpstr>
      <vt:lpstr>Mixed up count and noncount nouns</vt:lpstr>
      <vt:lpstr>Mixed up count and noncount nouns</vt:lpstr>
      <vt:lpstr>Mixed up count and noncount nouns</vt:lpstr>
      <vt:lpstr>Inconsistent between the  subject  and the verb</vt:lpstr>
      <vt:lpstr>Incomplete sentence</vt:lpstr>
      <vt:lpstr>Incomplete sentence</vt:lpstr>
    </vt:vector>
  </TitlesOfParts>
  <Company>unl</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 Chenhong</dc:creator>
  <cp:lastModifiedBy>Li, Chenhong</cp:lastModifiedBy>
  <cp:revision>30</cp:revision>
  <dcterms:created xsi:type="dcterms:W3CDTF">2017-05-19T12:46:20Z</dcterms:created>
  <dcterms:modified xsi:type="dcterms:W3CDTF">2017-05-19T12:58:25Z</dcterms:modified>
</cp:coreProperties>
</file>