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7" r:id="rId3"/>
    <p:sldId id="258" r:id="rId4"/>
    <p:sldId id="259" r:id="rId5"/>
    <p:sldId id="291" r:id="rId6"/>
    <p:sldId id="292" r:id="rId7"/>
    <p:sldId id="256" r:id="rId8"/>
    <p:sldId id="276" r:id="rId9"/>
    <p:sldId id="265" r:id="rId10"/>
    <p:sldId id="290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8" r:id="rId20"/>
    <p:sldId id="280" r:id="rId21"/>
    <p:sldId id="281" r:id="rId22"/>
    <p:sldId id="274" r:id="rId23"/>
    <p:sldId id="311" r:id="rId24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1" d="100"/>
          <a:sy n="71" d="100"/>
        </p:scale>
        <p:origin x="11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1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21B3-59D9-2E4F-9598-FD10777116B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DF10F-178A-FA42-A738-E5B710D0CD8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B4A9-B924-044D-8D97-A93F5EAFFCF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5E3C-FF53-8E4F-8F52-8D7D56DF30E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B4A9-B924-044D-8D97-A93F5EAFFCF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5E3C-FF53-8E4F-8F52-8D7D56DF30E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B4A9-B924-044D-8D97-A93F5EAFFCF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5E3C-FF53-8E4F-8F52-8D7D56DF30E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B4A9-B924-044D-8D97-A93F5EAFFCF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5E3C-FF53-8E4F-8F52-8D7D56DF30E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B4A9-B924-044D-8D97-A93F5EAFFCF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5E3C-FF53-8E4F-8F52-8D7D56DF30E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B4A9-B924-044D-8D97-A93F5EAFFCF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5E3C-FF53-8E4F-8F52-8D7D56DF30E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B4A9-B924-044D-8D97-A93F5EAFFCF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5E3C-FF53-8E4F-8F52-8D7D56DF30E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B4A9-B924-044D-8D97-A93F5EAFFCF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5E3C-FF53-8E4F-8F52-8D7D56DF30E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B4A9-B924-044D-8D97-A93F5EAFFCF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5E3C-FF53-8E4F-8F52-8D7D56DF30E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B4A9-B924-044D-8D97-A93F5EAFFCF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5E3C-FF53-8E4F-8F52-8D7D56DF30E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B4A9-B924-044D-8D97-A93F5EAFFCF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5E3C-FF53-8E4F-8F52-8D7D56DF30E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0B4A9-B924-044D-8D97-A93F5EAFFCF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95E3C-FF53-8E4F-8F52-8D7D56DF30E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.xml"/><Relationship Id="rId1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mailto:chli@shou.edu.cn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4"/>
          <p:cNvSpPr txBox="1">
            <a:spLocks noChangeArrowheads="1"/>
          </p:cNvSpPr>
          <p:nvPr/>
        </p:nvSpPr>
        <p:spPr bwMode="auto">
          <a:xfrm>
            <a:off x="1765067" y="304800"/>
            <a:ext cx="5447030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GB" sz="4200" b="1" dirty="0">
                <a:latin typeface="Times New Roman" panose="02020603050405020304" pitchFamily="-109" charset="0"/>
              </a:rPr>
              <a:t>Intro to Bioinformatics</a:t>
            </a:r>
            <a:endParaRPr lang="en-GB" b="1" dirty="0">
              <a:latin typeface="Times New Roman" panose="02020603050405020304" pitchFamily="-109" charset="0"/>
            </a:endParaRPr>
          </a:p>
          <a:p>
            <a:pPr algn="ctr"/>
            <a:r>
              <a:rPr lang="en-US" altLang="en-GB" b="1">
                <a:latin typeface="Times New Roman" panose="02020603050405020304" pitchFamily="-109" charset="0"/>
              </a:rPr>
              <a:t>Fall</a:t>
            </a:r>
            <a:r>
              <a:rPr lang="en-GB" b="1">
                <a:latin typeface="Times New Roman" panose="02020603050405020304" pitchFamily="-109" charset="0"/>
              </a:rPr>
              <a:t> </a:t>
            </a:r>
            <a:r>
              <a:rPr lang="en-GB" b="1" smtClean="0">
                <a:latin typeface="Times New Roman" panose="02020603050405020304" pitchFamily="-109" charset="0"/>
              </a:rPr>
              <a:t>202</a:t>
            </a:r>
            <a:r>
              <a:rPr lang="en-US" altLang="en-GB" b="1" smtClean="0">
                <a:latin typeface="Times New Roman" panose="02020603050405020304" pitchFamily="-109" charset="0"/>
              </a:rPr>
              <a:t>2</a:t>
            </a:r>
            <a:endParaRPr lang="en-US" altLang="en-GB" b="1" dirty="0" smtClean="0">
              <a:latin typeface="Times New Roman" panose="02020603050405020304" pitchFamily="-109" charset="0"/>
            </a:endParaRPr>
          </a:p>
        </p:txBody>
      </p:sp>
      <p:pic>
        <p:nvPicPr>
          <p:cNvPr id="10" name="Picture 9" descr="Screen Shot 2017-02-22 at 8.15.13 PM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0" y="1752600"/>
            <a:ext cx="3031067" cy="4572000"/>
          </a:xfrm>
          <a:prstGeom prst="rect">
            <a:avLst/>
          </a:prstGeom>
        </p:spPr>
      </p:pic>
      <p:pic>
        <p:nvPicPr>
          <p:cNvPr id="11" name="Picture 10" descr="Screen Shot 2017-02-22 at 8.14.5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66" y="1752600"/>
            <a:ext cx="3128434" cy="457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ea typeface="MS PGothic" panose="020B0600070205080204" pitchFamily="-109" charset="-128"/>
                <a:cs typeface="MS PGothic" panose="020B0600070205080204" pitchFamily="-109" charset="-128"/>
              </a:rPr>
              <a:t>So what </a:t>
            </a:r>
            <a:r>
              <a:rPr lang="en-US" sz="4000" i="1">
                <a:ea typeface="MS PGothic" panose="020B0600070205080204" pitchFamily="-109" charset="-128"/>
                <a:cs typeface="MS PGothic" panose="020B0600070205080204" pitchFamily="-109" charset="-128"/>
              </a:rPr>
              <a:t>is</a:t>
            </a:r>
            <a:r>
              <a:rPr lang="en-US" sz="4000">
                <a:ea typeface="MS PGothic" panose="020B0600070205080204" pitchFamily="-109" charset="-128"/>
                <a:cs typeface="MS PGothic" panose="020B0600070205080204" pitchFamily="-109" charset="-128"/>
              </a:rPr>
              <a:t> Bioinformatics?</a:t>
            </a:r>
            <a:endParaRPr lang="en-US" sz="3600">
              <a:ea typeface="MS PGothic" panose="020B0600070205080204" pitchFamily="-109" charset="-128"/>
              <a:cs typeface="MS PGothic" panose="020B0600070205080204" pitchFamily="-109" charset="-128"/>
            </a:endParaRPr>
          </a:p>
        </p:txBody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09800"/>
            <a:ext cx="7848600" cy="17526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>
                <a:ea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>
                <a:ea typeface="Arial" panose="020B0604020202020204" pitchFamily="34" charset="0"/>
                <a:cs typeface="Arial" panose="020B0604020202020204" pitchFamily="34" charset="0"/>
              </a:rPr>
              <a:t>Higgs and Atwood define it as “The use of Computational methods to study biological data” (a bit vague)</a:t>
            </a:r>
            <a:endParaRPr lang="en-US" sz="240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CC66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    When pressed not to be vague they elaborate to:</a:t>
            </a:r>
            <a:r>
              <a:rPr lang="en-US" sz="240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ea typeface="Arial" panose="020B0604020202020204" pitchFamily="34" charset="0"/>
                <a:cs typeface="Arial" panose="020B0604020202020204" pitchFamily="34" charset="0"/>
              </a:rPr>
              <a:t>   	“Development of computational methods for studying the structure function and evolution of genes proteins and whole genomes.”  (better)</a:t>
            </a:r>
            <a:endParaRPr lang="en-US" sz="240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3187" grpId="0" autoUpdateAnimBg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>
                <a:ea typeface="MS PGothic" panose="020B0600070205080204" pitchFamily="-109" charset="-128"/>
                <a:cs typeface="MS PGothic" panose="020B0600070205080204" pitchFamily="-109" charset="-128"/>
              </a:rPr>
              <a:t>A distinction between Bioinformatics and computational Biology.</a:t>
            </a:r>
            <a:endParaRPr lang="en-US" sz="3600">
              <a:ea typeface="MS PGothic" panose="020B0600070205080204" pitchFamily="-109" charset="-128"/>
              <a:cs typeface="MS PGothic" panose="020B0600070205080204" pitchFamily="-109" charset="-128"/>
            </a:endParaRPr>
          </a:p>
        </p:txBody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09800"/>
            <a:ext cx="7848600" cy="3352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b="1" smtClean="0">
                <a:solidFill>
                  <a:srgbClr val="CC6600"/>
                </a:solidFill>
                <a:ea typeface="Arial" panose="020B0604020202020204" pitchFamily="34" charset="0"/>
                <a:cs typeface="Arial" panose="020B0604020202020204" pitchFamily="34" charset="0"/>
              </a:rPr>
              <a:t>Computational biology</a:t>
            </a:r>
            <a:r>
              <a:rPr lang="en-US" sz="2800" b="1" smtClean="0"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smtClean="0">
                <a:ea typeface="Arial" panose="020B0604020202020204" pitchFamily="34" charset="0"/>
                <a:cs typeface="Arial" panose="020B0604020202020204" pitchFamily="34" charset="0"/>
              </a:rPr>
              <a:t> Development of algorithms and statistical models to analyze biological data. (Not restricted to sequence strings)</a:t>
            </a:r>
            <a:endParaRPr lang="en-US" sz="2800" smtClean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2800" b="1" smtClean="0">
                <a:solidFill>
                  <a:srgbClr val="CC6600"/>
                </a:solidFill>
                <a:ea typeface="Arial" panose="020B0604020202020204" pitchFamily="34" charset="0"/>
                <a:cs typeface="Arial" panose="020B0604020202020204" pitchFamily="34" charset="0"/>
              </a:rPr>
              <a:t>Bioinformatics</a:t>
            </a:r>
            <a:r>
              <a:rPr lang="en-US" sz="2400" b="1" smtClean="0"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smtClean="0">
                <a:ea typeface="Arial" panose="020B0604020202020204" pitchFamily="34" charset="0"/>
                <a:cs typeface="Arial" panose="020B0604020202020204" pitchFamily="34" charset="0"/>
              </a:rPr>
              <a:t> The collection, storage management and analysis of biological information associated with genetic data. Primarily centered around DNA and protein sequence information.</a:t>
            </a:r>
            <a:r>
              <a:rPr lang="en-GB" sz="2400" smtClean="0">
                <a:latin typeface="ArialMT" charset="0"/>
                <a:ea typeface="MS PGothic" panose="020B0600070205080204" pitchFamily="-109" charset="-128"/>
                <a:cs typeface="MS PGothic" panose="020B0600070205080204" pitchFamily="-109" charset="-128"/>
              </a:rPr>
              <a:t> </a:t>
            </a:r>
            <a:endParaRPr lang="en-US" sz="2400" smtClean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2400" smtClean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11" grpId="0" autoUpdateAnimBg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ChangeArrowheads="1"/>
          </p:cNvSpPr>
          <p:nvPr/>
        </p:nvSpPr>
        <p:spPr bwMode="auto">
          <a:xfrm>
            <a:off x="838200" y="2828925"/>
            <a:ext cx="7543800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644AD"/>
                </a:solidFill>
                <a:latin typeface="Helvetica" pitchFamily="-109" charset="0"/>
                <a:ea typeface="Helvetica" pitchFamily="-109" charset="0"/>
                <a:cs typeface="Helvetica" pitchFamily="-109" charset="0"/>
              </a:rPr>
              <a:t>Information science</a:t>
            </a:r>
            <a:r>
              <a:rPr lang="en-US">
                <a:solidFill>
                  <a:srgbClr val="000000"/>
                </a:solidFill>
                <a:latin typeface="Helvetica" pitchFamily="-109" charset="0"/>
                <a:ea typeface="Helvetica" pitchFamily="-109" charset="0"/>
                <a:cs typeface="Helvetica" pitchFamily="-109" charset="0"/>
              </a:rPr>
              <a:t>, the study of the processing, management, and retrieval of information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sz="3600" smtClean="0">
                <a:ea typeface="MS PGothic" panose="020B0600070205080204" pitchFamily="-109" charset="-128"/>
                <a:cs typeface="MS PGothic" panose="020B0600070205080204" pitchFamily="-109" charset="-128"/>
              </a:rPr>
              <a:t>Major research areas of Bioinformatics:</a:t>
            </a:r>
            <a:br>
              <a:rPr lang="en-US" sz="3600" smtClean="0">
                <a:ea typeface="MS PGothic" panose="020B0600070205080204" pitchFamily="-109" charset="-128"/>
                <a:cs typeface="MS PGothic" panose="020B0600070205080204" pitchFamily="-109" charset="-128"/>
              </a:rPr>
            </a:br>
            <a:endParaRPr lang="en-US" sz="3600" smtClean="0">
              <a:ea typeface="MS PGothic" panose="020B0600070205080204" pitchFamily="-109" charset="-128"/>
              <a:cs typeface="MS PGothic" panose="020B0600070205080204" pitchFamily="-109" charset="-128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419600"/>
          </a:xfrm>
        </p:spPr>
        <p:txBody>
          <a:bodyPr/>
          <a:lstStyle/>
          <a:p>
            <a:pPr>
              <a:buFontTx/>
              <a:buNone/>
            </a:pPr>
            <a:endParaRPr lang="en-US" sz="1800" dirty="0" smtClean="0">
              <a:ea typeface="MS PGothic" panose="020B0600070205080204" pitchFamily="-109" charset="-128"/>
              <a:cs typeface="MS PGothic" panose="020B0600070205080204" pitchFamily="-109" charset="-128"/>
            </a:endParaRPr>
          </a:p>
          <a:p>
            <a:r>
              <a:rPr lang="en-US" sz="1800" dirty="0" smtClean="0">
                <a:ea typeface="MS PGothic" panose="020B0600070205080204" pitchFamily="-109" charset="-128"/>
                <a:cs typeface="MS PGothic" panose="020B0600070205080204" pitchFamily="-109" charset="-128"/>
              </a:rPr>
              <a:t>Sequence analysis</a:t>
            </a:r>
            <a:endParaRPr lang="en-US" sz="1800" dirty="0" smtClean="0">
              <a:ea typeface="MS PGothic" panose="020B0600070205080204" pitchFamily="-109" charset="-128"/>
              <a:cs typeface="MS PGothic" panose="020B0600070205080204" pitchFamily="-109" charset="-128"/>
            </a:endParaRPr>
          </a:p>
          <a:p>
            <a:r>
              <a:rPr lang="en-US" sz="1800" dirty="0" smtClean="0">
                <a:ea typeface="MS PGothic" panose="020B0600070205080204" pitchFamily="-109" charset="-128"/>
                <a:cs typeface="MS PGothic" panose="020B0600070205080204" pitchFamily="-109" charset="-128"/>
              </a:rPr>
              <a:t>Genome annotation</a:t>
            </a:r>
            <a:endParaRPr lang="en-US" sz="1800" dirty="0" smtClean="0">
              <a:ea typeface="MS PGothic" panose="020B0600070205080204" pitchFamily="-109" charset="-128"/>
              <a:cs typeface="MS PGothic" panose="020B0600070205080204" pitchFamily="-109" charset="-128"/>
            </a:endParaRPr>
          </a:p>
          <a:p>
            <a:r>
              <a:rPr lang="en-US" sz="1800" dirty="0" smtClean="0">
                <a:ea typeface="MS PGothic" panose="020B0600070205080204" pitchFamily="-109" charset="-128"/>
                <a:cs typeface="MS PGothic" panose="020B0600070205080204" pitchFamily="-109" charset="-128"/>
              </a:rPr>
              <a:t>Computational evolutionary biology</a:t>
            </a:r>
            <a:endParaRPr lang="en-US" sz="1800" dirty="0" smtClean="0">
              <a:ea typeface="MS PGothic" panose="020B0600070205080204" pitchFamily="-109" charset="-128"/>
              <a:cs typeface="MS PGothic" panose="020B0600070205080204" pitchFamily="-109" charset="-128"/>
            </a:endParaRPr>
          </a:p>
          <a:p>
            <a:r>
              <a:rPr lang="en-US" sz="1800" dirty="0" smtClean="0">
                <a:ea typeface="MS PGothic" panose="020B0600070205080204" pitchFamily="-109" charset="-128"/>
                <a:cs typeface="MS PGothic" panose="020B0600070205080204" pitchFamily="-109" charset="-128"/>
              </a:rPr>
              <a:t>Literature analysis</a:t>
            </a:r>
            <a:endParaRPr lang="en-US" sz="1800" dirty="0" smtClean="0">
              <a:ea typeface="MS PGothic" panose="020B0600070205080204" pitchFamily="-109" charset="-128"/>
              <a:cs typeface="MS PGothic" panose="020B0600070205080204" pitchFamily="-109" charset="-128"/>
            </a:endParaRPr>
          </a:p>
          <a:p>
            <a:r>
              <a:rPr lang="en-US" sz="1800" dirty="0" smtClean="0">
                <a:ea typeface="MS PGothic" panose="020B0600070205080204" pitchFamily="-109" charset="-128"/>
                <a:cs typeface="MS PGothic" panose="020B0600070205080204" pitchFamily="-109" charset="-128"/>
              </a:rPr>
              <a:t>Analysis of gene expression</a:t>
            </a:r>
            <a:endParaRPr lang="en-US" sz="1800" dirty="0" smtClean="0">
              <a:ea typeface="MS PGothic" panose="020B0600070205080204" pitchFamily="-109" charset="-128"/>
              <a:cs typeface="MS PGothic" panose="020B0600070205080204" pitchFamily="-109" charset="-128"/>
            </a:endParaRPr>
          </a:p>
          <a:p>
            <a:r>
              <a:rPr lang="en-US" sz="1800" dirty="0" smtClean="0">
                <a:ea typeface="MS PGothic" panose="020B0600070205080204" pitchFamily="-109" charset="-128"/>
                <a:cs typeface="MS PGothic" panose="020B0600070205080204" pitchFamily="-109" charset="-128"/>
              </a:rPr>
              <a:t>Analysis of regulation</a:t>
            </a:r>
            <a:endParaRPr lang="en-US" sz="1800" dirty="0" smtClean="0">
              <a:ea typeface="MS PGothic" panose="020B0600070205080204" pitchFamily="-109" charset="-128"/>
              <a:cs typeface="MS PGothic" panose="020B0600070205080204" pitchFamily="-109" charset="-128"/>
            </a:endParaRPr>
          </a:p>
          <a:p>
            <a:r>
              <a:rPr lang="en-US" sz="1800" dirty="0" smtClean="0">
                <a:ea typeface="MS PGothic" panose="020B0600070205080204" pitchFamily="-109" charset="-128"/>
                <a:cs typeface="MS PGothic" panose="020B0600070205080204" pitchFamily="-109" charset="-128"/>
              </a:rPr>
              <a:t>Analysis of protein expression</a:t>
            </a:r>
            <a:endParaRPr lang="en-US" sz="1800" dirty="0" smtClean="0">
              <a:ea typeface="MS PGothic" panose="020B0600070205080204" pitchFamily="-109" charset="-128"/>
              <a:cs typeface="MS PGothic" panose="020B0600070205080204" pitchFamily="-109" charset="-128"/>
            </a:endParaRPr>
          </a:p>
          <a:p>
            <a:r>
              <a:rPr lang="en-US" sz="1800" dirty="0" smtClean="0">
                <a:ea typeface="MS PGothic" panose="020B0600070205080204" pitchFamily="-109" charset="-128"/>
                <a:cs typeface="MS PGothic" panose="020B0600070205080204" pitchFamily="-109" charset="-128"/>
              </a:rPr>
              <a:t>Analysis of mutations in cancer</a:t>
            </a:r>
            <a:endParaRPr lang="en-US" sz="1800" dirty="0" smtClean="0">
              <a:ea typeface="MS PGothic" panose="020B0600070205080204" pitchFamily="-109" charset="-128"/>
              <a:cs typeface="MS PGothic" panose="020B0600070205080204" pitchFamily="-109" charset="-128"/>
            </a:endParaRPr>
          </a:p>
          <a:p>
            <a:r>
              <a:rPr lang="en-US" sz="1800" dirty="0" smtClean="0">
                <a:ea typeface="MS PGothic" panose="020B0600070205080204" pitchFamily="-109" charset="-128"/>
                <a:cs typeface="MS PGothic" panose="020B0600070205080204" pitchFamily="-109" charset="-128"/>
              </a:rPr>
              <a:t>Comparative genomics</a:t>
            </a:r>
            <a:endParaRPr lang="en-US" sz="1800" dirty="0" smtClean="0">
              <a:ea typeface="MS PGothic" panose="020B0600070205080204" pitchFamily="-109" charset="-128"/>
              <a:cs typeface="MS PGothic" panose="020B0600070205080204" pitchFamily="-109" charset="-128"/>
            </a:endParaRPr>
          </a:p>
          <a:p>
            <a:r>
              <a:rPr lang="en-US" sz="1800" dirty="0" smtClean="0">
                <a:ea typeface="MS PGothic" panose="020B0600070205080204" pitchFamily="-109" charset="-128"/>
                <a:cs typeface="MS PGothic" panose="020B0600070205080204" pitchFamily="-109" charset="-128"/>
              </a:rPr>
              <a:t>Network and systems biology</a:t>
            </a:r>
            <a:endParaRPr lang="en-US" sz="1800" dirty="0" smtClean="0">
              <a:ea typeface="MS PGothic" panose="020B0600070205080204" pitchFamily="-109" charset="-128"/>
              <a:cs typeface="MS PGothic" panose="020B0600070205080204" pitchFamily="-109" charset="-128"/>
            </a:endParaRPr>
          </a:p>
          <a:p>
            <a:r>
              <a:rPr lang="en-US" sz="1800" dirty="0" smtClean="0">
                <a:ea typeface="MS PGothic" panose="020B0600070205080204" pitchFamily="-109" charset="-128"/>
                <a:cs typeface="MS PGothic" panose="020B0600070205080204" pitchFamily="-109" charset="-128"/>
              </a:rPr>
              <a:t>High-throughput image analysis</a:t>
            </a:r>
            <a:endParaRPr lang="en-US" sz="1800" dirty="0" smtClean="0">
              <a:ea typeface="MS PGothic" panose="020B0600070205080204" pitchFamily="-109" charset="-128"/>
              <a:cs typeface="MS PGothic" panose="020B0600070205080204" pitchFamily="-109" charset="-128"/>
            </a:endParaRPr>
          </a:p>
          <a:p>
            <a:r>
              <a:rPr lang="en-US" sz="1800" dirty="0" smtClean="0">
                <a:ea typeface="MS PGothic" panose="020B0600070205080204" pitchFamily="-109" charset="-128"/>
                <a:cs typeface="MS PGothic" panose="020B0600070205080204" pitchFamily="-109" charset="-128"/>
              </a:rPr>
              <a:t>Structural bioinformatic approaches</a:t>
            </a:r>
            <a:endParaRPr lang="en-US" sz="1800" dirty="0" smtClean="0">
              <a:ea typeface="MS PGothic" panose="020B0600070205080204" pitchFamily="-109" charset="-128"/>
              <a:cs typeface="MS PGothic" panose="020B0600070205080204" pitchFamily="-109" charset="-128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47800" y="838200"/>
            <a:ext cx="6021388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508125" y="5470525"/>
            <a:ext cx="45878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828800" y="5410200"/>
            <a:ext cx="5654675" cy="1006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GB" sz="2000"/>
              <a:t>Rate of growth of Genbank compared to rate of growth of # transistors in personal computer chips (from Higgs and Attwood)</a:t>
            </a:r>
            <a:endParaRPr lang="en-GB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71600" y="304800"/>
            <a:ext cx="6630988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1905000" y="5181600"/>
            <a:ext cx="5715000" cy="1006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GB" sz="2000"/>
              <a:t>Cumulative # scientific articles with different key words in the abstract (from Higgs and Attwood 2004)</a:t>
            </a:r>
            <a:endParaRPr lang="en-GB" sz="2000"/>
          </a:p>
          <a:p>
            <a:endParaRPr lang="en-GB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ea typeface="MS PGothic" panose="020B0600070205080204" pitchFamily="-109" charset="-128"/>
                <a:cs typeface="MS PGothic" panose="020B0600070205080204" pitchFamily="-109" charset="-128"/>
              </a:rPr>
              <a:t>The components of Bioinformatics</a:t>
            </a:r>
            <a:endParaRPr lang="en-US">
              <a:ea typeface="MS PGothic" panose="020B0600070205080204" pitchFamily="-109" charset="-128"/>
              <a:cs typeface="MS PGothic" panose="020B0600070205080204" pitchFamily="-109" charset="-128"/>
            </a:endParaRP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457200" y="342900"/>
            <a:ext cx="639445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685800" y="1981200"/>
            <a:ext cx="1447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r>
              <a:rPr lang="en-GB" sz="1400"/>
              <a:t>Structural biology</a:t>
            </a:r>
            <a:endParaRPr lang="en-GB" sz="1400"/>
          </a:p>
        </p:txBody>
      </p:sp>
      <p:sp>
        <p:nvSpPr>
          <p:cNvPr id="41989" name="Rectangle 7"/>
          <p:cNvSpPr>
            <a:spLocks noChangeArrowheads="1"/>
          </p:cNvSpPr>
          <p:nvPr/>
        </p:nvSpPr>
        <p:spPr bwMode="auto">
          <a:xfrm>
            <a:off x="685800" y="3149600"/>
            <a:ext cx="1447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r>
              <a:rPr lang="en-GB" sz="1400"/>
              <a:t>Molecular  biology</a:t>
            </a:r>
            <a:endParaRPr lang="en-GB" sz="1400"/>
          </a:p>
        </p:txBody>
      </p:sp>
      <p:sp>
        <p:nvSpPr>
          <p:cNvPr id="41990" name="Rectangle 8"/>
          <p:cNvSpPr>
            <a:spLocks noChangeArrowheads="1"/>
          </p:cNvSpPr>
          <p:nvPr/>
        </p:nvSpPr>
        <p:spPr bwMode="auto">
          <a:xfrm>
            <a:off x="685800" y="4318000"/>
            <a:ext cx="1447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r>
              <a:rPr lang="en-GB" sz="1400"/>
              <a:t>Genomics</a:t>
            </a:r>
            <a:endParaRPr lang="en-GB" sz="1400"/>
          </a:p>
        </p:txBody>
      </p:sp>
      <p:sp>
        <p:nvSpPr>
          <p:cNvPr id="41991" name="Rectangle 9"/>
          <p:cNvSpPr>
            <a:spLocks noChangeArrowheads="1"/>
          </p:cNvSpPr>
          <p:nvPr/>
        </p:nvSpPr>
        <p:spPr bwMode="auto">
          <a:xfrm>
            <a:off x="685800" y="5486400"/>
            <a:ext cx="1447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r>
              <a:rPr lang="en-GB" sz="1400"/>
              <a:t>Biochemistry</a:t>
            </a:r>
            <a:endParaRPr lang="en-GB" sz="1400"/>
          </a:p>
        </p:txBody>
      </p:sp>
      <p:grpSp>
        <p:nvGrpSpPr>
          <p:cNvPr id="2" name="Group 20"/>
          <p:cNvGrpSpPr/>
          <p:nvPr/>
        </p:nvGrpSpPr>
        <p:grpSpPr bwMode="auto">
          <a:xfrm>
            <a:off x="6705600" y="2209800"/>
            <a:ext cx="1447800" cy="3200400"/>
            <a:chOff x="4128" y="1200"/>
            <a:chExt cx="912" cy="2016"/>
          </a:xfrm>
        </p:grpSpPr>
        <p:sp>
          <p:nvSpPr>
            <p:cNvPr id="42001" name="Rectangle 14"/>
            <p:cNvSpPr>
              <a:spLocks noChangeArrowheads="1"/>
            </p:cNvSpPr>
            <p:nvPr/>
          </p:nvSpPr>
          <p:spPr bwMode="auto">
            <a:xfrm>
              <a:off x="4128" y="2976"/>
              <a:ext cx="91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GB" sz="1400"/>
                <a:t>Statistics</a:t>
              </a:r>
              <a:endParaRPr lang="en-GB" sz="1400"/>
            </a:p>
          </p:txBody>
        </p:sp>
        <p:sp>
          <p:nvSpPr>
            <p:cNvPr id="42002" name="Rectangle 15"/>
            <p:cNvSpPr>
              <a:spLocks noChangeArrowheads="1"/>
            </p:cNvSpPr>
            <p:nvPr/>
          </p:nvSpPr>
          <p:spPr bwMode="auto">
            <a:xfrm>
              <a:off x="4128" y="2088"/>
              <a:ext cx="91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GB" sz="1400"/>
                <a:t>Computer Science</a:t>
              </a:r>
              <a:endParaRPr lang="en-GB" sz="1400"/>
            </a:p>
          </p:txBody>
        </p:sp>
        <p:sp>
          <p:nvSpPr>
            <p:cNvPr id="42003" name="Rectangle 17"/>
            <p:cNvSpPr>
              <a:spLocks noChangeArrowheads="1"/>
            </p:cNvSpPr>
            <p:nvPr/>
          </p:nvSpPr>
          <p:spPr bwMode="auto">
            <a:xfrm>
              <a:off x="4128" y="1200"/>
              <a:ext cx="91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GB" sz="1400"/>
                <a:t>Data Bases</a:t>
              </a:r>
              <a:endParaRPr lang="en-GB" sz="1400"/>
            </a:p>
          </p:txBody>
        </p:sp>
      </p:grpSp>
      <p:sp>
        <p:nvSpPr>
          <p:cNvPr id="41993" name="Oval 19"/>
          <p:cNvSpPr>
            <a:spLocks noChangeArrowheads="1"/>
          </p:cNvSpPr>
          <p:nvPr/>
        </p:nvSpPr>
        <p:spPr bwMode="auto">
          <a:xfrm>
            <a:off x="3429000" y="3352800"/>
            <a:ext cx="1905000" cy="1066800"/>
          </a:xfrm>
          <a:prstGeom prst="ellipse">
            <a:avLst/>
          </a:prstGeom>
          <a:solidFill>
            <a:srgbClr val="FAFF0B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GB" sz="1400"/>
              <a:t>Bioinformatics</a:t>
            </a:r>
            <a:endParaRPr lang="en-GB" sz="1400"/>
          </a:p>
          <a:p>
            <a:pPr algn="ctr"/>
            <a:endParaRPr lang="en-GB"/>
          </a:p>
        </p:txBody>
      </p:sp>
      <p:sp>
        <p:nvSpPr>
          <p:cNvPr id="41994" name="Line 21"/>
          <p:cNvSpPr>
            <a:spLocks noChangeShapeType="1"/>
          </p:cNvSpPr>
          <p:nvPr/>
        </p:nvSpPr>
        <p:spPr bwMode="auto">
          <a:xfrm>
            <a:off x="2209800" y="2209800"/>
            <a:ext cx="1066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Line 22"/>
          <p:cNvSpPr>
            <a:spLocks noChangeShapeType="1"/>
          </p:cNvSpPr>
          <p:nvPr/>
        </p:nvSpPr>
        <p:spPr bwMode="auto">
          <a:xfrm>
            <a:off x="2209800" y="3352800"/>
            <a:ext cx="1143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Line 23"/>
          <p:cNvSpPr>
            <a:spLocks noChangeShapeType="1"/>
          </p:cNvSpPr>
          <p:nvPr/>
        </p:nvSpPr>
        <p:spPr bwMode="auto">
          <a:xfrm flipV="1">
            <a:off x="2286000" y="4191000"/>
            <a:ext cx="1066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Line 24"/>
          <p:cNvSpPr>
            <a:spLocks noChangeShapeType="1"/>
          </p:cNvSpPr>
          <p:nvPr/>
        </p:nvSpPr>
        <p:spPr bwMode="auto">
          <a:xfrm flipV="1">
            <a:off x="2286000" y="5029200"/>
            <a:ext cx="9906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Line 25"/>
          <p:cNvSpPr>
            <a:spLocks noChangeShapeType="1"/>
          </p:cNvSpPr>
          <p:nvPr/>
        </p:nvSpPr>
        <p:spPr bwMode="auto">
          <a:xfrm flipH="1">
            <a:off x="5410200" y="2514600"/>
            <a:ext cx="1066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Line 26"/>
          <p:cNvSpPr>
            <a:spLocks noChangeShapeType="1"/>
          </p:cNvSpPr>
          <p:nvPr/>
        </p:nvSpPr>
        <p:spPr bwMode="auto">
          <a:xfrm flipH="1" flipV="1">
            <a:off x="5562600" y="4495800"/>
            <a:ext cx="9906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Line 27"/>
          <p:cNvSpPr>
            <a:spLocks noChangeShapeType="1"/>
          </p:cNvSpPr>
          <p:nvPr/>
        </p:nvSpPr>
        <p:spPr bwMode="auto">
          <a:xfrm flipH="1">
            <a:off x="5715000" y="3810000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MS PGothic" panose="020B0600070205080204" pitchFamily="-109" charset="-128"/>
                <a:cs typeface="MS PGothic" panose="020B0600070205080204" pitchFamily="-109" charset="-128"/>
              </a:rPr>
              <a:t>Current interest in bioinformatics…</a:t>
            </a:r>
            <a:endParaRPr lang="en-US">
              <a:ea typeface="MS PGothic" panose="020B0600070205080204" pitchFamily="-109" charset="-128"/>
              <a:cs typeface="MS PGothic" panose="020B0600070205080204" pitchFamily="-109" charset="-128"/>
            </a:endParaRPr>
          </a:p>
        </p:txBody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3124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ea typeface="MS PGothic" panose="020B0600070205080204" pitchFamily="-109" charset="-128"/>
                <a:cs typeface="MS PGothic" panose="020B0600070205080204" pitchFamily="-109" charset="-128"/>
              </a:rPr>
              <a:t>Bioinformatics leverages high throughput data to save time and money. (Can test thousands of ideas without having to set up expensive experiments)</a:t>
            </a:r>
            <a:endParaRPr lang="en-US" sz="2400">
              <a:ea typeface="MS PGothic" panose="020B0600070205080204" pitchFamily="-109" charset="-128"/>
              <a:cs typeface="MS PGothic" panose="020B0600070205080204" pitchFamily="-109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>
              <a:ea typeface="MS PGothic" panose="020B0600070205080204" pitchFamily="-109" charset="-128"/>
              <a:cs typeface="MS PGothic" panose="020B0600070205080204" pitchFamily="-109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ea typeface="MS PGothic" panose="020B0600070205080204" pitchFamily="-109" charset="-128"/>
                <a:cs typeface="MS PGothic" panose="020B0600070205080204" pitchFamily="-109" charset="-128"/>
              </a:rPr>
              <a:t>Field requires a knowledge of biology, computer science &amp; statistics. </a:t>
            </a:r>
            <a:endParaRPr lang="en-US" sz="2400">
              <a:ea typeface="MS PGothic" panose="020B0600070205080204" pitchFamily="-109" charset="-128"/>
              <a:cs typeface="MS PGothic" panose="020B0600070205080204" pitchFamily="-109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i="1">
              <a:ea typeface="MS PGothic" panose="020B0600070205080204" pitchFamily="-109" charset="-128"/>
              <a:cs typeface="MS PGothic" panose="020B0600070205080204" pitchFamily="-109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ea typeface="MS PGothic" panose="020B0600070205080204" pitchFamily="-109" charset="-128"/>
                <a:cs typeface="MS PGothic" panose="020B0600070205080204" pitchFamily="-109" charset="-128"/>
              </a:rPr>
              <a:t>Currently demand for bioinformaticians  outstrips supply as few people adequately trained in both fields.</a:t>
            </a:r>
            <a:endParaRPr lang="en-US" sz="2400">
              <a:ea typeface="MS PGothic" panose="020B0600070205080204" pitchFamily="-109" charset="-128"/>
              <a:cs typeface="MS PGothic" panose="020B0600070205080204" pitchFamily="-109" charset="-128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63" grpId="0" autoUpdateAnimBg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altLang="zh-CN" dirty="0" smtClean="0"/>
              <a:t>he other reason</a:t>
            </a:r>
            <a:endParaRPr lang="en-US" dirty="0"/>
          </a:p>
        </p:txBody>
      </p:sp>
      <p:pic>
        <p:nvPicPr>
          <p:cNvPr id="5" name="Picture 4" descr="How-to-Find-a-Well-Paying-Job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9977" y="2169914"/>
            <a:ext cx="3804047" cy="2518172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z="3600" b="1" dirty="0">
                <a:ea typeface="MS PGothic" panose="020B0600070205080204" pitchFamily="-109" charset="-128"/>
                <a:cs typeface="MS PGothic" panose="020B0600070205080204" pitchFamily="-109" charset="-128"/>
              </a:rPr>
              <a:t>A beginner’s guide to bioinformatics</a:t>
            </a:r>
            <a:endParaRPr lang="en-US" sz="3600" dirty="0">
              <a:ea typeface="MS PGothic" panose="020B0600070205080204" pitchFamily="-109" charset="-128"/>
              <a:cs typeface="MS PGothic" panose="020B0600070205080204" pitchFamily="-109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ea typeface="MS PGothic" panose="020B0600070205080204" pitchFamily="-109" charset="-128"/>
                <a:cs typeface="MS PGothic" panose="020B0600070205080204" pitchFamily="-109" charset="-128"/>
              </a:rPr>
              <a:t>Layer 1 – Using web to analyze biological data</a:t>
            </a:r>
            <a:endParaRPr lang="en-US" sz="2400" b="1" dirty="0">
              <a:ea typeface="MS PGothic" panose="020B0600070205080204" pitchFamily="-109" charset="-128"/>
              <a:cs typeface="MS PGothic" panose="020B0600070205080204" pitchFamily="-109" charset="-128"/>
            </a:endParaRPr>
          </a:p>
          <a:p>
            <a:pPr>
              <a:spcAft>
                <a:spcPts val="1200"/>
              </a:spcAft>
            </a:pPr>
            <a:r>
              <a:rPr lang="en-US" sz="2400" b="1" dirty="0">
                <a:ea typeface="MS PGothic" panose="020B0600070205080204" pitchFamily="-109" charset="-128"/>
                <a:cs typeface="MS PGothic" panose="020B0600070205080204" pitchFamily="-109" charset="-128"/>
              </a:rPr>
              <a:t>Layer 2 – Ability to install and run new programs</a:t>
            </a:r>
            <a:endParaRPr lang="en-US" sz="2400" b="1" dirty="0">
              <a:ea typeface="MS PGothic" panose="020B0600070205080204" pitchFamily="-109" charset="-128"/>
              <a:cs typeface="MS PGothic" panose="020B0600070205080204" pitchFamily="-109" charset="-128"/>
            </a:endParaRPr>
          </a:p>
          <a:p>
            <a:pPr>
              <a:spcAft>
                <a:spcPts val="1200"/>
              </a:spcAft>
            </a:pPr>
            <a:r>
              <a:rPr lang="en-US" sz="2400" b="1" dirty="0">
                <a:ea typeface="MS PGothic" panose="020B0600070205080204" pitchFamily="-109" charset="-128"/>
                <a:cs typeface="MS PGothic" panose="020B0600070205080204" pitchFamily="-109" charset="-128"/>
              </a:rPr>
              <a:t>Layer 3 – Writing own scripts for analysis in PERL, python or R</a:t>
            </a:r>
            <a:endParaRPr lang="en-US" sz="2400" b="1" dirty="0">
              <a:ea typeface="MS PGothic" panose="020B0600070205080204" pitchFamily="-109" charset="-128"/>
              <a:cs typeface="MS PGothic" panose="020B0600070205080204" pitchFamily="-109" charset="-128"/>
            </a:endParaRPr>
          </a:p>
          <a:p>
            <a:pPr>
              <a:spcAft>
                <a:spcPts val="1200"/>
              </a:spcAft>
            </a:pPr>
            <a:r>
              <a:rPr lang="en-US" sz="2400" b="1" dirty="0">
                <a:ea typeface="MS PGothic" panose="020B0600070205080204" pitchFamily="-109" charset="-128"/>
                <a:cs typeface="MS PGothic" panose="020B0600070205080204" pitchFamily="-109" charset="-128"/>
              </a:rPr>
              <a:t>Layer 4 – High level coding in C/C++/Java for implementing existing algorithms or modifying existing codes for new functionality</a:t>
            </a:r>
            <a:endParaRPr lang="en-US" sz="2400" b="1" dirty="0">
              <a:ea typeface="MS PGothic" panose="020B0600070205080204" pitchFamily="-109" charset="-128"/>
              <a:cs typeface="MS PGothic" panose="020B0600070205080204" pitchFamily="-109" charset="-128"/>
            </a:endParaRPr>
          </a:p>
          <a:p>
            <a:pPr>
              <a:spcAft>
                <a:spcPts val="1200"/>
              </a:spcAft>
            </a:pPr>
            <a:r>
              <a:rPr lang="en-US" sz="2400" b="1" dirty="0">
                <a:ea typeface="MS PGothic" panose="020B0600070205080204" pitchFamily="-109" charset="-128"/>
                <a:cs typeface="MS PGothic" panose="020B0600070205080204" pitchFamily="-109" charset="-128"/>
              </a:rPr>
              <a:t>Layer 5 – Thinking mathematically, developing own algorithms and implementing in C/C++/Java</a:t>
            </a:r>
            <a:endParaRPr lang="en-US" sz="2400" b="1" dirty="0">
              <a:ea typeface="MS PGothic" panose="020B0600070205080204" pitchFamily="-109" charset="-128"/>
              <a:cs typeface="MS PGothic" panose="020B0600070205080204" pitchFamily="-109" charset="-128"/>
            </a:endParaRPr>
          </a:p>
        </p:txBody>
      </p:sp>
      <p:pic>
        <p:nvPicPr>
          <p:cNvPr id="49156" name="Picture 3" descr="Screen Shot 2013-03-12 at 3.18.35 PM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781800" y="1"/>
            <a:ext cx="23622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831975" y="533400"/>
            <a:ext cx="4911725" cy="7318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GB" sz="4200" b="1">
                <a:latin typeface="Times New Roman" panose="02020603050405020304" pitchFamily="-109" charset="0"/>
              </a:rPr>
              <a:t>Contact Information</a:t>
            </a:r>
            <a:endParaRPr lang="en-GB" b="1">
              <a:latin typeface="Times New Roman" panose="02020603050405020304" pitchFamily="-109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914400" y="2819400"/>
            <a:ext cx="762000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GB" sz="1800" dirty="0">
                <a:latin typeface="Times New Roman" panose="02020603050405020304" pitchFamily="-109" charset="0"/>
              </a:rPr>
              <a:t>Instructor:  </a:t>
            </a:r>
            <a:r>
              <a:rPr lang="zh-CN" altLang="en-US" sz="1800" dirty="0">
                <a:latin typeface="Times New Roman" panose="02020603050405020304" pitchFamily="-109" charset="0"/>
                <a:ea typeface="宋体" panose="02010600030101010101" pitchFamily="2" charset="-122"/>
                <a:cs typeface="宋体" panose="02010600030101010101" pitchFamily="2" charset="-122"/>
              </a:rPr>
              <a:t>李晨虹</a:t>
            </a:r>
            <a:r>
              <a:rPr lang="en-GB" altLang="ja-JP" sz="1800" dirty="0" smtClean="0">
                <a:latin typeface="Times New Roman" panose="02020603050405020304" pitchFamily="-109" charset="0"/>
              </a:rPr>
              <a:t>	</a:t>
            </a:r>
            <a:endParaRPr lang="en-GB" altLang="ja-JP" sz="1800" dirty="0" smtClean="0">
              <a:latin typeface="Times New Roman" panose="02020603050405020304" pitchFamily="-109" charset="0"/>
            </a:endParaRPr>
          </a:p>
          <a:p>
            <a:r>
              <a:rPr lang="en-GB" altLang="ja-JP" dirty="0" smtClean="0">
                <a:latin typeface="Times New Roman" panose="02020603050405020304" pitchFamily="-109" charset="0"/>
              </a:rPr>
              <a:t>Office: </a:t>
            </a:r>
            <a:r>
              <a:rPr lang="zh-CN" altLang="en-US" dirty="0" smtClean="0">
                <a:latin typeface="Times New Roman" panose="02020603050405020304" pitchFamily="-109" charset="0"/>
                <a:ea typeface="宋体" panose="02010600030101010101" pitchFamily="2" charset="-122"/>
                <a:cs typeface="宋体" panose="02010600030101010101" pitchFamily="2" charset="-122"/>
              </a:rPr>
              <a:t>水产与生命学院，</a:t>
            </a:r>
            <a:r>
              <a:rPr lang="en-GB" altLang="ja-JP" dirty="0" smtClean="0">
                <a:latin typeface="Times New Roman" panose="02020603050405020304" pitchFamily="-109" charset="0"/>
              </a:rPr>
              <a:t>A411	</a:t>
            </a:r>
            <a:endParaRPr lang="en-GB" altLang="ja-JP" dirty="0" smtClean="0">
              <a:latin typeface="Times New Roman" panose="02020603050405020304" pitchFamily="-109" charset="0"/>
            </a:endParaRPr>
          </a:p>
          <a:p>
            <a:r>
              <a:rPr lang="en-GB" altLang="ja-JP" dirty="0" smtClean="0">
                <a:latin typeface="Times New Roman" panose="02020603050405020304" pitchFamily="-109" charset="0"/>
              </a:rPr>
              <a:t>Email: </a:t>
            </a:r>
            <a:r>
              <a:rPr lang="en-GB" altLang="ja-JP" dirty="0" smtClean="0">
                <a:solidFill>
                  <a:schemeClr val="tx2"/>
                </a:solidFill>
                <a:latin typeface="Times New Roman" panose="02020603050405020304" pitchFamily="-109" charset="0"/>
                <a:hlinkClick r:id="rId1"/>
              </a:rPr>
              <a:t>chli@shou.edu</a:t>
            </a:r>
            <a:r>
              <a:rPr lang="en-GB" altLang="ja-JP" dirty="0" smtClean="0">
                <a:latin typeface="Times New Roman" panose="02020603050405020304" pitchFamily="-109" charset="0"/>
                <a:hlinkClick r:id="rId1"/>
              </a:rPr>
              <a:t>.cn</a:t>
            </a:r>
            <a:r>
              <a:rPr lang="en-GB" altLang="ja-JP" dirty="0" smtClean="0">
                <a:latin typeface="Times New Roman" panose="02020603050405020304" pitchFamily="-109" charset="0"/>
              </a:rPr>
              <a:t>	</a:t>
            </a:r>
            <a:endParaRPr lang="en-GB" dirty="0" smtClean="0">
              <a:latin typeface="Times New Roman" panose="02020603050405020304" pitchFamily="-109" charset="0"/>
            </a:endParaRPr>
          </a:p>
          <a:p>
            <a:r>
              <a:rPr lang="en-GB" altLang="ja-JP" sz="1800" dirty="0" smtClean="0">
                <a:latin typeface="Times New Roman" panose="02020603050405020304" pitchFamily="-109" charset="0"/>
              </a:rPr>
              <a:t>Mobile: 15692161233</a:t>
            </a:r>
            <a:endParaRPr lang="en-GB" altLang="ja-JP" sz="1800" dirty="0" smtClean="0">
              <a:latin typeface="Times New Roman" panose="02020603050405020304" pitchFamily="-10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ea typeface="MS PGothic" panose="020B0600070205080204" pitchFamily="-109" charset="-128"/>
                <a:cs typeface="MS PGothic" panose="020B0600070205080204" pitchFamily="-109" charset="-128"/>
              </a:rPr>
              <a:t>Three level of learning in this class</a:t>
            </a:r>
            <a:endParaRPr lang="en-US" sz="3600" dirty="0">
              <a:ea typeface="MS PGothic" panose="020B0600070205080204" pitchFamily="-109" charset="-128"/>
              <a:cs typeface="MS PGothic" panose="020B0600070205080204" pitchFamily="-109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ea typeface="MS PGothic" panose="020B0600070205080204" pitchFamily="-109" charset="-128"/>
                <a:cs typeface="MS PGothic" panose="020B0600070205080204" pitchFamily="-109" charset="-128"/>
              </a:rPr>
              <a:t>Layer 1 – Understand the algorithms</a:t>
            </a:r>
            <a:endParaRPr lang="en-US" sz="2400" b="1" dirty="0">
              <a:ea typeface="MS PGothic" panose="020B0600070205080204" pitchFamily="-109" charset="-128"/>
              <a:cs typeface="MS PGothic" panose="020B0600070205080204" pitchFamily="-109" charset="-128"/>
            </a:endParaRPr>
          </a:p>
          <a:p>
            <a:pPr>
              <a:spcAft>
                <a:spcPts val="1200"/>
              </a:spcAft>
            </a:pPr>
            <a:r>
              <a:rPr lang="en-US" sz="2400" b="1" dirty="0">
                <a:ea typeface="MS PGothic" panose="020B0600070205080204" pitchFamily="-109" charset="-128"/>
                <a:cs typeface="MS PGothic" panose="020B0600070205080204" pitchFamily="-109" charset="-128"/>
              </a:rPr>
              <a:t>Layer 2 – Learn the implementation of the algorithms to solve biological questions</a:t>
            </a:r>
            <a:endParaRPr lang="en-US" sz="2400" b="1" dirty="0">
              <a:ea typeface="MS PGothic" panose="020B0600070205080204" pitchFamily="-109" charset="-128"/>
              <a:cs typeface="MS PGothic" panose="020B0600070205080204" pitchFamily="-109" charset="-128"/>
            </a:endParaRPr>
          </a:p>
          <a:p>
            <a:pPr>
              <a:spcAft>
                <a:spcPts val="1200"/>
              </a:spcAft>
            </a:pPr>
            <a:r>
              <a:rPr lang="en-US" sz="2400" b="1" dirty="0">
                <a:ea typeface="MS PGothic" panose="020B0600070205080204" pitchFamily="-109" charset="-128"/>
                <a:cs typeface="MS PGothic" panose="020B0600070205080204" pitchFamily="-109" charset="-128"/>
              </a:rPr>
              <a:t>Layer 3 – application, learn how to use scripts and software</a:t>
            </a:r>
            <a:endParaRPr lang="en-US" sz="2400" b="1" dirty="0">
              <a:ea typeface="MS PGothic" panose="020B0600070205080204" pitchFamily="-109" charset="-128"/>
              <a:cs typeface="MS PGothic" panose="020B0600070205080204" pitchFamily="-109" charset="-128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ea typeface="MS PGothic" panose="020B0600070205080204" pitchFamily="-109" charset="-128"/>
                <a:cs typeface="MS PGothic" panose="020B0600070205080204" pitchFamily="-109" charset="-128"/>
              </a:rPr>
              <a:t>Bioinformatics Resources</a:t>
            </a:r>
            <a:endParaRPr lang="en-US">
              <a:ea typeface="MS PGothic" panose="020B0600070205080204" pitchFamily="-109" charset="-128"/>
              <a:cs typeface="MS PGothic" panose="020B0600070205080204" pitchFamily="-109" charset="-128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953000"/>
          </a:xfrm>
        </p:spPr>
        <p:txBody>
          <a:bodyPr/>
          <a:lstStyle/>
          <a:p>
            <a:pPr eaLnBrk="1" hangingPunct="1"/>
            <a:r>
              <a:rPr lang="en-US">
                <a:ea typeface="MS PGothic" panose="020B0600070205080204" pitchFamily="-109" charset="-128"/>
                <a:cs typeface="MS PGothic" panose="020B0600070205080204" pitchFamily="-109" charset="-128"/>
              </a:rPr>
              <a:t>ISCB: http://www.iscb.org/</a:t>
            </a:r>
            <a:endParaRPr lang="en-US">
              <a:ea typeface="MS PGothic" panose="020B0600070205080204" pitchFamily="-109" charset="-128"/>
              <a:cs typeface="MS PGothic" panose="020B0600070205080204" pitchFamily="-109" charset="-128"/>
            </a:endParaRPr>
          </a:p>
          <a:p>
            <a:pPr eaLnBrk="1" hangingPunct="1"/>
            <a:r>
              <a:rPr lang="en-US">
                <a:ea typeface="MS PGothic" panose="020B0600070205080204" pitchFamily="-109" charset="-128"/>
                <a:cs typeface="MS PGothic" panose="020B0600070205080204" pitchFamily="-109" charset="-128"/>
              </a:rPr>
              <a:t>NCBI: http://ncbi.nlm.nih.gov/</a:t>
            </a:r>
            <a:endParaRPr lang="en-US">
              <a:ea typeface="MS PGothic" panose="020B0600070205080204" pitchFamily="-109" charset="-128"/>
              <a:cs typeface="MS PGothic" panose="020B0600070205080204" pitchFamily="-109" charset="-128"/>
            </a:endParaRPr>
          </a:p>
          <a:p>
            <a:pPr eaLnBrk="1" hangingPunct="1"/>
            <a:r>
              <a:rPr lang="en-US">
                <a:ea typeface="MS PGothic" panose="020B0600070205080204" pitchFamily="-109" charset="-128"/>
                <a:cs typeface="MS PGothic" panose="020B0600070205080204" pitchFamily="-109" charset="-128"/>
              </a:rPr>
              <a:t>http://www.bioinformatics.org/</a:t>
            </a:r>
            <a:endParaRPr lang="en-US">
              <a:ea typeface="MS PGothic" panose="020B0600070205080204" pitchFamily="-109" charset="-128"/>
              <a:cs typeface="MS PGothic" panose="020B0600070205080204" pitchFamily="-109" charset="-128"/>
            </a:endParaRPr>
          </a:p>
          <a:p>
            <a:pPr eaLnBrk="1" hangingPunct="1"/>
            <a:r>
              <a:rPr lang="en-US">
                <a:ea typeface="MS PGothic" panose="020B0600070205080204" pitchFamily="-109" charset="-128"/>
                <a:cs typeface="MS PGothic" panose="020B0600070205080204" pitchFamily="-109" charset="-128"/>
              </a:rPr>
              <a:t>Journals</a:t>
            </a:r>
            <a:endParaRPr lang="en-US">
              <a:ea typeface="MS PGothic" panose="020B0600070205080204" pitchFamily="-109" charset="-128"/>
              <a:cs typeface="MS PGothic" panose="020B0600070205080204" pitchFamily="-109" charset="-128"/>
            </a:endParaRPr>
          </a:p>
          <a:p>
            <a:pPr lvl="1" eaLnBrk="1" hangingPunct="1"/>
            <a:r>
              <a:rPr lang="en-US">
                <a:ea typeface="MS PGothic" panose="020B0600070205080204" pitchFamily="-109" charset="-128"/>
                <a:cs typeface="MS PGothic" panose="020B0600070205080204" pitchFamily="-109" charset="-128"/>
              </a:rPr>
              <a:t>Bioinformatics</a:t>
            </a:r>
            <a:endParaRPr lang="en-US">
              <a:ea typeface="MS PGothic" panose="020B0600070205080204" pitchFamily="-109" charset="-128"/>
              <a:cs typeface="MS PGothic" panose="020B0600070205080204" pitchFamily="-109" charset="-128"/>
            </a:endParaRPr>
          </a:p>
          <a:p>
            <a:pPr lvl="1" eaLnBrk="1" hangingPunct="1"/>
            <a:r>
              <a:rPr lang="en-US">
                <a:ea typeface="MS PGothic" panose="020B0600070205080204" pitchFamily="-109" charset="-128"/>
                <a:cs typeface="MS PGothic" panose="020B0600070205080204" pitchFamily="-109" charset="-128"/>
              </a:rPr>
              <a:t>BMC Bioinformatics</a:t>
            </a:r>
            <a:endParaRPr lang="en-US">
              <a:ea typeface="MS PGothic" panose="020B0600070205080204" pitchFamily="-109" charset="-128"/>
              <a:cs typeface="MS PGothic" panose="020B0600070205080204" pitchFamily="-109" charset="-128"/>
            </a:endParaRPr>
          </a:p>
          <a:p>
            <a:pPr lvl="1" eaLnBrk="1" hangingPunct="1"/>
            <a:r>
              <a:rPr lang="en-US">
                <a:ea typeface="MS PGothic" panose="020B0600070205080204" pitchFamily="-109" charset="-128"/>
                <a:cs typeface="MS PGothic" panose="020B0600070205080204" pitchFamily="-109" charset="-128"/>
              </a:rPr>
              <a:t>Genome Research</a:t>
            </a:r>
            <a:endParaRPr lang="en-US">
              <a:ea typeface="MS PGothic" panose="020B0600070205080204" pitchFamily="-109" charset="-128"/>
              <a:cs typeface="MS PGothic" panose="020B0600070205080204" pitchFamily="-109" charset="-128"/>
            </a:endParaRPr>
          </a:p>
          <a:p>
            <a:pPr lvl="1" eaLnBrk="1" hangingPunct="1"/>
            <a:r>
              <a:rPr lang="en-US">
                <a:ea typeface="MS PGothic" panose="020B0600070205080204" pitchFamily="-109" charset="-128"/>
                <a:cs typeface="MS PGothic" panose="020B0600070205080204" pitchFamily="-109" charset="-128"/>
              </a:rPr>
              <a:t>Nucleic Acid Research</a:t>
            </a:r>
            <a:endParaRPr lang="en-US">
              <a:ea typeface="MS PGothic" panose="020B0600070205080204" pitchFamily="-109" charset="-128"/>
              <a:cs typeface="MS PGothic" panose="020B0600070205080204" pitchFamily="-109" charset="-128"/>
            </a:endParaRPr>
          </a:p>
          <a:p>
            <a:pPr lvl="1" eaLnBrk="1" hangingPunct="1"/>
            <a:r>
              <a:rPr lang="en-US">
                <a:ea typeface="MS PGothic" panose="020B0600070205080204" pitchFamily="-109" charset="-128"/>
                <a:cs typeface="MS PGothic" panose="020B0600070205080204" pitchFamily="-109" charset="-128"/>
              </a:rPr>
              <a:t>…</a:t>
            </a:r>
            <a:endParaRPr lang="en-US">
              <a:ea typeface="MS PGothic" panose="020B0600070205080204" pitchFamily="-109" charset="-128"/>
              <a:cs typeface="MS PGothic" panose="020B0600070205080204" pitchFamily="-109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5420" y="1066800"/>
            <a:ext cx="3693160" cy="49669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817" name="Text Box 105"/>
          <p:cNvSpPr txBox="1">
            <a:spLocks noChangeArrowheads="1"/>
          </p:cNvSpPr>
          <p:nvPr/>
        </p:nvSpPr>
        <p:spPr bwMode="auto">
          <a:xfrm>
            <a:off x="609600" y="1981200"/>
            <a:ext cx="8229600" cy="14773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Times" pitchFamily="-109" charset="0"/>
              <a:buNone/>
            </a:pPr>
            <a:r>
              <a:rPr lang="en-GB" b="1" dirty="0">
                <a:latin typeface="Times New Roman" panose="02020603050405020304" pitchFamily="-109" charset="0"/>
              </a:rPr>
              <a:t>Course objectives: </a:t>
            </a:r>
            <a:endParaRPr lang="en-GB" b="1" dirty="0">
              <a:latin typeface="Times New Roman" panose="02020603050405020304" pitchFamily="-109" charset="0"/>
            </a:endParaRPr>
          </a:p>
          <a:p>
            <a:pPr>
              <a:buFont typeface="Times" pitchFamily="-109" charset="0"/>
              <a:buNone/>
            </a:pPr>
            <a:endParaRPr lang="en-GB" b="1" dirty="0">
              <a:latin typeface="Times New Roman" panose="02020603050405020304" pitchFamily="-109" charset="0"/>
            </a:endParaRPr>
          </a:p>
          <a:p>
            <a:pPr>
              <a:buFont typeface="Times" pitchFamily="-109" charset="0"/>
              <a:buNone/>
            </a:pPr>
            <a:r>
              <a:rPr lang="en-GB" dirty="0">
                <a:latin typeface="Times New Roman" panose="02020603050405020304" pitchFamily="-109" charset="0"/>
              </a:rPr>
              <a:t>1</a:t>
            </a:r>
            <a:r>
              <a:rPr lang="en-GB" dirty="0" smtClean="0">
                <a:latin typeface="Times New Roman" panose="02020603050405020304" pitchFamily="-109" charset="0"/>
              </a:rPr>
              <a:t>) To learn common tools that could be used for data interpretation.</a:t>
            </a:r>
            <a:endParaRPr lang="en-GB" dirty="0" smtClean="0">
              <a:latin typeface="ArialMT" charset="0"/>
            </a:endParaRPr>
          </a:p>
          <a:p>
            <a:pPr>
              <a:buFont typeface="Times" pitchFamily="-109" charset="0"/>
              <a:buChar char="•"/>
            </a:pPr>
            <a:endParaRPr lang="en-GB" dirty="0">
              <a:latin typeface="Times New Roman" panose="02020603050405020304" pitchFamily="-109" charset="0"/>
            </a:endParaRPr>
          </a:p>
          <a:p>
            <a:pPr>
              <a:buFont typeface="Times" pitchFamily="-109" charset="0"/>
              <a:buNone/>
            </a:pPr>
            <a:r>
              <a:rPr lang="en-GB" dirty="0">
                <a:latin typeface="Times New Roman" panose="02020603050405020304" pitchFamily="-109" charset="0"/>
              </a:rPr>
              <a:t>2</a:t>
            </a:r>
            <a:r>
              <a:rPr lang="en-GB" dirty="0" smtClean="0">
                <a:latin typeface="Times New Roman" panose="02020603050405020304" pitchFamily="-109" charset="0"/>
              </a:rPr>
              <a:t>) To understand well-known algorithms used for solving bioinformatics problems</a:t>
            </a:r>
            <a:endParaRPr lang="en-GB" dirty="0">
              <a:latin typeface="Times New Roman" panose="02020603050405020304" pitchFamily="-109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817" grpId="0" autoUpdateAnimBg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86890" y="57785"/>
            <a:ext cx="5569585" cy="67417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2938" y="883285"/>
            <a:ext cx="5318125" cy="39554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668"/>
            <a:ext cx="1554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a typeface="MS PGothic" panose="020B0600070205080204" pitchFamily="-109" charset="-128"/>
                <a:cs typeface="MS PGothic" panose="020B0600070205080204" pitchFamily="-109" charset="-128"/>
              </a:rPr>
              <a:t>Class Schedule</a:t>
            </a:r>
            <a:endParaRPr lang="en-US" dirty="0"/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3086100"/>
            <a:ext cx="8229600" cy="685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ea typeface="MS PGothic" panose="020B0600070205080204" pitchFamily="-109" charset="-128"/>
                <a:cs typeface="MS PGothic" panose="020B0600070205080204" pitchFamily="-109" charset="-128"/>
              </a:rPr>
              <a:t>http://</a:t>
            </a:r>
            <a:r>
              <a:rPr lang="en-US" sz="2400" dirty="0" err="1" smtClean="0">
                <a:ea typeface="MS PGothic" panose="020B0600070205080204" pitchFamily="-109" charset="-128"/>
                <a:cs typeface="MS PGothic" panose="020B0600070205080204" pitchFamily="-109" charset="-128"/>
              </a:rPr>
              <a:t>www.lmse.org/learning/bioinformatics.html</a:t>
            </a:r>
            <a:endParaRPr lang="en-US" sz="2400" dirty="0" smtClean="0">
              <a:ea typeface="MS PGothic" panose="020B0600070205080204" pitchFamily="-109" charset="-128"/>
              <a:cs typeface="MS PGothic" panose="020B0600070205080204" pitchFamily="-109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20-02-25 at 10.07.34 PM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8800" y="634365"/>
            <a:ext cx="5722620" cy="62236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ea typeface="MS PGothic" panose="020B0600070205080204" pitchFamily="-109" charset="-128"/>
                <a:cs typeface="MS PGothic" panose="020B0600070205080204" pitchFamily="-109" charset="-128"/>
              </a:rPr>
              <a:t>Grading/Evaluation</a:t>
            </a:r>
            <a:endParaRPr lang="en-GB">
              <a:ea typeface="MS PGothic" panose="020B0600070205080204" pitchFamily="-109" charset="-128"/>
              <a:cs typeface="MS PGothic" panose="020B0600070205080204" pitchFamily="-109" charset="-128"/>
            </a:endParaRPr>
          </a:p>
        </p:txBody>
      </p:sp>
      <p:sp>
        <p:nvSpPr>
          <p:cNvPr id="737284" name="Text Box 4"/>
          <p:cNvSpPr txBox="1">
            <a:spLocks noChangeArrowheads="1"/>
          </p:cNvSpPr>
          <p:nvPr/>
        </p:nvSpPr>
        <p:spPr bwMode="auto">
          <a:xfrm>
            <a:off x="685800" y="2074863"/>
            <a:ext cx="7604125" cy="24980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3000"/>
              </a:spcAft>
            </a:pPr>
            <a:r>
              <a:rPr lang="en-GB" sz="2800" dirty="0">
                <a:latin typeface="Times New Roman" panose="02020603050405020304"/>
                <a:cs typeface="Times New Roman" panose="02020603050405020304"/>
              </a:rPr>
              <a:t>Homework:</a:t>
            </a:r>
            <a:r>
              <a:rPr lang="en-GB" sz="280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zh-CN" altLang="zh-CN" sz="2800" dirty="0" smtClean="0">
                <a:latin typeface="Times New Roman" panose="02020603050405020304"/>
                <a:cs typeface="Times New Roman" panose="02020603050405020304"/>
              </a:rPr>
              <a:t>3</a:t>
            </a:r>
            <a:r>
              <a:rPr lang="en-GB" sz="2800" dirty="0" smtClean="0">
                <a:latin typeface="Times New Roman" panose="02020603050405020304"/>
                <a:cs typeface="Times New Roman" panose="02020603050405020304"/>
              </a:rPr>
              <a:t>0% </a:t>
            </a:r>
            <a:r>
              <a:rPr lang="en-GB" sz="2800" dirty="0">
                <a:latin typeface="Times New Roman" panose="02020603050405020304"/>
                <a:cs typeface="Times New Roman" panose="02020603050405020304"/>
              </a:rPr>
              <a:t>total, 3 assignments</a:t>
            </a:r>
            <a:r>
              <a:rPr lang="en-GB" sz="280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800" dirty="0" smtClean="0">
                <a:latin typeface="Times New Roman" panose="02020603050405020304"/>
                <a:cs typeface="Times New Roman" panose="02020603050405020304"/>
              </a:rPr>
              <a:t>1</a:t>
            </a:r>
            <a:r>
              <a:rPr lang="en-GB" sz="2800" dirty="0" smtClean="0">
                <a:latin typeface="Times New Roman" panose="02020603050405020304"/>
                <a:cs typeface="Times New Roman" panose="02020603050405020304"/>
              </a:rPr>
              <a:t>0% </a:t>
            </a:r>
            <a:r>
              <a:rPr lang="en-GB" sz="2800" dirty="0">
                <a:latin typeface="Times New Roman" panose="02020603050405020304"/>
                <a:cs typeface="Times New Roman" panose="02020603050405020304"/>
              </a:rPr>
              <a:t>(each assignment).</a:t>
            </a:r>
            <a:r>
              <a:rPr lang="en-US" altLang="en-GB" sz="2800" dirty="0">
                <a:latin typeface="Times New Roman" panose="02020603050405020304"/>
                <a:cs typeface="Times New Roman" panose="02020603050405020304"/>
              </a:rPr>
              <a:t> Print your copy and hand in it to me before the class (send to me through email if you are not on campus).</a:t>
            </a:r>
            <a:endParaRPr lang="en-GB" sz="2800" dirty="0" smtClean="0">
              <a:latin typeface="Times New Roman" panose="02020603050405020304"/>
              <a:cs typeface="Times New Roman" panose="02020603050405020304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3000"/>
              </a:spcAft>
            </a:pPr>
            <a:r>
              <a:rPr lang="en-GB" sz="2800" dirty="0" smtClean="0">
                <a:latin typeface="Times New Roman" panose="02020603050405020304"/>
                <a:cs typeface="Times New Roman" panose="02020603050405020304"/>
              </a:rPr>
              <a:t>Final: </a:t>
            </a:r>
            <a:r>
              <a:rPr lang="en-US" altLang="zh-CN" sz="2800" dirty="0" smtClean="0">
                <a:latin typeface="Times New Roman" panose="02020603050405020304"/>
                <a:cs typeface="Times New Roman" panose="02020603050405020304"/>
              </a:rPr>
              <a:t>7</a:t>
            </a:r>
            <a:r>
              <a:rPr lang="en-GB" sz="2800" dirty="0" smtClean="0">
                <a:latin typeface="Times New Roman" panose="02020603050405020304"/>
                <a:cs typeface="Times New Roman" panose="02020603050405020304"/>
              </a:rPr>
              <a:t>0% </a:t>
            </a:r>
            <a:r>
              <a:rPr lang="en-GB" sz="2800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lang="en-GB" sz="2800" dirty="0" smtClean="0">
                <a:latin typeface="Times New Roman" panose="02020603050405020304"/>
                <a:cs typeface="Times New Roman" panose="02020603050405020304"/>
              </a:rPr>
              <a:t>grade</a:t>
            </a:r>
            <a:endParaRPr lang="en-GB" sz="28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6460" y="5486400"/>
            <a:ext cx="3122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Do not copy other’s work!!!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84" grpId="0" autoUpdateAnimBg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486083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/>
              <a:t>助教：胡</a:t>
            </a:r>
            <a:r>
              <a:rPr lang="zh-CN" altLang="en-US"/>
              <a:t>健涛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IMING" val="|3.6|4|20.3"/>
</p:tagLst>
</file>

<file path=ppt/tags/tag10.xml><?xml version="1.0" encoding="utf-8"?>
<p:tagLst xmlns:p="http://schemas.openxmlformats.org/presentationml/2006/main">
  <p:tag name="TIMING" val="|2.4|31.5|18.7|31.:"/>
</p:tagLst>
</file>

<file path=ppt/tags/tag11.xml><?xml version="1.0" encoding="utf-8"?>
<p:tagLst xmlns:p="http://schemas.openxmlformats.org/presentationml/2006/main">
  <p:tag name="KSO_WPP_MARK_KEY" val="ef6013e5-37c1-46d9-91ac-66ee74b81fd2"/>
  <p:tag name="COMMONDATA" val="eyJoZGlkIjoiNGMyZDY0N2IzZjNhMzQ0MTE3NzZiOTUyZGIzNWE4NjcifQ=="/>
</p:tagLst>
</file>

<file path=ppt/tags/tag2.xml><?xml version="1.0" encoding="utf-8"?>
<p:tagLst xmlns:p="http://schemas.openxmlformats.org/presentationml/2006/main">
  <p:tag name="KSO_WM_UNIT_PLACING_PICTURE_USER_VIEWPORT" val="{&quot;height&quot;:7590,&quot;width&quot;:6270}"/>
</p:tagLst>
</file>

<file path=ppt/tags/tag3.xml><?xml version="1.0" encoding="utf-8"?>
<p:tagLst xmlns:p="http://schemas.openxmlformats.org/presentationml/2006/main">
  <p:tag name="TIMING" val="|2.9|28.1|21.7"/>
</p:tagLst>
</file>

<file path=ppt/tags/tag4.xml><?xml version="1.0" encoding="utf-8"?>
<p:tagLst xmlns:p="http://schemas.openxmlformats.org/presentationml/2006/main">
  <p:tag name="TIMING" val="|4.9|11.:|5.1"/>
</p:tagLst>
</file>

<file path=ppt/tags/tag5.xml><?xml version="1.0" encoding="utf-8"?>
<p:tagLst xmlns:p="http://schemas.openxmlformats.org/presentationml/2006/main">
  <p:tag name="TIMING" val="|2.9|16.8"/>
</p:tagLst>
</file>

<file path=ppt/tags/tag6.xml><?xml version="1.0" encoding="utf-8"?>
<p:tagLst xmlns:p="http://schemas.openxmlformats.org/presentationml/2006/main">
  <p:tag name="TIMING" val="|5.2|5.9|10.7|12.1|10.1|2.6|2.4|1.7|3.4|21.1|9.8|9.6"/>
</p:tagLst>
</file>

<file path=ppt/tags/tag7.xml><?xml version="1.0" encoding="utf-8"?>
<p:tagLst xmlns:p="http://schemas.openxmlformats.org/presentationml/2006/main">
  <p:tag name="TIMING" val="|3.7|15.4|20.8"/>
</p:tagLst>
</file>

<file path=ppt/tags/tag8.xml><?xml version="1.0" encoding="utf-8"?>
<p:tagLst xmlns:p="http://schemas.openxmlformats.org/presentationml/2006/main">
  <p:tag name="TIMING" val="|7.7"/>
</p:tagLst>
</file>

<file path=ppt/tags/tag9.xml><?xml version="1.0" encoding="utf-8"?>
<p:tagLst xmlns:p="http://schemas.openxmlformats.org/presentationml/2006/main">
  <p:tag name="TIMING" val="|12.8|35.5|28.7|66.1|28.2|29.: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3287</Words>
  <Application>WPS 演示</Application>
  <PresentationFormat>全屏显示(4:3)</PresentationFormat>
  <Paragraphs>120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Arial</vt:lpstr>
      <vt:lpstr>宋体</vt:lpstr>
      <vt:lpstr>Wingdings</vt:lpstr>
      <vt:lpstr>Arial</vt:lpstr>
      <vt:lpstr>Times New Roman</vt:lpstr>
      <vt:lpstr>Times</vt:lpstr>
      <vt:lpstr>ArialMT</vt:lpstr>
      <vt:lpstr>MS PGothic</vt:lpstr>
      <vt:lpstr>Times New Roman</vt:lpstr>
      <vt:lpstr>微软雅黑</vt:lpstr>
      <vt:lpstr>Arial Unicode MS</vt:lpstr>
      <vt:lpstr>Calibri</vt:lpstr>
      <vt:lpstr>Segoe Print</vt:lpstr>
      <vt:lpstr>Helvetica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http://www.lmse.org/learning/bioinformatics.html</vt:lpstr>
      <vt:lpstr>PowerPoint 演示文稿</vt:lpstr>
      <vt:lpstr>Grading/Evaluation</vt:lpstr>
      <vt:lpstr>助教：黄俊满</vt:lpstr>
      <vt:lpstr>So what is Bioinformatics?</vt:lpstr>
      <vt:lpstr>A distinction between Bioinformatics and computational Biology.</vt:lpstr>
      <vt:lpstr>PowerPoint 演示文稿</vt:lpstr>
      <vt:lpstr>Major research areas of Bioinformatics: </vt:lpstr>
      <vt:lpstr>PowerPoint 演示文稿</vt:lpstr>
      <vt:lpstr>PowerPoint 演示文稿</vt:lpstr>
      <vt:lpstr>The components of Bioinformatics</vt:lpstr>
      <vt:lpstr>Current interest in bioinformatics…</vt:lpstr>
      <vt:lpstr>The other reason</vt:lpstr>
      <vt:lpstr>A beginner’s guide to bioinformatics</vt:lpstr>
      <vt:lpstr>Three level of learning in this class</vt:lpstr>
      <vt:lpstr>Bioinformatics Resources</vt:lpstr>
      <vt:lpstr>PowerPoint 演示文稿</vt:lpstr>
    </vt:vector>
  </TitlesOfParts>
  <Company>unl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Li, Chenhong</dc:creator>
  <cp:lastModifiedBy>李晨虹</cp:lastModifiedBy>
  <cp:revision>35</cp:revision>
  <dcterms:created xsi:type="dcterms:W3CDTF">2020-02-29T07:23:00Z</dcterms:created>
  <dcterms:modified xsi:type="dcterms:W3CDTF">2022-10-14T01:28:27Z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88524407B8C747708F576743DD459DC3</vt:lpwstr>
  </property>
</Properties>
</file>