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362" r:id="rId3"/>
    <p:sldId id="363" r:id="rId4"/>
    <p:sldId id="364" r:id="rId5"/>
    <p:sldId id="365" r:id="rId6"/>
    <p:sldId id="366"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 id="382" r:id="rId23"/>
    <p:sldId id="383" r:id="rId24"/>
    <p:sldId id="386" r:id="rId25"/>
  </p:sldIdLst>
  <p:sldSz cx="9144000" cy="6858000" type="screen4x3"/>
  <p:notesSz cx="6858000" cy="9144000"/>
  <p:custDataLst>
    <p:tags r:id="rId3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0" d="100"/>
          <a:sy n="60" d="100"/>
        </p:scale>
        <p:origin x="580" y="4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878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gs" Target="tags/tag17.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notesMaster" Target="notesMasters/notesMaster1.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F921B3-59D9-2E4F-9598-FD10777116BC}"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FDF10F-178A-FA42-A738-E5B710D0CD82}"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40B4A9-B924-044D-8D97-A93F5EAFFCF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540B4A9-B924-044D-8D97-A93F5EAFFCF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540B4A9-B924-044D-8D97-A93F5EAFFCF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540B4A9-B924-044D-8D97-A93F5EAFFCF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540B4A9-B924-044D-8D97-A93F5EAFFCF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A540B4A9-B924-044D-8D97-A93F5EAFFCF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A540B4A9-B924-044D-8D97-A93F5EAFFCF8}"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40B4A9-B924-044D-8D97-A93F5EAFFCF8}"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40B4A9-B924-044D-8D97-A93F5EAFFCF8}"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540B4A9-B924-044D-8D97-A93F5EAFFCF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540B4A9-B924-044D-8D97-A93F5EAFFCF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40B4A9-B924-044D-8D97-A93F5EAFFCF8}"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495E3C-FF53-8E4F-8F52-8D7D56DF30E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0.xml"/><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2.xml"/><Relationship Id="rId5" Type="http://schemas.openxmlformats.org/officeDocument/2006/relationships/tags" Target="../tags/tag12.xml"/><Relationship Id="rId4" Type="http://schemas.openxmlformats.org/officeDocument/2006/relationships/image" Target="../media/image9.png"/><Relationship Id="rId3" Type="http://schemas.openxmlformats.org/officeDocument/2006/relationships/oleObject" Target="../embeddings/oleObject2.bin"/><Relationship Id="rId2" Type="http://schemas.openxmlformats.org/officeDocument/2006/relationships/image" Target="../media/image8.png"/><Relationship Id="rId1"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slide" Target="slide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48456" y="2133600"/>
            <a:ext cx="8447088" cy="1762125"/>
          </a:xfrm>
          <a:noFill/>
        </p:spPr>
        <p:txBody>
          <a:bodyPr lIns="88327" tIns="44163" rIns="88327" bIns="44163">
            <a:normAutofit fontScale="90000"/>
          </a:bodyPr>
          <a:lstStyle/>
          <a:p>
            <a:pPr eaLnBrk="1" hangingPunct="1"/>
            <a:r>
              <a:rPr lang="en-US" sz="5600" b="1" dirty="0">
                <a:solidFill>
                  <a:schemeClr val="tx1"/>
                </a:solidFill>
                <a:latin typeface="Times New Roman" panose="02020603050405020304" pitchFamily="-109" charset="0"/>
                <a:ea typeface="MS PGothic" panose="020B0600070205080204" pitchFamily="-109" charset="-128"/>
                <a:cs typeface="MS PGothic" panose="020B0600070205080204" pitchFamily="-109" charset="-128"/>
              </a:rPr>
              <a:t>SEQUENCE </a:t>
            </a:r>
            <a:br>
              <a:rPr lang="en-US" sz="5600" b="1" dirty="0">
                <a:solidFill>
                  <a:schemeClr val="tx1"/>
                </a:solidFill>
                <a:latin typeface="Times New Roman" panose="02020603050405020304" pitchFamily="-109" charset="0"/>
                <a:ea typeface="MS PGothic" panose="020B0600070205080204" pitchFamily="-109" charset="-128"/>
                <a:cs typeface="MS PGothic" panose="020B0600070205080204" pitchFamily="-109" charset="-128"/>
              </a:rPr>
            </a:br>
            <a:br>
              <a:rPr lang="en-US" sz="5600" b="1" dirty="0">
                <a:solidFill>
                  <a:schemeClr val="tx1"/>
                </a:solidFill>
                <a:latin typeface="Times New Roman" panose="02020603050405020304" pitchFamily="-109" charset="0"/>
                <a:ea typeface="MS PGothic" panose="020B0600070205080204" pitchFamily="-109" charset="-128"/>
                <a:cs typeface="MS PGothic" panose="020B0600070205080204" pitchFamily="-109" charset="-128"/>
              </a:rPr>
            </a:br>
            <a:r>
              <a:rPr lang="en-US" sz="5600" b="1" dirty="0">
                <a:solidFill>
                  <a:schemeClr val="tx1"/>
                </a:solidFill>
                <a:latin typeface="Times New Roman" panose="02020603050405020304" pitchFamily="-109" charset="0"/>
                <a:ea typeface="MS PGothic" panose="020B0600070205080204" pitchFamily="-109" charset="-128"/>
                <a:cs typeface="MS PGothic" panose="020B0600070205080204" pitchFamily="-109" charset="-128"/>
              </a:rPr>
              <a:t>ALIGNMENT</a:t>
            </a:r>
            <a:endParaRPr lang="en-US" sz="5600" b="1" dirty="0">
              <a:solidFill>
                <a:schemeClr val="tx1"/>
              </a:solidFill>
              <a:latin typeface="Times New Roman" panose="02020603050405020304" pitchFamily="-109" charset="0"/>
              <a:ea typeface="MS PGothic" panose="020B0600070205080204" pitchFamily="-109" charset="-128"/>
              <a:cs typeface="MS PGothic" panose="020B0600070205080204" pitchFamily="-109" charset="-128"/>
            </a:endParaRPr>
          </a:p>
        </p:txBody>
      </p:sp>
      <p:sp>
        <p:nvSpPr>
          <p:cNvPr id="15363" name="Rectangle 3"/>
          <p:cNvSpPr>
            <a:spLocks noChangeArrowheads="1"/>
          </p:cNvSpPr>
          <p:nvPr/>
        </p:nvSpPr>
        <p:spPr bwMode="auto">
          <a:xfrm>
            <a:off x="892175" y="3968750"/>
            <a:ext cx="3227388" cy="658813"/>
          </a:xfrm>
          <a:prstGeom prst="rect">
            <a:avLst/>
          </a:prstGeom>
          <a:noFill/>
          <a:ln w="12700">
            <a:noFill/>
            <a:miter lim="800000"/>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381000"/>
            <a:ext cx="7772400" cy="457200"/>
          </a:xfrm>
        </p:spPr>
        <p:txBody>
          <a:bodyPr/>
          <a:lstStyle/>
          <a:p>
            <a:r>
              <a:rPr lang="en-US" sz="2400">
                <a:latin typeface="Arial" panose="020B0604020202020204" pitchFamily="34" charset="0"/>
                <a:ea typeface="MS PGothic" panose="020B0600070205080204" pitchFamily="-109" charset="-128"/>
                <a:cs typeface="MS PGothic" panose="020B0600070205080204" pitchFamily="-109" charset="-128"/>
              </a:rPr>
              <a:t>Multiple Sequence Alignment (MSA)</a:t>
            </a:r>
            <a:endParaRPr lang="en-US" sz="2400">
              <a:latin typeface="Times New Roman" panose="02020603050405020304" pitchFamily="-109" charset="0"/>
              <a:ea typeface="MS PGothic" panose="020B0600070205080204" pitchFamily="-109" charset="-128"/>
              <a:cs typeface="MS PGothic" panose="020B0600070205080204" pitchFamily="-109" charset="-128"/>
            </a:endParaRPr>
          </a:p>
        </p:txBody>
      </p:sp>
      <p:grpSp>
        <p:nvGrpSpPr>
          <p:cNvPr id="2" name="Group 59"/>
          <p:cNvGrpSpPr/>
          <p:nvPr/>
        </p:nvGrpSpPr>
        <p:grpSpPr bwMode="auto">
          <a:xfrm>
            <a:off x="914400" y="1676400"/>
            <a:ext cx="3009900" cy="2438400"/>
            <a:chOff x="576" y="1056"/>
            <a:chExt cx="1896" cy="1536"/>
          </a:xfrm>
        </p:grpSpPr>
        <p:sp>
          <p:nvSpPr>
            <p:cNvPr id="24605" name="Rectangle 3"/>
            <p:cNvSpPr>
              <a:spLocks noChangeArrowheads="1"/>
            </p:cNvSpPr>
            <p:nvPr/>
          </p:nvSpPr>
          <p:spPr bwMode="auto">
            <a:xfrm>
              <a:off x="624" y="1056"/>
              <a:ext cx="318" cy="192"/>
            </a:xfrm>
            <a:prstGeom prst="rect">
              <a:avLst/>
            </a:prstGeom>
            <a:noFill/>
            <a:ln w="9525">
              <a:noFill/>
              <a:miter lim="800000"/>
            </a:ln>
          </p:spPr>
          <p:txBody>
            <a:bodyPr wrap="none">
              <a:spAutoFit/>
            </a:bodyPr>
            <a:lstStyle/>
            <a:p>
              <a:r>
                <a:rPr lang="en-US" sz="1400">
                  <a:latin typeface="Courier" pitchFamily="-109" charset="0"/>
                </a:rPr>
                <a:t>RRV</a:t>
              </a:r>
              <a:endParaRPr lang="en-US" sz="1400">
                <a:latin typeface="Courier" pitchFamily="-109" charset="0"/>
              </a:endParaRPr>
            </a:p>
          </p:txBody>
        </p:sp>
        <p:sp>
          <p:nvSpPr>
            <p:cNvPr id="24606" name="Rectangle 4"/>
            <p:cNvSpPr>
              <a:spLocks noChangeArrowheads="1"/>
            </p:cNvSpPr>
            <p:nvPr/>
          </p:nvSpPr>
          <p:spPr bwMode="auto">
            <a:xfrm>
              <a:off x="1056" y="1056"/>
              <a:ext cx="318" cy="192"/>
            </a:xfrm>
            <a:prstGeom prst="rect">
              <a:avLst/>
            </a:prstGeom>
            <a:noFill/>
            <a:ln w="9525">
              <a:noFill/>
              <a:miter lim="800000"/>
            </a:ln>
          </p:spPr>
          <p:txBody>
            <a:bodyPr wrap="none">
              <a:spAutoFit/>
            </a:bodyPr>
            <a:lstStyle/>
            <a:p>
              <a:r>
                <a:rPr lang="en-US" sz="1400">
                  <a:latin typeface="Courier" pitchFamily="-109" charset="0"/>
                </a:rPr>
                <a:t>KRV</a:t>
              </a:r>
              <a:endParaRPr lang="en-US" sz="1400">
                <a:latin typeface="Courier" pitchFamily="-109" charset="0"/>
              </a:endParaRPr>
            </a:p>
          </p:txBody>
        </p:sp>
        <p:sp>
          <p:nvSpPr>
            <p:cNvPr id="24607" name="Rectangle 5"/>
            <p:cNvSpPr>
              <a:spLocks noChangeArrowheads="1"/>
            </p:cNvSpPr>
            <p:nvPr/>
          </p:nvSpPr>
          <p:spPr bwMode="auto">
            <a:xfrm>
              <a:off x="717" y="1822"/>
              <a:ext cx="318" cy="192"/>
            </a:xfrm>
            <a:prstGeom prst="rect">
              <a:avLst/>
            </a:prstGeom>
            <a:noFill/>
            <a:ln w="9525">
              <a:noFill/>
              <a:miter lim="800000"/>
            </a:ln>
          </p:spPr>
          <p:txBody>
            <a:bodyPr wrap="none">
              <a:spAutoFit/>
            </a:bodyPr>
            <a:lstStyle/>
            <a:p>
              <a:r>
                <a:rPr lang="en-US" sz="1400">
                  <a:latin typeface="Courier" pitchFamily="-109" charset="0"/>
                </a:rPr>
                <a:t>KRV</a:t>
              </a:r>
              <a:endParaRPr lang="en-US" sz="1400">
                <a:latin typeface="Courier" pitchFamily="-109" charset="0"/>
              </a:endParaRPr>
            </a:p>
          </p:txBody>
        </p:sp>
        <p:sp>
          <p:nvSpPr>
            <p:cNvPr id="24608" name="Rectangle 6"/>
            <p:cNvSpPr>
              <a:spLocks noChangeArrowheads="1"/>
            </p:cNvSpPr>
            <p:nvPr/>
          </p:nvSpPr>
          <p:spPr bwMode="auto">
            <a:xfrm>
              <a:off x="1953" y="1763"/>
              <a:ext cx="519" cy="192"/>
            </a:xfrm>
            <a:prstGeom prst="rect">
              <a:avLst/>
            </a:prstGeom>
            <a:noFill/>
            <a:ln w="9525">
              <a:noFill/>
              <a:miter lim="800000"/>
            </a:ln>
          </p:spPr>
          <p:txBody>
            <a:bodyPr wrap="none">
              <a:spAutoFit/>
            </a:bodyPr>
            <a:lstStyle/>
            <a:p>
              <a:r>
                <a:rPr lang="en-US" sz="1400">
                  <a:latin typeface="Courier" pitchFamily="-109" charset="0"/>
                </a:rPr>
                <a:t> KRSEV</a:t>
              </a:r>
              <a:endParaRPr lang="en-US" sz="1400">
                <a:latin typeface="Courier" pitchFamily="-109" charset="0"/>
              </a:endParaRPr>
            </a:p>
          </p:txBody>
        </p:sp>
        <p:sp>
          <p:nvSpPr>
            <p:cNvPr id="24609" name="Rectangle 7"/>
            <p:cNvSpPr>
              <a:spLocks noChangeArrowheads="1"/>
            </p:cNvSpPr>
            <p:nvPr/>
          </p:nvSpPr>
          <p:spPr bwMode="auto">
            <a:xfrm>
              <a:off x="1533" y="1056"/>
              <a:ext cx="452" cy="192"/>
            </a:xfrm>
            <a:prstGeom prst="rect">
              <a:avLst/>
            </a:prstGeom>
            <a:noFill/>
            <a:ln w="9525">
              <a:noFill/>
              <a:miter lim="800000"/>
            </a:ln>
          </p:spPr>
          <p:txBody>
            <a:bodyPr wrap="none">
              <a:spAutoFit/>
            </a:bodyPr>
            <a:lstStyle/>
            <a:p>
              <a:r>
                <a:rPr lang="en-US" sz="1400">
                  <a:latin typeface="Courier" pitchFamily="-109" charset="0"/>
                </a:rPr>
                <a:t>KRSEP</a:t>
              </a:r>
              <a:endParaRPr lang="en-US" sz="1400">
                <a:latin typeface="Courier" pitchFamily="-109" charset="0"/>
              </a:endParaRPr>
            </a:p>
          </p:txBody>
        </p:sp>
        <p:sp>
          <p:nvSpPr>
            <p:cNvPr id="24610" name="Rectangle 8"/>
            <p:cNvSpPr>
              <a:spLocks noChangeArrowheads="1"/>
            </p:cNvSpPr>
            <p:nvPr/>
          </p:nvSpPr>
          <p:spPr bwMode="auto">
            <a:xfrm>
              <a:off x="2069" y="1056"/>
              <a:ext cx="385" cy="192"/>
            </a:xfrm>
            <a:prstGeom prst="rect">
              <a:avLst/>
            </a:prstGeom>
            <a:noFill/>
            <a:ln w="9525">
              <a:noFill/>
              <a:miter lim="800000"/>
            </a:ln>
          </p:spPr>
          <p:txBody>
            <a:bodyPr wrap="none">
              <a:spAutoFit/>
            </a:bodyPr>
            <a:lstStyle/>
            <a:p>
              <a:r>
                <a:rPr lang="en-US" sz="1400">
                  <a:latin typeface="Courier" pitchFamily="-109" charset="0"/>
                </a:rPr>
                <a:t>KSEV</a:t>
              </a:r>
              <a:endParaRPr lang="en-US" sz="1400">
                <a:latin typeface="Courier" pitchFamily="-109" charset="0"/>
              </a:endParaRPr>
            </a:p>
          </p:txBody>
        </p:sp>
        <p:sp>
          <p:nvSpPr>
            <p:cNvPr id="24611" name="Rectangle 9"/>
            <p:cNvSpPr>
              <a:spLocks noChangeArrowheads="1"/>
            </p:cNvSpPr>
            <p:nvPr/>
          </p:nvSpPr>
          <p:spPr bwMode="auto">
            <a:xfrm>
              <a:off x="1200" y="2400"/>
              <a:ext cx="452" cy="192"/>
            </a:xfrm>
            <a:prstGeom prst="rect">
              <a:avLst/>
            </a:prstGeom>
            <a:noFill/>
            <a:ln w="9525">
              <a:noFill/>
              <a:miter lim="800000"/>
            </a:ln>
          </p:spPr>
          <p:txBody>
            <a:bodyPr wrap="none">
              <a:spAutoFit/>
            </a:bodyPr>
            <a:lstStyle/>
            <a:p>
              <a:r>
                <a:rPr lang="en-US" sz="1400">
                  <a:latin typeface="Courier" pitchFamily="-109" charset="0"/>
                </a:rPr>
                <a:t> KRSV</a:t>
              </a:r>
              <a:endParaRPr lang="en-US" sz="1400">
                <a:latin typeface="Courier" pitchFamily="-109" charset="0"/>
              </a:endParaRPr>
            </a:p>
          </p:txBody>
        </p:sp>
        <p:grpSp>
          <p:nvGrpSpPr>
            <p:cNvPr id="3" name="Group 10"/>
            <p:cNvGrpSpPr/>
            <p:nvPr/>
          </p:nvGrpSpPr>
          <p:grpSpPr bwMode="auto">
            <a:xfrm>
              <a:off x="974" y="1854"/>
              <a:ext cx="932" cy="471"/>
              <a:chOff x="1776" y="2496"/>
              <a:chExt cx="960" cy="1056"/>
            </a:xfrm>
          </p:grpSpPr>
          <p:sp>
            <p:nvSpPr>
              <p:cNvPr id="24624" name="Line 11"/>
              <p:cNvSpPr>
                <a:spLocks noChangeShapeType="1"/>
              </p:cNvSpPr>
              <p:nvPr/>
            </p:nvSpPr>
            <p:spPr bwMode="auto">
              <a:xfrm>
                <a:off x="1776" y="2496"/>
                <a:ext cx="480" cy="1056"/>
              </a:xfrm>
              <a:prstGeom prst="line">
                <a:avLst/>
              </a:prstGeom>
              <a:noFill/>
              <a:ln w="9525">
                <a:solidFill>
                  <a:schemeClr val="tx1"/>
                </a:solidFill>
                <a:round/>
              </a:ln>
            </p:spPr>
            <p:txBody>
              <a:bodyPr wrap="none" anchor="ctr"/>
              <a:lstStyle/>
              <a:p>
                <a:endParaRPr lang="en-US"/>
              </a:p>
            </p:txBody>
          </p:sp>
          <p:sp>
            <p:nvSpPr>
              <p:cNvPr id="24625" name="Line 12"/>
              <p:cNvSpPr>
                <a:spLocks noChangeShapeType="1"/>
              </p:cNvSpPr>
              <p:nvPr/>
            </p:nvSpPr>
            <p:spPr bwMode="auto">
              <a:xfrm flipH="1">
                <a:off x="2256" y="2496"/>
                <a:ext cx="480" cy="1056"/>
              </a:xfrm>
              <a:prstGeom prst="line">
                <a:avLst/>
              </a:prstGeom>
              <a:noFill/>
              <a:ln w="9525">
                <a:solidFill>
                  <a:schemeClr val="tx1"/>
                </a:solidFill>
                <a:round/>
              </a:ln>
            </p:spPr>
            <p:txBody>
              <a:bodyPr wrap="none" anchor="ctr"/>
              <a:lstStyle/>
              <a:p>
                <a:endParaRPr lang="en-US"/>
              </a:p>
            </p:txBody>
          </p:sp>
        </p:grpSp>
        <p:grpSp>
          <p:nvGrpSpPr>
            <p:cNvPr id="4" name="Group 13"/>
            <p:cNvGrpSpPr/>
            <p:nvPr/>
          </p:nvGrpSpPr>
          <p:grpSpPr bwMode="auto">
            <a:xfrm>
              <a:off x="1673" y="1206"/>
              <a:ext cx="466" cy="648"/>
              <a:chOff x="2784" y="1680"/>
              <a:chExt cx="960" cy="1056"/>
            </a:xfrm>
          </p:grpSpPr>
          <p:sp>
            <p:nvSpPr>
              <p:cNvPr id="24622" name="Line 14"/>
              <p:cNvSpPr>
                <a:spLocks noChangeShapeType="1"/>
              </p:cNvSpPr>
              <p:nvPr/>
            </p:nvSpPr>
            <p:spPr bwMode="auto">
              <a:xfrm flipH="1">
                <a:off x="3264" y="1680"/>
                <a:ext cx="480" cy="1056"/>
              </a:xfrm>
              <a:prstGeom prst="line">
                <a:avLst/>
              </a:prstGeom>
              <a:noFill/>
              <a:ln w="9525">
                <a:solidFill>
                  <a:schemeClr val="tx1"/>
                </a:solidFill>
                <a:round/>
              </a:ln>
            </p:spPr>
            <p:txBody>
              <a:bodyPr wrap="none" anchor="ctr"/>
              <a:lstStyle/>
              <a:p>
                <a:endParaRPr lang="en-US"/>
              </a:p>
            </p:txBody>
          </p:sp>
          <p:sp>
            <p:nvSpPr>
              <p:cNvPr id="24623" name="Line 15"/>
              <p:cNvSpPr>
                <a:spLocks noChangeShapeType="1"/>
              </p:cNvSpPr>
              <p:nvPr/>
            </p:nvSpPr>
            <p:spPr bwMode="auto">
              <a:xfrm>
                <a:off x="2784" y="1680"/>
                <a:ext cx="480" cy="1056"/>
              </a:xfrm>
              <a:prstGeom prst="line">
                <a:avLst/>
              </a:prstGeom>
              <a:noFill/>
              <a:ln w="9525">
                <a:solidFill>
                  <a:schemeClr val="tx1"/>
                </a:solidFill>
                <a:round/>
              </a:ln>
            </p:spPr>
            <p:txBody>
              <a:bodyPr wrap="none" anchor="ctr"/>
              <a:lstStyle/>
              <a:p>
                <a:endParaRPr lang="en-US"/>
              </a:p>
            </p:txBody>
          </p:sp>
        </p:grpSp>
        <p:grpSp>
          <p:nvGrpSpPr>
            <p:cNvPr id="5" name="Group 16"/>
            <p:cNvGrpSpPr/>
            <p:nvPr/>
          </p:nvGrpSpPr>
          <p:grpSpPr bwMode="auto">
            <a:xfrm>
              <a:off x="741" y="1206"/>
              <a:ext cx="466" cy="648"/>
              <a:chOff x="2784" y="1680"/>
              <a:chExt cx="960" cy="1056"/>
            </a:xfrm>
          </p:grpSpPr>
          <p:sp>
            <p:nvSpPr>
              <p:cNvPr id="24620" name="Line 17"/>
              <p:cNvSpPr>
                <a:spLocks noChangeShapeType="1"/>
              </p:cNvSpPr>
              <p:nvPr/>
            </p:nvSpPr>
            <p:spPr bwMode="auto">
              <a:xfrm flipH="1">
                <a:off x="3264" y="1680"/>
                <a:ext cx="480" cy="1056"/>
              </a:xfrm>
              <a:prstGeom prst="line">
                <a:avLst/>
              </a:prstGeom>
              <a:noFill/>
              <a:ln w="9525">
                <a:solidFill>
                  <a:schemeClr val="tx1"/>
                </a:solidFill>
                <a:round/>
              </a:ln>
            </p:spPr>
            <p:txBody>
              <a:bodyPr wrap="none" anchor="ctr"/>
              <a:lstStyle/>
              <a:p>
                <a:endParaRPr lang="en-US"/>
              </a:p>
            </p:txBody>
          </p:sp>
          <p:sp>
            <p:nvSpPr>
              <p:cNvPr id="24621" name="Line 18"/>
              <p:cNvSpPr>
                <a:spLocks noChangeShapeType="1"/>
              </p:cNvSpPr>
              <p:nvPr/>
            </p:nvSpPr>
            <p:spPr bwMode="auto">
              <a:xfrm>
                <a:off x="2784" y="1680"/>
                <a:ext cx="480" cy="1056"/>
              </a:xfrm>
              <a:prstGeom prst="line">
                <a:avLst/>
              </a:prstGeom>
              <a:noFill/>
              <a:ln w="9525">
                <a:solidFill>
                  <a:schemeClr val="tx1"/>
                </a:solidFill>
                <a:round/>
              </a:ln>
            </p:spPr>
            <p:txBody>
              <a:bodyPr wrap="none" anchor="ctr"/>
              <a:lstStyle/>
              <a:p>
                <a:endParaRPr lang="en-US"/>
              </a:p>
            </p:txBody>
          </p:sp>
        </p:grpSp>
        <p:sp>
          <p:nvSpPr>
            <p:cNvPr id="24615" name="Rectangle 19"/>
            <p:cNvSpPr>
              <a:spLocks noChangeArrowheads="1"/>
            </p:cNvSpPr>
            <p:nvPr/>
          </p:nvSpPr>
          <p:spPr bwMode="auto">
            <a:xfrm>
              <a:off x="1696" y="2058"/>
              <a:ext cx="250" cy="192"/>
            </a:xfrm>
            <a:prstGeom prst="rect">
              <a:avLst/>
            </a:prstGeom>
            <a:noFill/>
            <a:ln w="9525">
              <a:noFill/>
              <a:miter lim="800000"/>
            </a:ln>
          </p:spPr>
          <p:txBody>
            <a:bodyPr wrap="none">
              <a:spAutoFit/>
            </a:bodyPr>
            <a:lstStyle/>
            <a:p>
              <a:r>
                <a:rPr lang="en-US" sz="1400">
                  <a:latin typeface="Courier" pitchFamily="-109" charset="0"/>
                </a:rPr>
                <a:t>+E</a:t>
              </a:r>
              <a:endParaRPr lang="en-US" sz="1400">
                <a:latin typeface="Courier" pitchFamily="-109" charset="0"/>
              </a:endParaRPr>
            </a:p>
          </p:txBody>
        </p:sp>
        <p:sp>
          <p:nvSpPr>
            <p:cNvPr id="24616" name="Rectangle 20"/>
            <p:cNvSpPr>
              <a:spLocks noChangeArrowheads="1"/>
            </p:cNvSpPr>
            <p:nvPr/>
          </p:nvSpPr>
          <p:spPr bwMode="auto">
            <a:xfrm>
              <a:off x="2047" y="1410"/>
              <a:ext cx="250" cy="192"/>
            </a:xfrm>
            <a:prstGeom prst="rect">
              <a:avLst/>
            </a:prstGeom>
            <a:noFill/>
            <a:ln w="9525">
              <a:noFill/>
              <a:miter lim="800000"/>
            </a:ln>
          </p:spPr>
          <p:txBody>
            <a:bodyPr wrap="none">
              <a:spAutoFit/>
            </a:bodyPr>
            <a:lstStyle/>
            <a:p>
              <a:r>
                <a:rPr lang="en-US" sz="1400">
                  <a:latin typeface="Courier" pitchFamily="-109" charset="0"/>
                </a:rPr>
                <a:t>-R</a:t>
              </a:r>
              <a:endParaRPr lang="en-US" sz="1400">
                <a:latin typeface="Courier" pitchFamily="-109" charset="0"/>
              </a:endParaRPr>
            </a:p>
          </p:txBody>
        </p:sp>
        <p:sp>
          <p:nvSpPr>
            <p:cNvPr id="24617" name="Rectangle 21"/>
            <p:cNvSpPr>
              <a:spLocks noChangeArrowheads="1"/>
            </p:cNvSpPr>
            <p:nvPr/>
          </p:nvSpPr>
          <p:spPr bwMode="auto">
            <a:xfrm>
              <a:off x="1488" y="1392"/>
              <a:ext cx="318" cy="192"/>
            </a:xfrm>
            <a:prstGeom prst="rect">
              <a:avLst/>
            </a:prstGeom>
            <a:noFill/>
            <a:ln w="9525">
              <a:noFill/>
              <a:miter lim="800000"/>
            </a:ln>
          </p:spPr>
          <p:txBody>
            <a:bodyPr wrap="none">
              <a:spAutoFit/>
            </a:bodyPr>
            <a:lstStyle/>
            <a:p>
              <a:r>
                <a:rPr lang="en-US" sz="1400">
                  <a:latin typeface="Courier" pitchFamily="-109" charset="0"/>
                </a:rPr>
                <a:t>V&gt;P</a:t>
              </a:r>
              <a:endParaRPr lang="en-US" sz="1400">
                <a:latin typeface="Courier" pitchFamily="-109" charset="0"/>
              </a:endParaRPr>
            </a:p>
          </p:txBody>
        </p:sp>
        <p:sp>
          <p:nvSpPr>
            <p:cNvPr id="24618" name="Rectangle 22"/>
            <p:cNvSpPr>
              <a:spLocks noChangeArrowheads="1"/>
            </p:cNvSpPr>
            <p:nvPr/>
          </p:nvSpPr>
          <p:spPr bwMode="auto">
            <a:xfrm>
              <a:off x="576" y="1392"/>
              <a:ext cx="318" cy="192"/>
            </a:xfrm>
            <a:prstGeom prst="rect">
              <a:avLst/>
            </a:prstGeom>
            <a:noFill/>
            <a:ln w="9525">
              <a:noFill/>
              <a:miter lim="800000"/>
            </a:ln>
          </p:spPr>
          <p:txBody>
            <a:bodyPr wrap="none">
              <a:spAutoFit/>
            </a:bodyPr>
            <a:lstStyle/>
            <a:p>
              <a:r>
                <a:rPr lang="en-US" sz="1400">
                  <a:latin typeface="Courier" pitchFamily="-109" charset="0"/>
                </a:rPr>
                <a:t>K&gt;R</a:t>
              </a:r>
              <a:endParaRPr lang="en-US" sz="1400">
                <a:latin typeface="Courier" pitchFamily="-109" charset="0"/>
              </a:endParaRPr>
            </a:p>
          </p:txBody>
        </p:sp>
        <p:sp>
          <p:nvSpPr>
            <p:cNvPr id="24619" name="Rectangle 23"/>
            <p:cNvSpPr>
              <a:spLocks noChangeArrowheads="1"/>
            </p:cNvSpPr>
            <p:nvPr/>
          </p:nvSpPr>
          <p:spPr bwMode="auto">
            <a:xfrm>
              <a:off x="1044" y="2058"/>
              <a:ext cx="250" cy="192"/>
            </a:xfrm>
            <a:prstGeom prst="rect">
              <a:avLst/>
            </a:prstGeom>
            <a:noFill/>
            <a:ln w="9525">
              <a:noFill/>
              <a:miter lim="800000"/>
            </a:ln>
          </p:spPr>
          <p:txBody>
            <a:bodyPr wrap="none">
              <a:spAutoFit/>
            </a:bodyPr>
            <a:lstStyle/>
            <a:p>
              <a:r>
                <a:rPr lang="en-US" sz="1400">
                  <a:latin typeface="Courier" pitchFamily="-109" charset="0"/>
                </a:rPr>
                <a:t>-S</a:t>
              </a:r>
              <a:endParaRPr lang="en-US" sz="1400">
                <a:latin typeface="Courier" pitchFamily="-109" charset="0"/>
              </a:endParaRPr>
            </a:p>
          </p:txBody>
        </p:sp>
      </p:grpSp>
      <p:grpSp>
        <p:nvGrpSpPr>
          <p:cNvPr id="6" name="Group 60"/>
          <p:cNvGrpSpPr/>
          <p:nvPr/>
        </p:nvGrpSpPr>
        <p:grpSpPr bwMode="auto">
          <a:xfrm>
            <a:off x="5867400" y="1447800"/>
            <a:ext cx="2744788" cy="1539875"/>
            <a:chOff x="3696" y="912"/>
            <a:chExt cx="1729" cy="970"/>
          </a:xfrm>
        </p:grpSpPr>
        <p:grpSp>
          <p:nvGrpSpPr>
            <p:cNvPr id="7" name="Group 48"/>
            <p:cNvGrpSpPr/>
            <p:nvPr/>
          </p:nvGrpSpPr>
          <p:grpSpPr bwMode="auto">
            <a:xfrm>
              <a:off x="3936" y="1248"/>
              <a:ext cx="500" cy="634"/>
              <a:chOff x="3648" y="1152"/>
              <a:chExt cx="500" cy="634"/>
            </a:xfrm>
          </p:grpSpPr>
          <p:sp>
            <p:nvSpPr>
              <p:cNvPr id="24602" name="Rectangle 25"/>
              <p:cNvSpPr>
                <a:spLocks noChangeArrowheads="1"/>
              </p:cNvSpPr>
              <p:nvPr/>
            </p:nvSpPr>
            <p:spPr bwMode="auto">
              <a:xfrm>
                <a:off x="3648" y="1152"/>
                <a:ext cx="404" cy="250"/>
              </a:xfrm>
              <a:prstGeom prst="rect">
                <a:avLst/>
              </a:prstGeom>
              <a:noFill/>
              <a:ln w="9525">
                <a:noFill/>
                <a:miter lim="800000"/>
              </a:ln>
            </p:spPr>
            <p:txBody>
              <a:bodyPr wrap="none">
                <a:spAutoFit/>
              </a:bodyPr>
              <a:lstStyle/>
              <a:p>
                <a:r>
                  <a:rPr lang="en-US" sz="2000">
                    <a:latin typeface="Courier" pitchFamily="-109" charset="0"/>
                  </a:rPr>
                  <a:t>RRV</a:t>
                </a:r>
                <a:endParaRPr lang="en-US" sz="2000">
                  <a:latin typeface="Courier" pitchFamily="-109" charset="0"/>
                </a:endParaRPr>
              </a:p>
            </p:txBody>
          </p:sp>
          <p:sp>
            <p:nvSpPr>
              <p:cNvPr id="24603" name="Rectangle 26"/>
              <p:cNvSpPr>
                <a:spLocks noChangeArrowheads="1"/>
              </p:cNvSpPr>
              <p:nvPr/>
            </p:nvSpPr>
            <p:spPr bwMode="auto">
              <a:xfrm>
                <a:off x="3648" y="1344"/>
                <a:ext cx="404" cy="250"/>
              </a:xfrm>
              <a:prstGeom prst="rect">
                <a:avLst/>
              </a:prstGeom>
              <a:noFill/>
              <a:ln w="9525">
                <a:noFill/>
                <a:miter lim="800000"/>
              </a:ln>
            </p:spPr>
            <p:txBody>
              <a:bodyPr wrap="none">
                <a:spAutoFit/>
              </a:bodyPr>
              <a:lstStyle/>
              <a:p>
                <a:r>
                  <a:rPr lang="en-US" sz="2000">
                    <a:latin typeface="Courier" pitchFamily="-109" charset="0"/>
                  </a:rPr>
                  <a:t>KRV</a:t>
                </a:r>
                <a:endParaRPr lang="en-US" sz="2000">
                  <a:latin typeface="Courier" pitchFamily="-109" charset="0"/>
                </a:endParaRPr>
              </a:p>
            </p:txBody>
          </p:sp>
          <p:sp>
            <p:nvSpPr>
              <p:cNvPr id="24604" name="Rectangle 28"/>
              <p:cNvSpPr>
                <a:spLocks noChangeArrowheads="1"/>
              </p:cNvSpPr>
              <p:nvPr/>
            </p:nvSpPr>
            <p:spPr bwMode="auto">
              <a:xfrm>
                <a:off x="3648" y="1536"/>
                <a:ext cx="500" cy="250"/>
              </a:xfrm>
              <a:prstGeom prst="rect">
                <a:avLst/>
              </a:prstGeom>
              <a:noFill/>
              <a:ln w="9525">
                <a:noFill/>
                <a:miter lim="800000"/>
              </a:ln>
            </p:spPr>
            <p:txBody>
              <a:bodyPr wrap="none">
                <a:spAutoFit/>
              </a:bodyPr>
              <a:lstStyle/>
              <a:p>
                <a:r>
                  <a:rPr lang="en-US" sz="2000">
                    <a:latin typeface="Courier" pitchFamily="-109" charset="0"/>
                  </a:rPr>
                  <a:t>KSEV</a:t>
                </a:r>
                <a:endParaRPr lang="en-US" sz="2000">
                  <a:latin typeface="Courier" pitchFamily="-109" charset="0"/>
                </a:endParaRPr>
              </a:p>
            </p:txBody>
          </p:sp>
        </p:grpSp>
        <p:sp>
          <p:nvSpPr>
            <p:cNvPr id="24601" name="Rectangle 29"/>
            <p:cNvSpPr>
              <a:spLocks noChangeArrowheads="1"/>
            </p:cNvSpPr>
            <p:nvPr/>
          </p:nvSpPr>
          <p:spPr bwMode="auto">
            <a:xfrm>
              <a:off x="3696" y="912"/>
              <a:ext cx="1729" cy="192"/>
            </a:xfrm>
            <a:prstGeom prst="rect">
              <a:avLst/>
            </a:prstGeom>
            <a:noFill/>
            <a:ln w="9525">
              <a:noFill/>
              <a:miter lim="800000"/>
            </a:ln>
          </p:spPr>
          <p:txBody>
            <a:bodyPr wrap="none">
              <a:spAutoFit/>
            </a:bodyPr>
            <a:lstStyle/>
            <a:p>
              <a:r>
                <a:rPr lang="en-US" sz="1400">
                  <a:latin typeface="Courier" pitchFamily="-109" charset="0"/>
                </a:rPr>
                <a:t>But if only given ff 3 …</a:t>
              </a:r>
              <a:endParaRPr lang="en-US" sz="1400">
                <a:latin typeface="Courier" pitchFamily="-109" charset="0"/>
              </a:endParaRPr>
            </a:p>
          </p:txBody>
        </p:sp>
      </p:grpSp>
      <p:grpSp>
        <p:nvGrpSpPr>
          <p:cNvPr id="8" name="Group 56"/>
          <p:cNvGrpSpPr/>
          <p:nvPr/>
        </p:nvGrpSpPr>
        <p:grpSpPr bwMode="auto">
          <a:xfrm>
            <a:off x="609600" y="5562600"/>
            <a:ext cx="762000" cy="873125"/>
            <a:chOff x="864" y="2866"/>
            <a:chExt cx="480" cy="550"/>
          </a:xfrm>
        </p:grpSpPr>
        <p:sp>
          <p:nvSpPr>
            <p:cNvPr id="24594" name="Rectangle 55"/>
            <p:cNvSpPr>
              <a:spLocks noChangeArrowheads="1"/>
            </p:cNvSpPr>
            <p:nvPr/>
          </p:nvSpPr>
          <p:spPr bwMode="auto">
            <a:xfrm>
              <a:off x="864" y="2880"/>
              <a:ext cx="480" cy="528"/>
            </a:xfrm>
            <a:prstGeom prst="rect">
              <a:avLst/>
            </a:prstGeom>
            <a:solidFill>
              <a:schemeClr val="accent1"/>
            </a:solidFill>
            <a:ln w="9525">
              <a:solidFill>
                <a:schemeClr val="tx1"/>
              </a:solidFill>
              <a:miter lim="800000"/>
            </a:ln>
          </p:spPr>
          <p:txBody>
            <a:bodyPr wrap="none" anchor="ctr"/>
            <a:lstStyle/>
            <a:p>
              <a:endParaRPr lang="en-US"/>
            </a:p>
          </p:txBody>
        </p:sp>
        <p:grpSp>
          <p:nvGrpSpPr>
            <p:cNvPr id="9" name="Group 49"/>
            <p:cNvGrpSpPr/>
            <p:nvPr/>
          </p:nvGrpSpPr>
          <p:grpSpPr bwMode="auto">
            <a:xfrm>
              <a:off x="864" y="2866"/>
              <a:ext cx="452" cy="550"/>
              <a:chOff x="4272" y="2818"/>
              <a:chExt cx="452" cy="1075"/>
            </a:xfrm>
          </p:grpSpPr>
          <p:sp>
            <p:nvSpPr>
              <p:cNvPr id="24596" name="Rectangle 50"/>
              <p:cNvSpPr>
                <a:spLocks noChangeArrowheads="1"/>
              </p:cNvSpPr>
              <p:nvPr/>
            </p:nvSpPr>
            <p:spPr bwMode="auto">
              <a:xfrm>
                <a:off x="4272" y="2818"/>
                <a:ext cx="452" cy="375"/>
              </a:xfrm>
              <a:prstGeom prst="rect">
                <a:avLst/>
              </a:prstGeom>
              <a:noFill/>
              <a:ln w="9525">
                <a:noFill/>
                <a:miter lim="800000"/>
              </a:ln>
            </p:spPr>
            <p:txBody>
              <a:bodyPr wrap="none">
                <a:spAutoFit/>
              </a:bodyPr>
              <a:lstStyle/>
              <a:p>
                <a:r>
                  <a:rPr lang="en-US" sz="1400">
                    <a:latin typeface="Courier" pitchFamily="-109" charset="0"/>
                  </a:rPr>
                  <a:t>RR--V</a:t>
                </a:r>
                <a:endParaRPr lang="en-US" sz="1400">
                  <a:latin typeface="Courier" pitchFamily="-109" charset="0"/>
                </a:endParaRPr>
              </a:p>
            </p:txBody>
          </p:sp>
          <p:sp>
            <p:nvSpPr>
              <p:cNvPr id="24597" name="Rectangle 51"/>
              <p:cNvSpPr>
                <a:spLocks noChangeArrowheads="1"/>
              </p:cNvSpPr>
              <p:nvPr/>
            </p:nvSpPr>
            <p:spPr bwMode="auto">
              <a:xfrm>
                <a:off x="4272" y="3053"/>
                <a:ext cx="452" cy="375"/>
              </a:xfrm>
              <a:prstGeom prst="rect">
                <a:avLst/>
              </a:prstGeom>
              <a:noFill/>
              <a:ln w="9525">
                <a:noFill/>
                <a:miter lim="800000"/>
              </a:ln>
            </p:spPr>
            <p:txBody>
              <a:bodyPr wrap="none">
                <a:spAutoFit/>
              </a:bodyPr>
              <a:lstStyle/>
              <a:p>
                <a:r>
                  <a:rPr lang="en-US" sz="1400">
                    <a:latin typeface="Courier" pitchFamily="-109" charset="0"/>
                  </a:rPr>
                  <a:t>KR--V</a:t>
                </a:r>
                <a:endParaRPr lang="en-US" sz="1400">
                  <a:latin typeface="Courier" pitchFamily="-109" charset="0"/>
                </a:endParaRPr>
              </a:p>
            </p:txBody>
          </p:sp>
          <p:sp>
            <p:nvSpPr>
              <p:cNvPr id="24598" name="Rectangle 52"/>
              <p:cNvSpPr>
                <a:spLocks noChangeArrowheads="1"/>
              </p:cNvSpPr>
              <p:nvPr/>
            </p:nvSpPr>
            <p:spPr bwMode="auto">
              <a:xfrm>
                <a:off x="4272" y="3285"/>
                <a:ext cx="452" cy="375"/>
              </a:xfrm>
              <a:prstGeom prst="rect">
                <a:avLst/>
              </a:prstGeom>
              <a:noFill/>
              <a:ln w="9525">
                <a:noFill/>
                <a:miter lim="800000"/>
              </a:ln>
            </p:spPr>
            <p:txBody>
              <a:bodyPr wrap="none">
                <a:spAutoFit/>
              </a:bodyPr>
              <a:lstStyle/>
              <a:p>
                <a:r>
                  <a:rPr lang="en-US" sz="1400">
                    <a:latin typeface="Courier" pitchFamily="-109" charset="0"/>
                  </a:rPr>
                  <a:t>KRSEP</a:t>
                </a:r>
                <a:endParaRPr lang="en-US" sz="1400">
                  <a:latin typeface="Courier" pitchFamily="-109" charset="0"/>
                </a:endParaRPr>
              </a:p>
            </p:txBody>
          </p:sp>
          <p:sp>
            <p:nvSpPr>
              <p:cNvPr id="24599" name="Rectangle 53"/>
              <p:cNvSpPr>
                <a:spLocks noChangeArrowheads="1"/>
              </p:cNvSpPr>
              <p:nvPr/>
            </p:nvSpPr>
            <p:spPr bwMode="auto">
              <a:xfrm>
                <a:off x="4272" y="3518"/>
                <a:ext cx="452" cy="375"/>
              </a:xfrm>
              <a:prstGeom prst="rect">
                <a:avLst/>
              </a:prstGeom>
              <a:noFill/>
              <a:ln w="9525">
                <a:noFill/>
                <a:miter lim="800000"/>
              </a:ln>
            </p:spPr>
            <p:txBody>
              <a:bodyPr wrap="none">
                <a:spAutoFit/>
              </a:bodyPr>
              <a:lstStyle/>
              <a:p>
                <a:r>
                  <a:rPr lang="en-US" sz="1400">
                    <a:latin typeface="Courier" pitchFamily="-109" charset="0"/>
                  </a:rPr>
                  <a:t>K-SEV</a:t>
                </a:r>
                <a:endParaRPr lang="en-US" sz="1400">
                  <a:latin typeface="Courier" pitchFamily="-109" charset="0"/>
                </a:endParaRPr>
              </a:p>
            </p:txBody>
          </p:sp>
        </p:grpSp>
      </p:grpSp>
      <p:sp>
        <p:nvSpPr>
          <p:cNvPr id="32825" name="Rectangle 57"/>
          <p:cNvSpPr>
            <a:spLocks noChangeArrowheads="1"/>
          </p:cNvSpPr>
          <p:nvPr/>
        </p:nvSpPr>
        <p:spPr bwMode="auto">
          <a:xfrm>
            <a:off x="6088063" y="6019800"/>
            <a:ext cx="2827337" cy="517525"/>
          </a:xfrm>
          <a:prstGeom prst="rect">
            <a:avLst/>
          </a:prstGeom>
          <a:noFill/>
          <a:ln w="9525">
            <a:noFill/>
            <a:miter lim="800000"/>
          </a:ln>
        </p:spPr>
        <p:txBody>
          <a:bodyPr>
            <a:spAutoFit/>
          </a:bodyPr>
          <a:lstStyle/>
          <a:p>
            <a:r>
              <a:rPr lang="en-US" sz="1400">
                <a:latin typeface="Courier" pitchFamily="-109" charset="0"/>
              </a:rPr>
              <a:t>N.B. “R” now assumed to be homologous to “S”</a:t>
            </a:r>
            <a:endParaRPr lang="en-US" sz="1400">
              <a:latin typeface="Courier" pitchFamily="-109" charset="0"/>
            </a:endParaRPr>
          </a:p>
        </p:txBody>
      </p:sp>
      <p:grpSp>
        <p:nvGrpSpPr>
          <p:cNvPr id="10" name="Group 61"/>
          <p:cNvGrpSpPr/>
          <p:nvPr/>
        </p:nvGrpSpPr>
        <p:grpSpPr bwMode="auto">
          <a:xfrm>
            <a:off x="2286000" y="4495800"/>
            <a:ext cx="5656263" cy="1341438"/>
            <a:chOff x="1440" y="2832"/>
            <a:chExt cx="3563" cy="845"/>
          </a:xfrm>
        </p:grpSpPr>
        <p:grpSp>
          <p:nvGrpSpPr>
            <p:cNvPr id="11" name="Group 44"/>
            <p:cNvGrpSpPr/>
            <p:nvPr/>
          </p:nvGrpSpPr>
          <p:grpSpPr bwMode="auto">
            <a:xfrm>
              <a:off x="2784" y="2832"/>
              <a:ext cx="731" cy="845"/>
              <a:chOff x="2544" y="2688"/>
              <a:chExt cx="731" cy="845"/>
            </a:xfrm>
          </p:grpSpPr>
          <p:sp>
            <p:nvSpPr>
              <p:cNvPr id="24591" name="Rectangle 35"/>
              <p:cNvSpPr>
                <a:spLocks noChangeArrowheads="1"/>
              </p:cNvSpPr>
              <p:nvPr/>
            </p:nvSpPr>
            <p:spPr bwMode="auto">
              <a:xfrm>
                <a:off x="2544" y="2688"/>
                <a:ext cx="577" cy="365"/>
              </a:xfrm>
              <a:prstGeom prst="rect">
                <a:avLst/>
              </a:prstGeom>
              <a:noFill/>
              <a:ln w="9525">
                <a:noFill/>
                <a:miter lim="800000"/>
              </a:ln>
            </p:spPr>
            <p:txBody>
              <a:bodyPr wrap="none">
                <a:spAutoFit/>
              </a:bodyPr>
              <a:lstStyle/>
              <a:p>
                <a:r>
                  <a:rPr lang="en-US" sz="3200">
                    <a:latin typeface="Courier" pitchFamily="-109" charset="0"/>
                  </a:rPr>
                  <a:t>RRV</a:t>
                </a:r>
                <a:endParaRPr lang="en-US" sz="3200">
                  <a:latin typeface="Courier" pitchFamily="-109" charset="0"/>
                </a:endParaRPr>
              </a:p>
            </p:txBody>
          </p:sp>
          <p:sp>
            <p:nvSpPr>
              <p:cNvPr id="24592" name="Rectangle 36"/>
              <p:cNvSpPr>
                <a:spLocks noChangeArrowheads="1"/>
              </p:cNvSpPr>
              <p:nvPr/>
            </p:nvSpPr>
            <p:spPr bwMode="auto">
              <a:xfrm>
                <a:off x="2544" y="2921"/>
                <a:ext cx="577" cy="365"/>
              </a:xfrm>
              <a:prstGeom prst="rect">
                <a:avLst/>
              </a:prstGeom>
              <a:noFill/>
              <a:ln w="9525">
                <a:noFill/>
                <a:miter lim="800000"/>
              </a:ln>
            </p:spPr>
            <p:txBody>
              <a:bodyPr wrap="none">
                <a:spAutoFit/>
              </a:bodyPr>
              <a:lstStyle/>
              <a:p>
                <a:r>
                  <a:rPr lang="en-US" sz="3200">
                    <a:latin typeface="Courier" pitchFamily="-109" charset="0"/>
                  </a:rPr>
                  <a:t>KRV</a:t>
                </a:r>
                <a:endParaRPr lang="en-US" sz="3200">
                  <a:latin typeface="Courier" pitchFamily="-109" charset="0"/>
                </a:endParaRPr>
              </a:p>
            </p:txBody>
          </p:sp>
          <p:sp>
            <p:nvSpPr>
              <p:cNvPr id="24593" name="Rectangle 38"/>
              <p:cNvSpPr>
                <a:spLocks noChangeArrowheads="1"/>
              </p:cNvSpPr>
              <p:nvPr/>
            </p:nvSpPr>
            <p:spPr bwMode="auto">
              <a:xfrm>
                <a:off x="2544" y="3168"/>
                <a:ext cx="731" cy="365"/>
              </a:xfrm>
              <a:prstGeom prst="rect">
                <a:avLst/>
              </a:prstGeom>
              <a:noFill/>
              <a:ln w="9525">
                <a:noFill/>
                <a:miter lim="800000"/>
              </a:ln>
            </p:spPr>
            <p:txBody>
              <a:bodyPr wrap="none">
                <a:spAutoFit/>
              </a:bodyPr>
              <a:lstStyle/>
              <a:p>
                <a:r>
                  <a:rPr lang="en-US" sz="3200">
                    <a:latin typeface="Courier" pitchFamily="-109" charset="0"/>
                  </a:rPr>
                  <a:t>KSEV</a:t>
                </a:r>
                <a:endParaRPr lang="en-US" sz="3200">
                  <a:latin typeface="Courier" pitchFamily="-109" charset="0"/>
                </a:endParaRPr>
              </a:p>
            </p:txBody>
          </p:sp>
        </p:grpSp>
        <p:sp>
          <p:nvSpPr>
            <p:cNvPr id="24585" name="Line 43"/>
            <p:cNvSpPr>
              <a:spLocks noChangeShapeType="1"/>
            </p:cNvSpPr>
            <p:nvPr/>
          </p:nvSpPr>
          <p:spPr bwMode="auto">
            <a:xfrm>
              <a:off x="3696" y="3216"/>
              <a:ext cx="336" cy="0"/>
            </a:xfrm>
            <a:prstGeom prst="line">
              <a:avLst/>
            </a:prstGeom>
            <a:noFill/>
            <a:ln w="38100">
              <a:solidFill>
                <a:schemeClr val="tx1"/>
              </a:solidFill>
              <a:round/>
              <a:tailEnd type="triangle" w="med" len="med"/>
            </a:ln>
          </p:spPr>
          <p:txBody>
            <a:bodyPr wrap="none" anchor="ctr"/>
            <a:lstStyle/>
            <a:p>
              <a:endParaRPr lang="en-US"/>
            </a:p>
          </p:txBody>
        </p:sp>
        <p:grpSp>
          <p:nvGrpSpPr>
            <p:cNvPr id="12" name="Group 47"/>
            <p:cNvGrpSpPr/>
            <p:nvPr/>
          </p:nvGrpSpPr>
          <p:grpSpPr bwMode="auto">
            <a:xfrm>
              <a:off x="4272" y="2832"/>
              <a:ext cx="731" cy="845"/>
              <a:chOff x="4272" y="2688"/>
              <a:chExt cx="731" cy="845"/>
            </a:xfrm>
          </p:grpSpPr>
          <p:sp>
            <p:nvSpPr>
              <p:cNvPr id="24588" name="Rectangle 39"/>
              <p:cNvSpPr>
                <a:spLocks noChangeArrowheads="1"/>
              </p:cNvSpPr>
              <p:nvPr/>
            </p:nvSpPr>
            <p:spPr bwMode="auto">
              <a:xfrm>
                <a:off x="4272" y="2688"/>
                <a:ext cx="731" cy="365"/>
              </a:xfrm>
              <a:prstGeom prst="rect">
                <a:avLst/>
              </a:prstGeom>
              <a:noFill/>
              <a:ln w="9525">
                <a:noFill/>
                <a:miter lim="800000"/>
              </a:ln>
            </p:spPr>
            <p:txBody>
              <a:bodyPr wrap="none">
                <a:spAutoFit/>
              </a:bodyPr>
              <a:lstStyle/>
              <a:p>
                <a:r>
                  <a:rPr lang="en-US" sz="3200">
                    <a:latin typeface="Courier" pitchFamily="-109" charset="0"/>
                  </a:rPr>
                  <a:t>RR-V</a:t>
                </a:r>
                <a:endParaRPr lang="en-US" sz="3200">
                  <a:latin typeface="Courier" pitchFamily="-109" charset="0"/>
                </a:endParaRPr>
              </a:p>
            </p:txBody>
          </p:sp>
          <p:sp>
            <p:nvSpPr>
              <p:cNvPr id="24589" name="Rectangle 45"/>
              <p:cNvSpPr>
                <a:spLocks noChangeArrowheads="1"/>
              </p:cNvSpPr>
              <p:nvPr/>
            </p:nvSpPr>
            <p:spPr bwMode="auto">
              <a:xfrm>
                <a:off x="4272" y="2928"/>
                <a:ext cx="731" cy="365"/>
              </a:xfrm>
              <a:prstGeom prst="rect">
                <a:avLst/>
              </a:prstGeom>
              <a:noFill/>
              <a:ln w="9525">
                <a:noFill/>
                <a:miter lim="800000"/>
              </a:ln>
            </p:spPr>
            <p:txBody>
              <a:bodyPr wrap="none">
                <a:spAutoFit/>
              </a:bodyPr>
              <a:lstStyle/>
              <a:p>
                <a:r>
                  <a:rPr lang="en-US" sz="3200">
                    <a:latin typeface="Courier" pitchFamily="-109" charset="0"/>
                  </a:rPr>
                  <a:t>KR-V</a:t>
                </a:r>
                <a:endParaRPr lang="en-US" sz="3200">
                  <a:latin typeface="Courier" pitchFamily="-109" charset="0"/>
                </a:endParaRPr>
              </a:p>
            </p:txBody>
          </p:sp>
          <p:sp>
            <p:nvSpPr>
              <p:cNvPr id="24590" name="Rectangle 46"/>
              <p:cNvSpPr>
                <a:spLocks noChangeArrowheads="1"/>
              </p:cNvSpPr>
              <p:nvPr/>
            </p:nvSpPr>
            <p:spPr bwMode="auto">
              <a:xfrm>
                <a:off x="4272" y="3168"/>
                <a:ext cx="731" cy="365"/>
              </a:xfrm>
              <a:prstGeom prst="rect">
                <a:avLst/>
              </a:prstGeom>
              <a:noFill/>
              <a:ln w="9525">
                <a:noFill/>
                <a:miter lim="800000"/>
              </a:ln>
            </p:spPr>
            <p:txBody>
              <a:bodyPr wrap="none">
                <a:spAutoFit/>
              </a:bodyPr>
              <a:lstStyle/>
              <a:p>
                <a:r>
                  <a:rPr lang="en-US" sz="3200">
                    <a:latin typeface="Courier" pitchFamily="-109" charset="0"/>
                  </a:rPr>
                  <a:t>KSEV</a:t>
                </a:r>
                <a:endParaRPr lang="en-US" sz="3200">
                  <a:latin typeface="Courier" pitchFamily="-109" charset="0"/>
                </a:endParaRPr>
              </a:p>
            </p:txBody>
          </p:sp>
        </p:grpSp>
        <p:sp>
          <p:nvSpPr>
            <p:cNvPr id="24587" name="Rectangle 58"/>
            <p:cNvSpPr>
              <a:spLocks noChangeArrowheads="1"/>
            </p:cNvSpPr>
            <p:nvPr/>
          </p:nvSpPr>
          <p:spPr bwMode="auto">
            <a:xfrm>
              <a:off x="1440" y="3120"/>
              <a:ext cx="1057" cy="326"/>
            </a:xfrm>
            <a:prstGeom prst="rect">
              <a:avLst/>
            </a:prstGeom>
            <a:noFill/>
            <a:ln w="9525">
              <a:noFill/>
              <a:miter lim="800000"/>
            </a:ln>
          </p:spPr>
          <p:txBody>
            <a:bodyPr wrap="none">
              <a:spAutoFit/>
            </a:bodyPr>
            <a:lstStyle/>
            <a:p>
              <a:r>
                <a:rPr lang="en-US" sz="1400">
                  <a:latin typeface="Courier" pitchFamily="-109" charset="0"/>
                </a:rPr>
                <a:t>Our guess may </a:t>
              </a:r>
              <a:endParaRPr lang="en-US" sz="1400">
                <a:latin typeface="Courier" pitchFamily="-109" charset="0"/>
              </a:endParaRPr>
            </a:p>
            <a:p>
              <a:r>
                <a:rPr lang="en-US" sz="1400">
                  <a:latin typeface="Courier" pitchFamily="-109" charset="0"/>
                </a:rPr>
                <a:t>be flawed …</a:t>
              </a:r>
              <a:endParaRPr lang="en-US" sz="1400">
                <a:latin typeface="Courier" pitchFamily="-109" charset="0"/>
              </a:endParaRP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8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25"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3"/>
          <p:cNvSpPr txBox="1">
            <a:spLocks noChangeArrowheads="1"/>
          </p:cNvSpPr>
          <p:nvPr/>
        </p:nvSpPr>
        <p:spPr bwMode="auto">
          <a:xfrm>
            <a:off x="2819400" y="1066800"/>
            <a:ext cx="3021013" cy="747713"/>
          </a:xfrm>
          <a:prstGeom prst="rect">
            <a:avLst/>
          </a:prstGeom>
          <a:noFill/>
          <a:ln w="9525">
            <a:noFill/>
            <a:miter lim="800000"/>
          </a:ln>
        </p:spPr>
        <p:txBody>
          <a:bodyPr wrap="none">
            <a:spAutoFit/>
          </a:bodyPr>
          <a:lstStyle/>
          <a:p>
            <a:r>
              <a:rPr lang="en-US" sz="4300" b="1">
                <a:latin typeface="Times New Roman" panose="02020603050405020304" pitchFamily="-109" charset="0"/>
              </a:rPr>
              <a:t>  “dot plots”</a:t>
            </a:r>
            <a:endParaRPr lang="en-GB" sz="4300" b="1">
              <a:latin typeface="Times New Roman" panose="02020603050405020304" pitchFamily="-109" charset="0"/>
            </a:endParaRPr>
          </a:p>
        </p:txBody>
      </p:sp>
      <p:sp>
        <p:nvSpPr>
          <p:cNvPr id="948229" name="Text Box 5"/>
          <p:cNvSpPr txBox="1">
            <a:spLocks noChangeArrowheads="1"/>
          </p:cNvSpPr>
          <p:nvPr/>
        </p:nvSpPr>
        <p:spPr bwMode="auto">
          <a:xfrm>
            <a:off x="1066800" y="2590800"/>
            <a:ext cx="7254875" cy="2997200"/>
          </a:xfrm>
          <a:prstGeom prst="rect">
            <a:avLst/>
          </a:prstGeom>
          <a:noFill/>
          <a:ln w="9525">
            <a:noFill/>
            <a:miter lim="800000"/>
          </a:ln>
          <a:effectLst/>
        </p:spPr>
        <p:txBody>
          <a:bodyPr>
            <a:spAutoFit/>
          </a:bodyPr>
          <a:lstStyle/>
          <a:p>
            <a:pPr eaLnBrk="1" hangingPunct="1">
              <a:spcBef>
                <a:spcPct val="20000"/>
              </a:spcBef>
              <a:buFont typeface="Times" pitchFamily="-109" charset="0"/>
              <a:buChar char="•"/>
              <a:defRPr/>
            </a:pPr>
            <a:r>
              <a:rPr lang="en-US" sz="2600">
                <a:latin typeface="Times New Roman" panose="02020603050405020304" pitchFamily="-109" charset="0"/>
              </a:rPr>
              <a:t>Good way to explore all possible mechanisms that might account for sequence similarity.</a:t>
            </a:r>
            <a:endParaRPr lang="en-US" sz="2600">
              <a:latin typeface="Times New Roman" panose="02020603050405020304" pitchFamily="-109" charset="0"/>
            </a:endParaRPr>
          </a:p>
          <a:p>
            <a:pPr eaLnBrk="1" hangingPunct="1">
              <a:spcBef>
                <a:spcPct val="20000"/>
              </a:spcBef>
              <a:buFont typeface="Times" pitchFamily="-109" charset="0"/>
              <a:buNone/>
              <a:defRPr/>
            </a:pPr>
            <a:endParaRPr lang="en-US" sz="2600">
              <a:latin typeface="Times New Roman" panose="02020603050405020304" pitchFamily="-109" charset="0"/>
            </a:endParaRPr>
          </a:p>
          <a:p>
            <a:pPr eaLnBrk="1" hangingPunct="1">
              <a:spcBef>
                <a:spcPct val="20000"/>
              </a:spcBef>
              <a:buFont typeface="Times" pitchFamily="-109" charset="0"/>
              <a:buChar char="•"/>
              <a:defRPr/>
            </a:pPr>
            <a:r>
              <a:rPr kumimoji="1" lang="en-US" sz="260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rPr>
              <a:t>They allow us to visualize all possible alignments at once, giving us an overall sense of the structure in the data</a:t>
            </a:r>
            <a:endParaRPr lang="en-US" sz="2600">
              <a:latin typeface="Times New Roman" panose="02020603050405020304" pitchFamily="-109" charset="0"/>
            </a:endParaRPr>
          </a:p>
          <a:p>
            <a:pPr>
              <a:defRPr/>
            </a:pPr>
            <a:endParaRPr lang="en-GB">
              <a:latin typeface="Times" pitchFamily="-109" charset="0"/>
            </a:endParaRPr>
          </a:p>
        </p:txBody>
      </p:sp>
      <p:pic>
        <p:nvPicPr>
          <p:cNvPr id="25604" name="Picture 7"/>
          <p:cNvPicPr>
            <a:picLocks noChangeAspect="1" noChangeArrowheads="1"/>
          </p:cNvPicPr>
          <p:nvPr/>
        </p:nvPicPr>
        <p:blipFill>
          <a:blip r:embed="rId1"/>
          <a:srcRect/>
          <a:stretch>
            <a:fillRect/>
          </a:stretch>
        </p:blipFill>
        <p:spPr bwMode="auto">
          <a:xfrm flipH="1">
            <a:off x="7010400" y="990600"/>
            <a:ext cx="1152525" cy="1219200"/>
          </a:xfrm>
          <a:prstGeom prst="rect">
            <a:avLst/>
          </a:prstGeom>
          <a:noFill/>
          <a:ln w="9525">
            <a:noFill/>
            <a:miter lim="800000"/>
            <a:headEnd/>
            <a:tailEnd/>
          </a:ln>
        </p:spPr>
      </p:pic>
      <p:pic>
        <p:nvPicPr>
          <p:cNvPr id="25605" name="Picture 8"/>
          <p:cNvPicPr>
            <a:picLocks noChangeAspect="1" noChangeArrowheads="1"/>
          </p:cNvPicPr>
          <p:nvPr/>
        </p:nvPicPr>
        <p:blipFill>
          <a:blip r:embed="rId1"/>
          <a:srcRect/>
          <a:stretch>
            <a:fillRect/>
          </a:stretch>
        </p:blipFill>
        <p:spPr bwMode="auto">
          <a:xfrm flipH="1">
            <a:off x="1219200" y="914400"/>
            <a:ext cx="1152525" cy="1219200"/>
          </a:xfrm>
          <a:prstGeom prst="rect">
            <a:avLst/>
          </a:prstGeom>
          <a:noFill/>
          <a:ln w="9525">
            <a:noFill/>
            <a:miter lim="800000"/>
            <a:headEnd/>
            <a:tailEnd/>
          </a:ln>
        </p:spPr>
      </p:pic>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482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4822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8229" grpId="0" autoUpdateAnimBg="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6115" name="Text Box 3"/>
          <p:cNvSpPr txBox="1">
            <a:spLocks noChangeArrowheads="1"/>
          </p:cNvSpPr>
          <p:nvPr/>
        </p:nvSpPr>
        <p:spPr bwMode="auto">
          <a:xfrm>
            <a:off x="609600" y="304800"/>
            <a:ext cx="8077200" cy="701675"/>
          </a:xfrm>
          <a:prstGeom prst="rect">
            <a:avLst/>
          </a:prstGeom>
          <a:noFill/>
          <a:ln w="12700" cap="sq">
            <a:noFill/>
            <a:miter lim="800000"/>
            <a:headEnd type="none" w="sm" len="sm"/>
            <a:tailEnd type="none" w="sm" len="sm"/>
          </a:ln>
          <a:effectLst/>
        </p:spPr>
        <p:txBody>
          <a:bodyPr>
            <a:spAutoFit/>
          </a:bodyPr>
          <a:lstStyle/>
          <a:p>
            <a:pPr>
              <a:spcBef>
                <a:spcPts val="1200"/>
              </a:spcBef>
              <a:defRPr/>
            </a:pPr>
            <a:r>
              <a:rPr kumimoji="1" lang="en-US" sz="2000">
                <a:effectLst>
                  <a:outerShdw blurRad="38100" dist="38100" dir="2700000" algn="tl">
                    <a:srgbClr val="DDDDDD"/>
                  </a:outerShdw>
                </a:effectLst>
                <a:latin typeface="Times New Roman" panose="02020603050405020304" pitchFamily="-109" charset="0"/>
                <a:ea typeface="Times" pitchFamily="-109" charset="0"/>
                <a:cs typeface="Times" pitchFamily="-109" charset="0"/>
              </a:rPr>
              <a:t>Dot plots allow us to readily (visually) pick out features such as duplications or direct repeats in alignments</a:t>
            </a:r>
            <a:endParaRPr kumimoji="1" lang="en-US" sz="2000">
              <a:effectLst>
                <a:outerShdw blurRad="38100" dist="38100" dir="2700000" algn="tl">
                  <a:srgbClr val="DDDDDD"/>
                </a:outerShdw>
              </a:effectLst>
              <a:latin typeface="Times New Roman" panose="02020603050405020304" pitchFamily="-109" charset="0"/>
            </a:endParaRPr>
          </a:p>
        </p:txBody>
      </p:sp>
      <p:sp>
        <p:nvSpPr>
          <p:cNvPr id="986116" name="Text Box 4"/>
          <p:cNvSpPr txBox="1">
            <a:spLocks noChangeArrowheads="1"/>
          </p:cNvSpPr>
          <p:nvPr/>
        </p:nvSpPr>
        <p:spPr bwMode="auto">
          <a:xfrm>
            <a:off x="1104900" y="5953125"/>
            <a:ext cx="8039100" cy="641350"/>
          </a:xfrm>
          <a:prstGeom prst="rect">
            <a:avLst/>
          </a:prstGeom>
          <a:noFill/>
          <a:ln w="12700" cap="sq">
            <a:noFill/>
            <a:miter lim="800000"/>
            <a:headEnd type="none" w="sm" len="sm"/>
            <a:tailEnd type="none" w="sm" len="sm"/>
          </a:ln>
        </p:spPr>
        <p:txBody>
          <a:bodyPr>
            <a:spAutoFit/>
          </a:bodyPr>
          <a:lstStyle/>
          <a:p>
            <a:pPr>
              <a:spcBef>
                <a:spcPts val="1200"/>
              </a:spcBef>
            </a:pPr>
            <a:r>
              <a:rPr kumimoji="1" lang="en-US" sz="1800">
                <a:latin typeface="Times New Roman" panose="02020603050405020304" pitchFamily="-109" charset="0"/>
                <a:ea typeface="Times" pitchFamily="-109" charset="0"/>
                <a:cs typeface="Times" pitchFamily="-109" charset="0"/>
              </a:rPr>
              <a:t>The ‘duplication’ here is seen as a distinct column of diagonals; whenever you see either a row or column of diagonals in a dotplot, you are looking at direct repeats.</a:t>
            </a:r>
            <a:endParaRPr kumimoji="1" lang="en-US" sz="1800">
              <a:latin typeface="Times New Roman" panose="02020603050405020304" pitchFamily="-109" charset="0"/>
            </a:endParaRPr>
          </a:p>
        </p:txBody>
      </p:sp>
      <p:pic>
        <p:nvPicPr>
          <p:cNvPr id="6" name="Picture 5" descr="Screen Shot 2020-03-01 at 2.55.33 PM.png"/>
          <p:cNvPicPr>
            <a:picLocks noChangeAspect="1"/>
          </p:cNvPicPr>
          <p:nvPr/>
        </p:nvPicPr>
        <p:blipFill>
          <a:blip r:embed="rId1"/>
          <a:stretch>
            <a:fillRect/>
          </a:stretch>
        </p:blipFill>
        <p:spPr>
          <a:xfrm>
            <a:off x="1517650" y="1260809"/>
            <a:ext cx="6108700" cy="4692316"/>
          </a:xfrm>
          <a:prstGeom prst="rect">
            <a:avLst/>
          </a:prstGeom>
        </p:spPr>
      </p:pic>
    </p:spTree>
    <p:custDataLst>
      <p:tags r:id="rId2"/>
    </p:custDataLst>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861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6116" grpId="0" autoUpdateAnimBg="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067" name="Rectangle 3"/>
          <p:cNvSpPr>
            <a:spLocks noChangeArrowheads="1"/>
          </p:cNvSpPr>
          <p:nvPr/>
        </p:nvSpPr>
        <p:spPr bwMode="auto">
          <a:xfrm>
            <a:off x="533400" y="1600200"/>
            <a:ext cx="8077200" cy="4924425"/>
          </a:xfrm>
          <a:prstGeom prst="rect">
            <a:avLst/>
          </a:prstGeom>
          <a:noFill/>
          <a:ln w="12700" cap="sq">
            <a:noFill/>
            <a:miter lim="800000"/>
            <a:headEnd type="none" w="sm" len="sm"/>
            <a:tailEnd type="none" w="sm" len="sm"/>
          </a:ln>
          <a:effectLst/>
        </p:spPr>
        <p:txBody>
          <a:bodyPr>
            <a:spAutoFit/>
          </a:bodyPr>
          <a:lstStyle/>
          <a:p>
            <a:pPr>
              <a:lnSpc>
                <a:spcPct val="120000"/>
              </a:lnSpc>
              <a:spcBef>
                <a:spcPts val="1200"/>
              </a:spcBef>
              <a:defRPr/>
            </a:pPr>
            <a:r>
              <a:rPr kumimoji="1" lang="en-US" sz="2600" dirty="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rPr>
              <a:t>Dot plots are useful to show: </a:t>
            </a:r>
            <a:endParaRPr kumimoji="1" lang="en-US" sz="2600" dirty="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endParaRPr>
          </a:p>
          <a:p>
            <a:pPr>
              <a:lnSpc>
                <a:spcPct val="120000"/>
              </a:lnSpc>
              <a:spcBef>
                <a:spcPts val="1200"/>
              </a:spcBef>
              <a:buFont typeface="Arial" panose="020B0604020202020204" pitchFamily="34" charset="0"/>
              <a:buChar char="•"/>
              <a:defRPr/>
            </a:pPr>
            <a:r>
              <a:rPr kumimoji="1" lang="en-US" dirty="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rPr>
              <a:t>Alternate paths through the matrix - </a:t>
            </a:r>
            <a:r>
              <a:rPr kumimoji="1" lang="en-US" i="1" dirty="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rPr>
              <a:t>suboptimal solutions </a:t>
            </a:r>
            <a:r>
              <a:rPr kumimoji="1" lang="en-US" dirty="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rPr>
              <a:t>  </a:t>
            </a:r>
            <a:endParaRPr kumimoji="1" lang="en-US" dirty="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endParaRPr>
          </a:p>
          <a:p>
            <a:pPr>
              <a:lnSpc>
                <a:spcPct val="120000"/>
              </a:lnSpc>
              <a:spcBef>
                <a:spcPts val="1200"/>
              </a:spcBef>
              <a:buFont typeface="Arial" panose="020B0604020202020204" pitchFamily="34" charset="0"/>
              <a:buChar char="•"/>
              <a:defRPr/>
            </a:pPr>
            <a:r>
              <a:rPr kumimoji="1" lang="en-US" dirty="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rPr>
              <a:t>Parallel diagonals off the main diagonal -</a:t>
            </a:r>
            <a:r>
              <a:rPr kumimoji="1" lang="en-US" i="1" dirty="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rPr>
              <a:t>repeated elements</a:t>
            </a:r>
            <a:endParaRPr kumimoji="1" lang="en-US" i="1" dirty="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endParaRPr>
          </a:p>
          <a:p>
            <a:pPr>
              <a:lnSpc>
                <a:spcPct val="120000"/>
              </a:lnSpc>
              <a:spcBef>
                <a:spcPts val="1200"/>
              </a:spcBef>
              <a:buFont typeface="Arial" panose="020B0604020202020204" pitchFamily="34" charset="0"/>
              <a:buChar char="•"/>
              <a:defRPr/>
            </a:pPr>
            <a:r>
              <a:rPr lang="en-US" dirty="0">
                <a:latin typeface="Times New Roman" panose="02020603050405020304" pitchFamily="-109" charset="0"/>
              </a:rPr>
              <a:t>Reverse diagonals (perpendicular to diagonal) – </a:t>
            </a:r>
            <a:r>
              <a:rPr lang="en-US" i="1" dirty="0">
                <a:latin typeface="Times New Roman" panose="02020603050405020304" pitchFamily="-109" charset="0"/>
              </a:rPr>
              <a:t>inversions</a:t>
            </a:r>
            <a:endParaRPr lang="en-US" i="1" dirty="0">
              <a:latin typeface="Times New Roman" panose="02020603050405020304" pitchFamily="-109" charset="0"/>
            </a:endParaRPr>
          </a:p>
          <a:p>
            <a:pPr>
              <a:lnSpc>
                <a:spcPct val="120000"/>
              </a:lnSpc>
              <a:spcBef>
                <a:spcPts val="1200"/>
              </a:spcBef>
              <a:buFont typeface="Arial" panose="020B0604020202020204" pitchFamily="34" charset="0"/>
              <a:buChar char="•"/>
              <a:defRPr/>
            </a:pPr>
            <a:r>
              <a:rPr lang="en-US" dirty="0">
                <a:latin typeface="Times New Roman" panose="02020603050405020304" pitchFamily="-109" charset="0"/>
              </a:rPr>
              <a:t>Reverse diagonals crossing diagonals (Xs) - </a:t>
            </a:r>
            <a:r>
              <a:rPr lang="en-US" i="1" dirty="0">
                <a:latin typeface="Times New Roman" panose="02020603050405020304" pitchFamily="-109" charset="0"/>
              </a:rPr>
              <a:t>palindromes</a:t>
            </a:r>
            <a:endParaRPr lang="en-US" i="1" dirty="0">
              <a:latin typeface="Times New Roman" panose="02020603050405020304" pitchFamily="-109" charset="0"/>
            </a:endParaRPr>
          </a:p>
          <a:p>
            <a:pPr>
              <a:lnSpc>
                <a:spcPct val="120000"/>
              </a:lnSpc>
              <a:spcBef>
                <a:spcPts val="1200"/>
              </a:spcBef>
              <a:buFont typeface="Arial" panose="020B0604020202020204" pitchFamily="34" charset="0"/>
              <a:buChar char="•"/>
              <a:defRPr/>
            </a:pPr>
            <a:endParaRPr lang="en-US" i="1" dirty="0">
              <a:latin typeface="Times New Roman" panose="02020603050405020304" pitchFamily="-109" charset="0"/>
            </a:endParaRPr>
          </a:p>
          <a:p>
            <a:pPr>
              <a:lnSpc>
                <a:spcPct val="120000"/>
              </a:lnSpc>
              <a:spcBef>
                <a:spcPts val="1200"/>
              </a:spcBef>
              <a:buFont typeface="Arial" panose="020B0604020202020204" pitchFamily="34" charset="0"/>
              <a:buChar char="•"/>
              <a:defRPr/>
            </a:pPr>
            <a:endParaRPr lang="en-US" dirty="0">
              <a:latin typeface="Times New Roman" panose="02020603050405020304" pitchFamily="-109" charset="0"/>
            </a:endParaRPr>
          </a:p>
          <a:p>
            <a:pPr>
              <a:lnSpc>
                <a:spcPct val="120000"/>
              </a:lnSpc>
              <a:spcBef>
                <a:spcPts val="1200"/>
              </a:spcBef>
              <a:buFont typeface="Times" pitchFamily="-109" charset="0"/>
              <a:buChar char="•"/>
              <a:defRPr/>
            </a:pPr>
            <a:endParaRPr kumimoji="1" lang="en-US" dirty="0">
              <a:solidFill>
                <a:schemeClr val="tx2"/>
              </a:solidFill>
              <a:effectLst>
                <a:outerShdw blurRad="38100" dist="38100" dir="2700000" algn="tl">
                  <a:srgbClr val="DDDDDD"/>
                </a:outerShdw>
              </a:effectLst>
              <a:latin typeface="Times New Roman" panose="02020603050405020304" pitchFamily="-109" charset="0"/>
              <a:ea typeface="Times" pitchFamily="-109" charset="0"/>
              <a:cs typeface="Times" pitchFamily="-109" charset="0"/>
            </a:endParaRPr>
          </a:p>
        </p:txBody>
      </p:sp>
      <p:sp>
        <p:nvSpPr>
          <p:cNvPr id="39939" name="Text Box 4"/>
          <p:cNvSpPr txBox="1">
            <a:spLocks noChangeArrowheads="1"/>
          </p:cNvSpPr>
          <p:nvPr/>
        </p:nvSpPr>
        <p:spPr bwMode="auto">
          <a:xfrm>
            <a:off x="2743200" y="457200"/>
            <a:ext cx="2671763" cy="641350"/>
          </a:xfrm>
          <a:prstGeom prst="rect">
            <a:avLst/>
          </a:prstGeom>
          <a:noFill/>
          <a:ln w="9525">
            <a:noFill/>
            <a:miter lim="800000"/>
          </a:ln>
        </p:spPr>
        <p:txBody>
          <a:bodyPr wrap="none">
            <a:spAutoFit/>
          </a:bodyPr>
          <a:lstStyle/>
          <a:p>
            <a:r>
              <a:rPr lang="en-GB" sz="3600"/>
              <a:t>Interpretation</a:t>
            </a:r>
            <a:endParaRPr lang="en-GB"/>
          </a:p>
        </p:txBody>
      </p:sp>
    </p:spTree>
  </p:cSld>
  <p:clrMapOvr>
    <a:masterClrMapping/>
  </p:clrMapOvr>
  <p:transition>
    <p:cut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54038" y="265113"/>
            <a:ext cx="7770812" cy="1143000"/>
          </a:xfrm>
          <a:noFill/>
        </p:spPr>
        <p:txBody>
          <a:bodyPr lIns="88327" tIns="44163" rIns="88327" bIns="44163">
            <a:normAutofit fontScale="90000"/>
          </a:bodyPr>
          <a:lstStyle/>
          <a:p>
            <a:pPr eaLnBrk="1" hangingPunct="1"/>
            <a:r>
              <a:rPr lang="en-US" sz="3000" b="1">
                <a:latin typeface="Times New Roman" panose="02020603050405020304" pitchFamily="-109" charset="0"/>
                <a:ea typeface="MS PGothic" panose="020B0600070205080204" pitchFamily="-109" charset="-128"/>
                <a:cs typeface="MS PGothic" panose="020B0600070205080204" pitchFamily="-109" charset="-128"/>
              </a:rPr>
              <a:t>Often useful to dot plot sequences against themselves to explore internal structure</a:t>
            </a:r>
            <a:r>
              <a:rPr lang="en-US" sz="3400" b="1">
                <a:latin typeface="Times New Roman" panose="02020603050405020304" pitchFamily="-109" charset="0"/>
                <a:ea typeface="MS PGothic" panose="020B0600070205080204" pitchFamily="-109" charset="-128"/>
                <a:cs typeface="MS PGothic" panose="020B0600070205080204" pitchFamily="-109" charset="-128"/>
              </a:rPr>
              <a:t> </a:t>
            </a:r>
            <a:br>
              <a:rPr lang="en-US" sz="3400" b="1">
                <a:latin typeface="Times New Roman" panose="02020603050405020304" pitchFamily="-109" charset="0"/>
                <a:ea typeface="MS PGothic" panose="020B0600070205080204" pitchFamily="-109" charset="-128"/>
                <a:cs typeface="MS PGothic" panose="020B0600070205080204" pitchFamily="-109" charset="-128"/>
              </a:rPr>
            </a:br>
            <a:endParaRPr lang="en-US" sz="2200" b="1">
              <a:latin typeface="Times New Roman" panose="02020603050405020304" pitchFamily="-109" charset="0"/>
              <a:ea typeface="MS PGothic" panose="020B0600070205080204" pitchFamily="-109" charset="-128"/>
              <a:cs typeface="MS PGothic" panose="020B0600070205080204" pitchFamily="-109" charset="-128"/>
            </a:endParaRPr>
          </a:p>
        </p:txBody>
      </p:sp>
      <p:grpSp>
        <p:nvGrpSpPr>
          <p:cNvPr id="2" name="Group 23"/>
          <p:cNvGrpSpPr/>
          <p:nvPr/>
        </p:nvGrpSpPr>
        <p:grpSpPr bwMode="auto">
          <a:xfrm>
            <a:off x="515938" y="1819275"/>
            <a:ext cx="1557337" cy="2284413"/>
            <a:chOff x="325" y="1146"/>
            <a:chExt cx="981" cy="1439"/>
          </a:xfrm>
        </p:grpSpPr>
        <p:pic>
          <p:nvPicPr>
            <p:cNvPr id="40980" name="Picture 5"/>
            <p:cNvPicPr>
              <a:picLocks noChangeAspect="1" noChangeArrowheads="1"/>
            </p:cNvPicPr>
            <p:nvPr/>
          </p:nvPicPr>
          <p:blipFill>
            <a:blip r:embed="rId1"/>
            <a:srcRect/>
            <a:stretch>
              <a:fillRect/>
            </a:stretch>
          </p:blipFill>
          <p:spPr bwMode="auto">
            <a:xfrm>
              <a:off x="334" y="1305"/>
              <a:ext cx="972" cy="1048"/>
            </a:xfrm>
            <a:prstGeom prst="rect">
              <a:avLst/>
            </a:prstGeom>
            <a:noFill/>
            <a:ln w="12700">
              <a:noFill/>
              <a:miter lim="800000"/>
              <a:headEnd/>
              <a:tailEnd/>
            </a:ln>
          </p:spPr>
        </p:pic>
        <p:sp>
          <p:nvSpPr>
            <p:cNvPr id="40981" name="Text Box 7"/>
            <p:cNvSpPr txBox="1">
              <a:spLocks noChangeArrowheads="1"/>
            </p:cNvSpPr>
            <p:nvPr/>
          </p:nvSpPr>
          <p:spPr bwMode="auto">
            <a:xfrm>
              <a:off x="325" y="1146"/>
              <a:ext cx="962" cy="158"/>
            </a:xfrm>
            <a:prstGeom prst="rect">
              <a:avLst/>
            </a:prstGeom>
            <a:noFill/>
            <a:ln w="12700">
              <a:noFill/>
              <a:miter lim="800000"/>
            </a:ln>
          </p:spPr>
          <p:txBody>
            <a:bodyPr wrap="none" lIns="82058" tIns="41029" rIns="82058" bIns="41029">
              <a:spAutoFit/>
            </a:bodyPr>
            <a:lstStyle/>
            <a:p>
              <a:pPr defTabSz="821055"/>
              <a:r>
                <a:rPr lang="en-US" sz="1600" b="1" baseline="10000">
                  <a:latin typeface="Times New Roman" panose="02020603050405020304" pitchFamily="-109" charset="0"/>
                </a:rPr>
                <a:t>aaaaaaaaa bbbbbbbbb</a:t>
              </a:r>
              <a:endParaRPr lang="en-US" sz="2900" baseline="30000">
                <a:latin typeface="Times New Roman" panose="02020603050405020304" pitchFamily="-109" charset="0"/>
              </a:endParaRPr>
            </a:p>
          </p:txBody>
        </p:sp>
        <p:sp>
          <p:nvSpPr>
            <p:cNvPr id="40982" name="Text Box 11"/>
            <p:cNvSpPr txBox="1">
              <a:spLocks noChangeArrowheads="1"/>
            </p:cNvSpPr>
            <p:nvPr/>
          </p:nvSpPr>
          <p:spPr bwMode="auto">
            <a:xfrm>
              <a:off x="459" y="2427"/>
              <a:ext cx="561" cy="158"/>
            </a:xfrm>
            <a:prstGeom prst="rect">
              <a:avLst/>
            </a:prstGeom>
            <a:noFill/>
            <a:ln w="12700">
              <a:noFill/>
              <a:miter lim="800000"/>
            </a:ln>
          </p:spPr>
          <p:txBody>
            <a:bodyPr wrap="none" lIns="82058" tIns="41029" rIns="82058" bIns="41029">
              <a:spAutoFit/>
            </a:bodyPr>
            <a:lstStyle/>
            <a:p>
              <a:pPr defTabSz="821055"/>
              <a:r>
                <a:rPr lang="en-US" sz="1600" b="1" baseline="10000">
                  <a:latin typeface="Times New Roman" panose="02020603050405020304" pitchFamily="-109" charset="0"/>
                </a:rPr>
                <a:t>Repeat runs</a:t>
              </a:r>
              <a:endParaRPr lang="en-US" sz="2900" baseline="30000">
                <a:latin typeface="Times New Roman" panose="02020603050405020304" pitchFamily="-109" charset="0"/>
              </a:endParaRPr>
            </a:p>
          </p:txBody>
        </p:sp>
      </p:grpSp>
      <p:grpSp>
        <p:nvGrpSpPr>
          <p:cNvPr id="3" name="Group 24"/>
          <p:cNvGrpSpPr/>
          <p:nvPr/>
        </p:nvGrpSpPr>
        <p:grpSpPr bwMode="auto">
          <a:xfrm>
            <a:off x="2716213" y="1841500"/>
            <a:ext cx="1601787" cy="2333625"/>
            <a:chOff x="1711" y="1160"/>
            <a:chExt cx="1009" cy="1470"/>
          </a:xfrm>
        </p:grpSpPr>
        <p:pic>
          <p:nvPicPr>
            <p:cNvPr id="40977" name="Picture 6"/>
            <p:cNvPicPr>
              <a:picLocks noChangeAspect="1" noChangeArrowheads="1"/>
            </p:cNvPicPr>
            <p:nvPr/>
          </p:nvPicPr>
          <p:blipFill>
            <a:blip r:embed="rId2"/>
            <a:srcRect/>
            <a:stretch>
              <a:fillRect/>
            </a:stretch>
          </p:blipFill>
          <p:spPr bwMode="auto">
            <a:xfrm>
              <a:off x="1753" y="1350"/>
              <a:ext cx="967" cy="1052"/>
            </a:xfrm>
            <a:prstGeom prst="rect">
              <a:avLst/>
            </a:prstGeom>
            <a:noFill/>
            <a:ln w="12700">
              <a:noFill/>
              <a:miter lim="800000"/>
              <a:headEnd/>
              <a:tailEnd/>
            </a:ln>
          </p:spPr>
        </p:pic>
        <p:sp>
          <p:nvSpPr>
            <p:cNvPr id="40978" name="Text Box 8"/>
            <p:cNvSpPr txBox="1">
              <a:spLocks noChangeArrowheads="1"/>
            </p:cNvSpPr>
            <p:nvPr/>
          </p:nvSpPr>
          <p:spPr bwMode="auto">
            <a:xfrm>
              <a:off x="1711" y="1160"/>
              <a:ext cx="928" cy="167"/>
            </a:xfrm>
            <a:prstGeom prst="rect">
              <a:avLst/>
            </a:prstGeom>
            <a:noFill/>
            <a:ln w="12700">
              <a:noFill/>
              <a:miter lim="800000"/>
            </a:ln>
          </p:spPr>
          <p:txBody>
            <a:bodyPr wrap="none" lIns="82058" tIns="41029" rIns="82058" bIns="41029">
              <a:spAutoFit/>
            </a:bodyPr>
            <a:lstStyle/>
            <a:p>
              <a:pPr defTabSz="821055"/>
              <a:r>
                <a:rPr lang="en-US" sz="1800" b="1" baseline="10000">
                  <a:latin typeface="Times New Roman" panose="02020603050405020304" pitchFamily="-109" charset="0"/>
                </a:rPr>
                <a:t>abcdefghi abcdefghi</a:t>
              </a:r>
              <a:endParaRPr lang="en-US" sz="1800" b="1" baseline="30000">
                <a:latin typeface="Times New Roman" panose="02020603050405020304" pitchFamily="-109" charset="0"/>
              </a:endParaRPr>
            </a:p>
          </p:txBody>
        </p:sp>
        <p:sp>
          <p:nvSpPr>
            <p:cNvPr id="40979" name="Text Box 12"/>
            <p:cNvSpPr txBox="1">
              <a:spLocks noChangeArrowheads="1"/>
            </p:cNvSpPr>
            <p:nvPr/>
          </p:nvSpPr>
          <p:spPr bwMode="auto">
            <a:xfrm>
              <a:off x="1920" y="2472"/>
              <a:ext cx="625" cy="158"/>
            </a:xfrm>
            <a:prstGeom prst="rect">
              <a:avLst/>
            </a:prstGeom>
            <a:noFill/>
            <a:ln w="12700">
              <a:noFill/>
              <a:miter lim="800000"/>
            </a:ln>
          </p:spPr>
          <p:txBody>
            <a:bodyPr wrap="none" lIns="82058" tIns="41029" rIns="82058" bIns="41029">
              <a:spAutoFit/>
            </a:bodyPr>
            <a:lstStyle/>
            <a:p>
              <a:pPr defTabSz="821055"/>
              <a:r>
                <a:rPr lang="en-US" sz="1600" b="1" baseline="10000">
                  <a:latin typeface="Times New Roman" panose="02020603050405020304" pitchFamily="-109" charset="0"/>
                </a:rPr>
                <a:t>Repeat motifs</a:t>
              </a:r>
              <a:endParaRPr lang="en-US" sz="2900" baseline="30000">
                <a:latin typeface="Times New Roman" panose="02020603050405020304" pitchFamily="-109" charset="0"/>
              </a:endParaRPr>
            </a:p>
          </p:txBody>
        </p:sp>
      </p:grpSp>
      <p:grpSp>
        <p:nvGrpSpPr>
          <p:cNvPr id="4" name="Group 25"/>
          <p:cNvGrpSpPr/>
          <p:nvPr/>
        </p:nvGrpSpPr>
        <p:grpSpPr bwMode="auto">
          <a:xfrm>
            <a:off x="4968875" y="1852613"/>
            <a:ext cx="1533525" cy="2322512"/>
            <a:chOff x="3130" y="1167"/>
            <a:chExt cx="966" cy="1463"/>
          </a:xfrm>
        </p:grpSpPr>
        <p:pic>
          <p:nvPicPr>
            <p:cNvPr id="40974" name="Picture 3"/>
            <p:cNvPicPr>
              <a:picLocks noChangeAspect="1" noChangeArrowheads="1"/>
            </p:cNvPicPr>
            <p:nvPr/>
          </p:nvPicPr>
          <p:blipFill>
            <a:blip r:embed="rId3"/>
            <a:srcRect/>
            <a:stretch>
              <a:fillRect/>
            </a:stretch>
          </p:blipFill>
          <p:spPr bwMode="auto">
            <a:xfrm>
              <a:off x="3130" y="1350"/>
              <a:ext cx="966" cy="1043"/>
            </a:xfrm>
            <a:prstGeom prst="rect">
              <a:avLst/>
            </a:prstGeom>
            <a:noFill/>
            <a:ln w="12700">
              <a:noFill/>
              <a:miter lim="800000"/>
              <a:headEnd/>
              <a:tailEnd/>
            </a:ln>
          </p:spPr>
        </p:pic>
        <p:sp>
          <p:nvSpPr>
            <p:cNvPr id="40975" name="Text Box 9"/>
            <p:cNvSpPr txBox="1">
              <a:spLocks noChangeArrowheads="1"/>
            </p:cNvSpPr>
            <p:nvPr/>
          </p:nvSpPr>
          <p:spPr bwMode="auto">
            <a:xfrm>
              <a:off x="3130" y="1167"/>
              <a:ext cx="950" cy="158"/>
            </a:xfrm>
            <a:prstGeom prst="rect">
              <a:avLst/>
            </a:prstGeom>
            <a:noFill/>
            <a:ln w="12700">
              <a:noFill/>
              <a:miter lim="800000"/>
            </a:ln>
          </p:spPr>
          <p:txBody>
            <a:bodyPr wrap="none" lIns="82058" tIns="41029" rIns="82058" bIns="41029">
              <a:spAutoFit/>
            </a:bodyPr>
            <a:lstStyle/>
            <a:p>
              <a:pPr defTabSz="821055"/>
              <a:r>
                <a:rPr lang="en-US" sz="1600" b="1" baseline="10000">
                  <a:latin typeface="Times New Roman" panose="02020603050405020304" pitchFamily="-109" charset="0"/>
                </a:rPr>
                <a:t>aaaaaaaa bb aaaaaaaa</a:t>
              </a:r>
              <a:endParaRPr lang="en-US" sz="2900" baseline="30000">
                <a:latin typeface="Times New Roman" panose="02020603050405020304" pitchFamily="-109" charset="0"/>
              </a:endParaRPr>
            </a:p>
          </p:txBody>
        </p:sp>
        <p:sp>
          <p:nvSpPr>
            <p:cNvPr id="40976" name="Text Box 13"/>
            <p:cNvSpPr txBox="1">
              <a:spLocks noChangeArrowheads="1"/>
            </p:cNvSpPr>
            <p:nvPr/>
          </p:nvSpPr>
          <p:spPr bwMode="auto">
            <a:xfrm>
              <a:off x="3130" y="2472"/>
              <a:ext cx="930" cy="158"/>
            </a:xfrm>
            <a:prstGeom prst="rect">
              <a:avLst/>
            </a:prstGeom>
            <a:noFill/>
            <a:ln w="12700">
              <a:noFill/>
              <a:miter lim="800000"/>
            </a:ln>
          </p:spPr>
          <p:txBody>
            <a:bodyPr wrap="none" lIns="82058" tIns="41029" rIns="82058" bIns="41029">
              <a:spAutoFit/>
            </a:bodyPr>
            <a:lstStyle/>
            <a:p>
              <a:pPr defTabSz="821055"/>
              <a:r>
                <a:rPr lang="en-US" sz="1600" b="1" baseline="10000">
                  <a:latin typeface="Times New Roman" panose="02020603050405020304" pitchFamily="-109" charset="0"/>
                </a:rPr>
                <a:t>Insertion into a poly a</a:t>
              </a:r>
              <a:endParaRPr lang="en-US" sz="2900" baseline="30000">
                <a:latin typeface="Times New Roman" panose="02020603050405020304" pitchFamily="-109" charset="0"/>
              </a:endParaRPr>
            </a:p>
          </p:txBody>
        </p:sp>
      </p:grpSp>
      <p:grpSp>
        <p:nvGrpSpPr>
          <p:cNvPr id="5" name="Group 26"/>
          <p:cNvGrpSpPr/>
          <p:nvPr/>
        </p:nvGrpSpPr>
        <p:grpSpPr bwMode="auto">
          <a:xfrm>
            <a:off x="6958013" y="1852613"/>
            <a:ext cx="1611312" cy="2322512"/>
            <a:chOff x="4383" y="1167"/>
            <a:chExt cx="1015" cy="1463"/>
          </a:xfrm>
        </p:grpSpPr>
        <p:pic>
          <p:nvPicPr>
            <p:cNvPr id="40971" name="Picture 4"/>
            <p:cNvPicPr>
              <a:picLocks noChangeAspect="1" noChangeArrowheads="1"/>
            </p:cNvPicPr>
            <p:nvPr/>
          </p:nvPicPr>
          <p:blipFill>
            <a:blip r:embed="rId4"/>
            <a:srcRect/>
            <a:stretch>
              <a:fillRect/>
            </a:stretch>
          </p:blipFill>
          <p:spPr bwMode="auto">
            <a:xfrm>
              <a:off x="4424" y="1350"/>
              <a:ext cx="974" cy="1039"/>
            </a:xfrm>
            <a:prstGeom prst="rect">
              <a:avLst/>
            </a:prstGeom>
            <a:noFill/>
            <a:ln w="12700">
              <a:noFill/>
              <a:miter lim="800000"/>
              <a:headEnd/>
              <a:tailEnd/>
            </a:ln>
          </p:spPr>
        </p:pic>
        <p:sp>
          <p:nvSpPr>
            <p:cNvPr id="40972" name="Text Box 10"/>
            <p:cNvSpPr txBox="1">
              <a:spLocks noChangeArrowheads="1"/>
            </p:cNvSpPr>
            <p:nvPr/>
          </p:nvSpPr>
          <p:spPr bwMode="auto">
            <a:xfrm>
              <a:off x="4383" y="1167"/>
              <a:ext cx="995" cy="167"/>
            </a:xfrm>
            <a:prstGeom prst="rect">
              <a:avLst/>
            </a:prstGeom>
            <a:noFill/>
            <a:ln w="12700">
              <a:noFill/>
              <a:miter lim="800000"/>
            </a:ln>
          </p:spPr>
          <p:txBody>
            <a:bodyPr wrap="none" lIns="82058" tIns="41029" rIns="82058" bIns="41029">
              <a:spAutoFit/>
            </a:bodyPr>
            <a:lstStyle/>
            <a:p>
              <a:pPr defTabSz="821055"/>
              <a:r>
                <a:rPr lang="en-US" sz="1800" b="1" baseline="10000">
                  <a:latin typeface="Times New Roman" panose="02020603050405020304" pitchFamily="-109" charset="0"/>
                </a:rPr>
                <a:t>abcdefghiabczydefghi</a:t>
              </a:r>
              <a:endParaRPr lang="en-US" sz="1800" b="1" baseline="30000">
                <a:latin typeface="Times New Roman" panose="02020603050405020304" pitchFamily="-109" charset="0"/>
              </a:endParaRPr>
            </a:p>
          </p:txBody>
        </p:sp>
        <p:sp>
          <p:nvSpPr>
            <p:cNvPr id="40973" name="Text Box 14"/>
            <p:cNvSpPr txBox="1">
              <a:spLocks noChangeArrowheads="1"/>
            </p:cNvSpPr>
            <p:nvPr/>
          </p:nvSpPr>
          <p:spPr bwMode="auto">
            <a:xfrm>
              <a:off x="4424" y="2472"/>
              <a:ext cx="903" cy="158"/>
            </a:xfrm>
            <a:prstGeom prst="rect">
              <a:avLst/>
            </a:prstGeom>
            <a:noFill/>
            <a:ln w="12700">
              <a:noFill/>
              <a:miter lim="800000"/>
            </a:ln>
          </p:spPr>
          <p:txBody>
            <a:bodyPr wrap="none" lIns="82058" tIns="41029" rIns="82058" bIns="41029">
              <a:spAutoFit/>
            </a:bodyPr>
            <a:lstStyle/>
            <a:p>
              <a:pPr defTabSz="821055"/>
              <a:r>
                <a:rPr lang="en-US" sz="1600" b="1" baseline="10000">
                  <a:latin typeface="Times New Roman" panose="02020603050405020304" pitchFamily="-109" charset="0"/>
                </a:rPr>
                <a:t>Insertion into a motif</a:t>
              </a:r>
              <a:endParaRPr lang="en-US" sz="2900" baseline="30000">
                <a:latin typeface="Times New Roman" panose="02020603050405020304" pitchFamily="-109" charset="0"/>
              </a:endParaRPr>
            </a:p>
          </p:txBody>
        </p:sp>
      </p:grpSp>
      <p:grpSp>
        <p:nvGrpSpPr>
          <p:cNvPr id="6" name="Group 15"/>
          <p:cNvGrpSpPr/>
          <p:nvPr/>
        </p:nvGrpSpPr>
        <p:grpSpPr bwMode="auto">
          <a:xfrm>
            <a:off x="1789113" y="4281488"/>
            <a:ext cx="1543050" cy="2241550"/>
            <a:chOff x="1968" y="2925"/>
            <a:chExt cx="1118" cy="1506"/>
          </a:xfrm>
        </p:grpSpPr>
        <p:pic>
          <p:nvPicPr>
            <p:cNvPr id="40968" name="Picture 16"/>
            <p:cNvPicPr>
              <a:picLocks noChangeAspect="1" noChangeArrowheads="1"/>
            </p:cNvPicPr>
            <p:nvPr/>
          </p:nvPicPr>
          <p:blipFill>
            <a:blip r:embed="rId5"/>
            <a:srcRect/>
            <a:stretch>
              <a:fillRect/>
            </a:stretch>
          </p:blipFill>
          <p:spPr bwMode="auto">
            <a:xfrm>
              <a:off x="1968" y="3072"/>
              <a:ext cx="1118" cy="1108"/>
            </a:xfrm>
            <a:prstGeom prst="rect">
              <a:avLst/>
            </a:prstGeom>
            <a:noFill/>
            <a:ln w="12700">
              <a:noFill/>
              <a:miter lim="800000"/>
              <a:headEnd/>
              <a:tailEnd/>
            </a:ln>
          </p:spPr>
        </p:pic>
        <p:sp>
          <p:nvSpPr>
            <p:cNvPr id="40969" name="Text Box 17"/>
            <p:cNvSpPr txBox="1">
              <a:spLocks noChangeArrowheads="1"/>
            </p:cNvSpPr>
            <p:nvPr/>
          </p:nvSpPr>
          <p:spPr bwMode="auto">
            <a:xfrm>
              <a:off x="1968" y="2925"/>
              <a:ext cx="1067" cy="162"/>
            </a:xfrm>
            <a:prstGeom prst="rect">
              <a:avLst/>
            </a:prstGeom>
            <a:noFill/>
            <a:ln w="12700">
              <a:noFill/>
              <a:miter lim="800000"/>
            </a:ln>
          </p:spPr>
          <p:txBody>
            <a:bodyPr wrap="none" lIns="73639" tIns="36819" rIns="73639" bIns="36819">
              <a:spAutoFit/>
            </a:bodyPr>
            <a:lstStyle/>
            <a:p>
              <a:pPr defTabSz="821055"/>
              <a:r>
                <a:rPr lang="en-US" sz="1600" b="1" baseline="10000">
                  <a:latin typeface="Times New Roman" panose="02020603050405020304" pitchFamily="-109" charset="0"/>
                </a:rPr>
                <a:t>aaabbbaaabbbaaabbb</a:t>
              </a:r>
              <a:endParaRPr lang="en-US" sz="2900" baseline="30000">
                <a:latin typeface="Times New Roman" panose="02020603050405020304" pitchFamily="-109" charset="0"/>
              </a:endParaRPr>
            </a:p>
          </p:txBody>
        </p:sp>
        <p:sp>
          <p:nvSpPr>
            <p:cNvPr id="40970" name="Text Box 18"/>
            <p:cNvSpPr txBox="1">
              <a:spLocks noChangeArrowheads="1"/>
            </p:cNvSpPr>
            <p:nvPr/>
          </p:nvSpPr>
          <p:spPr bwMode="auto">
            <a:xfrm>
              <a:off x="2016" y="4269"/>
              <a:ext cx="947" cy="162"/>
            </a:xfrm>
            <a:prstGeom prst="rect">
              <a:avLst/>
            </a:prstGeom>
            <a:noFill/>
            <a:ln w="12700">
              <a:noFill/>
              <a:miter lim="800000"/>
            </a:ln>
          </p:spPr>
          <p:txBody>
            <a:bodyPr wrap="none" lIns="73639" tIns="36819" rIns="73639" bIns="36819">
              <a:spAutoFit/>
            </a:bodyPr>
            <a:lstStyle/>
            <a:p>
              <a:pPr defTabSz="821055"/>
              <a:r>
                <a:rPr lang="en-US" sz="1600" b="1" baseline="10000">
                  <a:latin typeface="Times New Roman" panose="02020603050405020304" pitchFamily="-109" charset="0"/>
                </a:rPr>
                <a:t>Alternating repeats</a:t>
              </a:r>
              <a:endParaRPr lang="en-US" sz="2900" baseline="30000">
                <a:latin typeface="Times New Roman" panose="02020603050405020304" pitchFamily="-109" charset="0"/>
              </a:endParaRPr>
            </a:p>
          </p:txBody>
        </p:sp>
      </p:grpSp>
    </p:spTree>
    <p:custDataLst>
      <p:tags r:id="rId6"/>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54038" y="265113"/>
            <a:ext cx="7770812" cy="1143000"/>
          </a:xfrm>
          <a:noFill/>
        </p:spPr>
        <p:txBody>
          <a:bodyPr lIns="88327" tIns="44163" rIns="88327" bIns="44163"/>
          <a:lstStyle/>
          <a:p>
            <a:pPr eaLnBrk="1" hangingPunct="1"/>
            <a:r>
              <a:rPr lang="en-US" sz="3400" b="1">
                <a:latin typeface="Times New Roman" panose="02020603050405020304" pitchFamily="-109" charset="0"/>
                <a:ea typeface="MS PGothic" panose="020B0600070205080204" pitchFamily="-109" charset="-128"/>
                <a:cs typeface="MS PGothic" panose="020B0600070205080204" pitchFamily="-109" charset="-128"/>
              </a:rPr>
              <a:t>In practice, dot plots are often cluttered </a:t>
            </a:r>
            <a:br>
              <a:rPr lang="en-US" sz="3400" b="1">
                <a:latin typeface="Times New Roman" panose="02020603050405020304" pitchFamily="-109" charset="0"/>
                <a:ea typeface="MS PGothic" panose="020B0600070205080204" pitchFamily="-109" charset="-128"/>
                <a:cs typeface="MS PGothic" panose="020B0600070205080204" pitchFamily="-109" charset="-128"/>
              </a:rPr>
            </a:br>
            <a:endParaRPr lang="en-US" sz="2200" b="1">
              <a:latin typeface="Times New Roman" panose="02020603050405020304" pitchFamily="-109" charset="0"/>
              <a:ea typeface="MS PGothic" panose="020B0600070205080204" pitchFamily="-109" charset="-128"/>
              <a:cs typeface="MS PGothic" panose="020B0600070205080204" pitchFamily="-109" charset="-128"/>
            </a:endParaRPr>
          </a:p>
        </p:txBody>
      </p:sp>
      <p:sp>
        <p:nvSpPr>
          <p:cNvPr id="958467" name="Text Box 3"/>
          <p:cNvSpPr txBox="1">
            <a:spLocks noChangeArrowheads="1"/>
          </p:cNvSpPr>
          <p:nvPr/>
        </p:nvSpPr>
        <p:spPr bwMode="auto">
          <a:xfrm>
            <a:off x="265113" y="4500563"/>
            <a:ext cx="8726487" cy="1576387"/>
          </a:xfrm>
          <a:prstGeom prst="rect">
            <a:avLst/>
          </a:prstGeom>
          <a:noFill/>
          <a:ln w="12700">
            <a:noFill/>
            <a:miter lim="800000"/>
          </a:ln>
        </p:spPr>
        <p:txBody>
          <a:bodyPr lIns="82058" tIns="41029" rIns="82058" bIns="41029">
            <a:spAutoFit/>
          </a:bodyPr>
          <a:lstStyle/>
          <a:p>
            <a:pPr defTabSz="821055"/>
            <a:r>
              <a:rPr lang="en-US" sz="2000"/>
              <a:t> </a:t>
            </a:r>
            <a:r>
              <a:rPr kumimoji="1" lang="en-US" sz="2000">
                <a:latin typeface="Times New Roman" panose="02020603050405020304" pitchFamily="-109" charset="0"/>
                <a:ea typeface="Times" pitchFamily="-109" charset="0"/>
                <a:cs typeface="Times" pitchFamily="-109" charset="0"/>
              </a:rPr>
              <a:t>Extraneous dots reflect‘noise’ and are due to the ‘random’ matches in the sequences.</a:t>
            </a:r>
            <a:r>
              <a:rPr lang="en-US" sz="2000">
                <a:latin typeface="Times New Roman" panose="02020603050405020304" pitchFamily="-109" charset="0"/>
              </a:rPr>
              <a:t> We can amplify the signal in such alignments use sliding-window filters</a:t>
            </a:r>
            <a:endParaRPr lang="en-US" sz="2000">
              <a:latin typeface="Times New Roman" panose="02020603050405020304" pitchFamily="-109" charset="0"/>
            </a:endParaRPr>
          </a:p>
          <a:p>
            <a:pPr defTabSz="821055"/>
            <a:endParaRPr lang="en-US" sz="2000">
              <a:latin typeface="Times New Roman" panose="02020603050405020304" pitchFamily="-109" charset="0"/>
            </a:endParaRPr>
          </a:p>
          <a:p>
            <a:pPr defTabSz="821055"/>
            <a:r>
              <a:rPr lang="en-US" sz="2000">
                <a:latin typeface="Times New Roman" panose="02020603050405020304" pitchFamily="-109" charset="0"/>
              </a:rPr>
              <a:t>A dot is placed at a location only if some fraction of the next K sites are identical.</a:t>
            </a:r>
            <a:r>
              <a:rPr lang="en-US" sz="1800">
                <a:latin typeface="Times New Roman" panose="02020603050405020304" pitchFamily="-109" charset="0"/>
              </a:rPr>
              <a:t>  (Can weight matches according to any scoring protocol)</a:t>
            </a:r>
            <a:endParaRPr lang="en-US" sz="2200"/>
          </a:p>
        </p:txBody>
      </p:sp>
      <p:pic>
        <p:nvPicPr>
          <p:cNvPr id="41988" name="Picture 7"/>
          <p:cNvPicPr>
            <a:picLocks noChangeAspect="1" noChangeArrowheads="1"/>
          </p:cNvPicPr>
          <p:nvPr/>
        </p:nvPicPr>
        <p:blipFill>
          <a:blip r:embed="rId1"/>
          <a:srcRect/>
          <a:stretch>
            <a:fillRect/>
          </a:stretch>
        </p:blipFill>
        <p:spPr bwMode="auto">
          <a:xfrm>
            <a:off x="2667000" y="1066800"/>
            <a:ext cx="3049588" cy="3227388"/>
          </a:xfrm>
          <a:prstGeom prst="rect">
            <a:avLst/>
          </a:prstGeom>
          <a:noFill/>
          <a:ln w="9525">
            <a:noFill/>
            <a:miter lim="800000"/>
            <a:headEnd/>
            <a:tailEnd/>
          </a:ln>
        </p:spPr>
      </p:pic>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584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846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554038" y="265113"/>
            <a:ext cx="7770812" cy="1143000"/>
          </a:xfrm>
          <a:noFill/>
        </p:spPr>
        <p:txBody>
          <a:bodyPr lIns="88327" tIns="44163" rIns="88327" bIns="44163"/>
          <a:lstStyle/>
          <a:p>
            <a:pPr eaLnBrk="1" hangingPunct="1"/>
            <a:r>
              <a:rPr lang="en-US" sz="3400" b="1">
                <a:latin typeface="Times New Roman" panose="02020603050405020304" pitchFamily="-109" charset="0"/>
                <a:ea typeface="MS PGothic" panose="020B0600070205080204" pitchFamily="-109" charset="-128"/>
                <a:cs typeface="MS PGothic" panose="020B0600070205080204" pitchFamily="-109" charset="-128"/>
              </a:rPr>
              <a:t>filtering…</a:t>
            </a:r>
            <a:br>
              <a:rPr lang="en-US" sz="3400" b="1">
                <a:latin typeface="Times New Roman" panose="02020603050405020304" pitchFamily="-109" charset="0"/>
                <a:ea typeface="MS PGothic" panose="020B0600070205080204" pitchFamily="-109" charset="-128"/>
                <a:cs typeface="MS PGothic" panose="020B0600070205080204" pitchFamily="-109" charset="-128"/>
              </a:rPr>
            </a:br>
            <a:endParaRPr lang="en-US" sz="2200" b="1">
              <a:latin typeface="Times New Roman" panose="02020603050405020304" pitchFamily="-109" charset="0"/>
              <a:ea typeface="MS PGothic" panose="020B0600070205080204" pitchFamily="-109" charset="-128"/>
              <a:cs typeface="MS PGothic" panose="020B0600070205080204" pitchFamily="-109" charset="-128"/>
            </a:endParaRPr>
          </a:p>
        </p:txBody>
      </p:sp>
      <p:grpSp>
        <p:nvGrpSpPr>
          <p:cNvPr id="2" name="Group 8"/>
          <p:cNvGrpSpPr/>
          <p:nvPr/>
        </p:nvGrpSpPr>
        <p:grpSpPr bwMode="auto">
          <a:xfrm>
            <a:off x="1019175" y="1714500"/>
            <a:ext cx="2976563" cy="3683000"/>
            <a:chOff x="642" y="1080"/>
            <a:chExt cx="1875" cy="2320"/>
          </a:xfrm>
        </p:grpSpPr>
        <p:graphicFrame>
          <p:nvGraphicFramePr>
            <p:cNvPr id="43011" name="Object 3"/>
            <p:cNvGraphicFramePr>
              <a:graphicFrameLocks noChangeAspect="1"/>
            </p:cNvGraphicFramePr>
            <p:nvPr/>
          </p:nvGraphicFramePr>
          <p:xfrm>
            <a:off x="642" y="1080"/>
            <a:ext cx="1875" cy="1935"/>
          </p:xfrm>
          <a:graphic>
            <a:graphicData uri="http://schemas.openxmlformats.org/presentationml/2006/ole">
              <mc:AlternateContent xmlns:mc="http://schemas.openxmlformats.org/markup-compatibility/2006">
                <mc:Choice xmlns:v="urn:schemas-microsoft-com:vml" Requires="v">
                  <p:oleObj spid="_x0000_s88068" name="Bitmap Image" r:id="rId1" imgW="1495425" imgH="1543050" progId="PBrush">
                    <p:embed/>
                  </p:oleObj>
                </mc:Choice>
                <mc:Fallback>
                  <p:oleObj name="Bitmap Image" r:id="rId1" imgW="1495425" imgH="1543050" progId="PBrush">
                    <p:embed/>
                    <p:pic>
                      <p:nvPicPr>
                        <p:cNvPr id="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 y="1080"/>
                          <a:ext cx="1875" cy="1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3016" name="Rectangle 6"/>
            <p:cNvSpPr>
              <a:spLocks noChangeArrowheads="1"/>
            </p:cNvSpPr>
            <p:nvPr/>
          </p:nvSpPr>
          <p:spPr bwMode="auto">
            <a:xfrm>
              <a:off x="1169" y="3137"/>
              <a:ext cx="583" cy="263"/>
            </a:xfrm>
            <a:prstGeom prst="rect">
              <a:avLst/>
            </a:prstGeom>
            <a:noFill/>
            <a:ln w="12700">
              <a:noFill/>
              <a:miter lim="800000"/>
            </a:ln>
          </p:spPr>
          <p:txBody>
            <a:bodyPr wrap="none" lIns="82058" tIns="41029" rIns="82058" bIns="41029">
              <a:spAutoFit/>
            </a:bodyPr>
            <a:lstStyle/>
            <a:p>
              <a:pPr defTabSz="821055"/>
              <a:r>
                <a:rPr lang="en-US" sz="2200" b="1">
                  <a:solidFill>
                    <a:schemeClr val="tx2"/>
                  </a:solidFill>
                  <a:latin typeface="Times New Roman" panose="02020603050405020304" pitchFamily="-109" charset="0"/>
                </a:rPr>
                <a:t>before</a:t>
              </a:r>
              <a:endParaRPr lang="en-US" sz="3200" b="1">
                <a:solidFill>
                  <a:schemeClr val="tx2"/>
                </a:solidFill>
                <a:latin typeface="Times New Roman" panose="02020603050405020304" pitchFamily="-109" charset="0"/>
              </a:endParaRPr>
            </a:p>
          </p:txBody>
        </p:sp>
      </p:grpSp>
      <p:grpSp>
        <p:nvGrpSpPr>
          <p:cNvPr id="3" name="Group 9"/>
          <p:cNvGrpSpPr/>
          <p:nvPr/>
        </p:nvGrpSpPr>
        <p:grpSpPr bwMode="auto">
          <a:xfrm>
            <a:off x="5126038" y="1714500"/>
            <a:ext cx="3000375" cy="3621088"/>
            <a:chOff x="3229" y="1080"/>
            <a:chExt cx="1890" cy="2281"/>
          </a:xfrm>
        </p:grpSpPr>
        <p:graphicFrame>
          <p:nvGraphicFramePr>
            <p:cNvPr id="43010" name="Object 2"/>
            <p:cNvGraphicFramePr>
              <a:graphicFrameLocks noChangeAspect="1"/>
            </p:cNvGraphicFramePr>
            <p:nvPr/>
          </p:nvGraphicFramePr>
          <p:xfrm>
            <a:off x="3229" y="1080"/>
            <a:ext cx="1890" cy="1864"/>
          </p:xfrm>
          <a:graphic>
            <a:graphicData uri="http://schemas.openxmlformats.org/presentationml/2006/ole">
              <mc:AlternateContent xmlns:mc="http://schemas.openxmlformats.org/markup-compatibility/2006">
                <mc:Choice xmlns:v="urn:schemas-microsoft-com:vml" Requires="v">
                  <p:oleObj spid="_x0000_s88069" name="Bitmap Image" r:id="rId3" imgW="1390650" imgH="1371600" progId="PBrush">
                    <p:embed/>
                  </p:oleObj>
                </mc:Choice>
                <mc:Fallback>
                  <p:oleObj name="Bitmap Image" r:id="rId3" imgW="1390650" imgH="1371600" progId="PBrush">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9" y="1080"/>
                          <a:ext cx="1890" cy="1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3015" name="Rectangle 7"/>
            <p:cNvSpPr>
              <a:spLocks noChangeArrowheads="1"/>
            </p:cNvSpPr>
            <p:nvPr/>
          </p:nvSpPr>
          <p:spPr bwMode="auto">
            <a:xfrm>
              <a:off x="3757" y="3098"/>
              <a:ext cx="465" cy="263"/>
            </a:xfrm>
            <a:prstGeom prst="rect">
              <a:avLst/>
            </a:prstGeom>
            <a:noFill/>
            <a:ln w="12700">
              <a:noFill/>
              <a:miter lim="800000"/>
            </a:ln>
          </p:spPr>
          <p:txBody>
            <a:bodyPr wrap="none" lIns="82058" tIns="41029" rIns="82058" bIns="41029">
              <a:spAutoFit/>
            </a:bodyPr>
            <a:lstStyle/>
            <a:p>
              <a:pPr defTabSz="821055"/>
              <a:r>
                <a:rPr lang="en-US" sz="2200" b="1">
                  <a:solidFill>
                    <a:schemeClr val="tx2"/>
                  </a:solidFill>
                  <a:latin typeface="Times New Roman" panose="02020603050405020304" pitchFamily="-109" charset="0"/>
                </a:rPr>
                <a:t>after</a:t>
              </a:r>
              <a:endParaRPr lang="en-US" sz="3200" b="1">
                <a:solidFill>
                  <a:schemeClr val="tx2"/>
                </a:solidFill>
                <a:latin typeface="Times New Roman" panose="02020603050405020304" pitchFamily="-109" charset="0"/>
              </a:endParaRPr>
            </a:p>
          </p:txBody>
        </p:sp>
      </p:gr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ea typeface="MS PGothic" panose="020B0600070205080204" pitchFamily="-109" charset="-128"/>
                <a:cs typeface="MS PGothic" panose="020B0600070205080204" pitchFamily="-109" charset="-128"/>
              </a:rPr>
              <a:t>Filtering</a:t>
            </a:r>
            <a:endParaRPr lang="en-US">
              <a:ea typeface="MS PGothic" panose="020B0600070205080204" pitchFamily="-109" charset="-128"/>
              <a:cs typeface="MS PGothic" panose="020B0600070205080204" pitchFamily="-109" charset="-128"/>
            </a:endParaRPr>
          </a:p>
        </p:txBody>
      </p:sp>
      <p:sp>
        <p:nvSpPr>
          <p:cNvPr id="974851" name="Rectangle 3"/>
          <p:cNvSpPr>
            <a:spLocks noGrp="1" noChangeArrowheads="1"/>
          </p:cNvSpPr>
          <p:nvPr>
            <p:ph type="body" idx="1"/>
          </p:nvPr>
        </p:nvSpPr>
        <p:spPr/>
        <p:txBody>
          <a:bodyPr/>
          <a:lstStyle/>
          <a:p>
            <a:pPr eaLnBrk="1" hangingPunct="1">
              <a:lnSpc>
                <a:spcPct val="90000"/>
              </a:lnSpc>
              <a:buFontTx/>
              <a:buNone/>
            </a:pPr>
            <a:endParaRPr lang="en-US">
              <a:ea typeface="MS PGothic" panose="020B0600070205080204" pitchFamily="-109" charset="-128"/>
              <a:cs typeface="MS PGothic" panose="020B0600070205080204" pitchFamily="-109" charset="-128"/>
            </a:endParaRPr>
          </a:p>
          <a:p>
            <a:pPr eaLnBrk="1" hangingPunct="1">
              <a:lnSpc>
                <a:spcPct val="90000"/>
              </a:lnSpc>
            </a:pPr>
            <a:r>
              <a:rPr lang="en-US">
                <a:ea typeface="MS PGothic" panose="020B0600070205080204" pitchFamily="-109" charset="-128"/>
                <a:cs typeface="MS PGothic" panose="020B0600070205080204" pitchFamily="-109" charset="-128"/>
              </a:rPr>
              <a:t>Employ a </a:t>
            </a:r>
            <a:r>
              <a:rPr lang="en-US" b="1" i="1">
                <a:ea typeface="MS PGothic" panose="020B0600070205080204" pitchFamily="-109" charset="-128"/>
                <a:cs typeface="MS PGothic" panose="020B0600070205080204" pitchFamily="-109" charset="-128"/>
              </a:rPr>
              <a:t>window</a:t>
            </a:r>
            <a:r>
              <a:rPr lang="en-US">
                <a:ea typeface="MS PGothic" panose="020B0600070205080204" pitchFamily="-109" charset="-128"/>
                <a:cs typeface="MS PGothic" panose="020B0600070205080204" pitchFamily="-109" charset="-128"/>
              </a:rPr>
              <a:t> and a </a:t>
            </a:r>
            <a:r>
              <a:rPr lang="en-US" b="1" i="1">
                <a:ea typeface="MS PGothic" panose="020B0600070205080204" pitchFamily="-109" charset="-128"/>
                <a:cs typeface="MS PGothic" panose="020B0600070205080204" pitchFamily="-109" charset="-128"/>
              </a:rPr>
              <a:t>threshold</a:t>
            </a:r>
            <a:endParaRPr lang="en-US" b="1" i="1">
              <a:ea typeface="MS PGothic" panose="020B0600070205080204" pitchFamily="-109" charset="-128"/>
              <a:cs typeface="MS PGothic" panose="020B0600070205080204" pitchFamily="-109" charset="-128"/>
            </a:endParaRPr>
          </a:p>
          <a:p>
            <a:pPr eaLnBrk="1" hangingPunct="1">
              <a:lnSpc>
                <a:spcPct val="90000"/>
              </a:lnSpc>
              <a:buFontTx/>
              <a:buNone/>
            </a:pPr>
            <a:endParaRPr lang="en-US" b="1" i="1">
              <a:ea typeface="MS PGothic" panose="020B0600070205080204" pitchFamily="-109" charset="-128"/>
              <a:cs typeface="MS PGothic" panose="020B0600070205080204" pitchFamily="-109" charset="-128"/>
            </a:endParaRPr>
          </a:p>
          <a:p>
            <a:pPr lvl="1" eaLnBrk="1" hangingPunct="1">
              <a:lnSpc>
                <a:spcPct val="90000"/>
              </a:lnSpc>
            </a:pPr>
            <a:r>
              <a:rPr lang="en-US"/>
              <a:t>compare character by character within a window (have to choose window size)</a:t>
            </a:r>
            <a:endParaRPr lang="en-US"/>
          </a:p>
          <a:p>
            <a:pPr lvl="1" eaLnBrk="1" hangingPunct="1">
              <a:lnSpc>
                <a:spcPct val="90000"/>
              </a:lnSpc>
              <a:buFontTx/>
              <a:buNone/>
            </a:pPr>
            <a:endParaRPr lang="en-US"/>
          </a:p>
          <a:p>
            <a:pPr lvl="1" eaLnBrk="1" hangingPunct="1">
              <a:lnSpc>
                <a:spcPct val="90000"/>
              </a:lnSpc>
            </a:pPr>
            <a:r>
              <a:rPr lang="en-US"/>
              <a:t>require certain fraction of matches within  window in order to display “a dot”</a:t>
            </a:r>
            <a:endParaRPr 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7485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7485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748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4851" grpId="0" bldLvl="2" autoUpdateAnimBg="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695325" y="304800"/>
            <a:ext cx="7772400" cy="1143000"/>
          </a:xfrm>
          <a:prstGeom prst="rect">
            <a:avLst/>
          </a:prstGeom>
          <a:noFill/>
          <a:ln w="9525">
            <a:noFill/>
            <a:miter lim="800000"/>
          </a:ln>
        </p:spPr>
        <p:txBody>
          <a:bodyPr lIns="92075" tIns="46038" rIns="92075" bIns="46038" anchor="ctr"/>
          <a:lstStyle/>
          <a:p>
            <a:pPr eaLnBrk="1" hangingPunct="1"/>
            <a:r>
              <a:rPr lang="en-US" sz="2800" b="1">
                <a:solidFill>
                  <a:schemeClr val="tx2"/>
                </a:solidFill>
                <a:latin typeface="Arial" panose="020B0604020202020204" pitchFamily="34" charset="0"/>
              </a:rPr>
              <a:t>Word Size Algorithm</a:t>
            </a:r>
            <a:endParaRPr lang="en-US" sz="3200">
              <a:solidFill>
                <a:schemeClr val="tx2"/>
              </a:solidFill>
              <a:latin typeface="Arial" panose="020B0604020202020204" pitchFamily="34" charset="0"/>
            </a:endParaRPr>
          </a:p>
        </p:txBody>
      </p:sp>
      <p:sp>
        <p:nvSpPr>
          <p:cNvPr id="45059" name="Text Box 3"/>
          <p:cNvSpPr txBox="1">
            <a:spLocks noChangeArrowheads="1"/>
          </p:cNvSpPr>
          <p:nvPr/>
        </p:nvSpPr>
        <p:spPr bwMode="auto">
          <a:xfrm>
            <a:off x="1339850" y="1871663"/>
            <a:ext cx="2774950" cy="730250"/>
          </a:xfrm>
          <a:prstGeom prst="rect">
            <a:avLst/>
          </a:prstGeom>
          <a:noFill/>
          <a:ln w="12700">
            <a:noFill/>
            <a:miter lim="800000"/>
            <a:headEnd type="none" w="sm" len="sm"/>
            <a:tailEnd type="none" w="sm" len="sm"/>
          </a:ln>
        </p:spPr>
        <p:txBody>
          <a:bodyPr wrap="none">
            <a:spAutoFit/>
          </a:bodyPr>
          <a:lstStyle/>
          <a:p>
            <a:pPr>
              <a:lnSpc>
                <a:spcPct val="70000"/>
              </a:lnSpc>
            </a:pPr>
            <a:r>
              <a:rPr lang="en-US" sz="2000">
                <a:latin typeface="Courier New" panose="02070309020205020404" charset="0"/>
              </a:rPr>
              <a:t>T</a:t>
            </a:r>
            <a:r>
              <a:rPr lang="en-US" sz="2000" b="1">
                <a:latin typeface="Courier New" panose="02070309020205020404" charset="0"/>
              </a:rPr>
              <a:t> A C G </a:t>
            </a:r>
            <a:r>
              <a:rPr lang="en-US" sz="2000">
                <a:latin typeface="Courier New" panose="02070309020205020404" charset="0"/>
              </a:rPr>
              <a:t>G T A T G</a:t>
            </a:r>
            <a:endParaRPr lang="en-US" sz="2000" b="1">
              <a:latin typeface="Arial" panose="020B0604020202020204" pitchFamily="34" charset="0"/>
            </a:endParaRPr>
          </a:p>
          <a:p>
            <a:pPr>
              <a:lnSpc>
                <a:spcPct val="70000"/>
              </a:lnSpc>
            </a:pPr>
            <a:endParaRPr lang="en-US" sz="2000" b="1">
              <a:latin typeface="Arial" panose="020B0604020202020204" pitchFamily="34" charset="0"/>
            </a:endParaRPr>
          </a:p>
          <a:p>
            <a:pPr>
              <a:lnSpc>
                <a:spcPct val="70000"/>
              </a:lnSpc>
            </a:pPr>
            <a:r>
              <a:rPr lang="en-US" sz="2000" b="1">
                <a:latin typeface="Courier New" panose="02070309020205020404" charset="0"/>
              </a:rPr>
              <a:t>  A C A </a:t>
            </a:r>
            <a:r>
              <a:rPr lang="en-US" sz="2000">
                <a:latin typeface="Courier New" panose="02070309020205020404" charset="0"/>
              </a:rPr>
              <a:t>G T A T C</a:t>
            </a:r>
            <a:endParaRPr lang="en-US" sz="2000" b="1">
              <a:latin typeface="Courier New" panose="02070309020205020404" charset="0"/>
            </a:endParaRPr>
          </a:p>
        </p:txBody>
      </p:sp>
      <p:sp>
        <p:nvSpPr>
          <p:cNvPr id="1006596" name="Rectangle 4"/>
          <p:cNvSpPr>
            <a:spLocks noChangeArrowheads="1"/>
          </p:cNvSpPr>
          <p:nvPr/>
        </p:nvSpPr>
        <p:spPr bwMode="auto">
          <a:xfrm>
            <a:off x="1644650" y="1790700"/>
            <a:ext cx="914400" cy="838200"/>
          </a:xfrm>
          <a:prstGeom prst="rect">
            <a:avLst/>
          </a:prstGeom>
          <a:noFill/>
          <a:ln w="28575">
            <a:solidFill>
              <a:schemeClr val="tx1"/>
            </a:solidFill>
            <a:miter lim="800000"/>
            <a:headEnd type="none" w="sm" len="sm"/>
            <a:tailEnd type="none" w="sm" len="sm"/>
          </a:ln>
        </p:spPr>
        <p:txBody>
          <a:bodyPr wrap="none" anchor="ctr"/>
          <a:lstStyle/>
          <a:p>
            <a:endParaRPr lang="en-US"/>
          </a:p>
        </p:txBody>
      </p:sp>
      <p:sp>
        <p:nvSpPr>
          <p:cNvPr id="45061" name="Line 5"/>
          <p:cNvSpPr>
            <a:spLocks noChangeShapeType="1"/>
          </p:cNvSpPr>
          <p:nvPr/>
        </p:nvSpPr>
        <p:spPr bwMode="auto">
          <a:xfrm>
            <a:off x="1797050" y="21209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62" name="Line 6"/>
          <p:cNvSpPr>
            <a:spLocks noChangeShapeType="1"/>
          </p:cNvSpPr>
          <p:nvPr/>
        </p:nvSpPr>
        <p:spPr bwMode="auto">
          <a:xfrm>
            <a:off x="2114550" y="21209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63" name="Line 7"/>
          <p:cNvSpPr>
            <a:spLocks noChangeShapeType="1"/>
          </p:cNvSpPr>
          <p:nvPr/>
        </p:nvSpPr>
        <p:spPr bwMode="auto">
          <a:xfrm>
            <a:off x="3016250" y="21209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64" name="Line 8"/>
          <p:cNvSpPr>
            <a:spLocks noChangeShapeType="1"/>
          </p:cNvSpPr>
          <p:nvPr/>
        </p:nvSpPr>
        <p:spPr bwMode="auto">
          <a:xfrm>
            <a:off x="2711450" y="21209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65" name="Line 9"/>
          <p:cNvSpPr>
            <a:spLocks noChangeShapeType="1"/>
          </p:cNvSpPr>
          <p:nvPr/>
        </p:nvSpPr>
        <p:spPr bwMode="auto">
          <a:xfrm>
            <a:off x="3333750" y="21209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66" name="Text Box 10"/>
          <p:cNvSpPr txBox="1">
            <a:spLocks noChangeArrowheads="1"/>
          </p:cNvSpPr>
          <p:nvPr/>
        </p:nvSpPr>
        <p:spPr bwMode="auto">
          <a:xfrm>
            <a:off x="1339850" y="2938463"/>
            <a:ext cx="2774950" cy="730250"/>
          </a:xfrm>
          <a:prstGeom prst="rect">
            <a:avLst/>
          </a:prstGeom>
          <a:noFill/>
          <a:ln w="12700">
            <a:noFill/>
            <a:miter lim="800000"/>
            <a:headEnd type="none" w="sm" len="sm"/>
            <a:tailEnd type="none" w="sm" len="sm"/>
          </a:ln>
        </p:spPr>
        <p:txBody>
          <a:bodyPr wrap="none">
            <a:spAutoFit/>
          </a:bodyPr>
          <a:lstStyle/>
          <a:p>
            <a:pPr>
              <a:lnSpc>
                <a:spcPct val="70000"/>
              </a:lnSpc>
            </a:pPr>
            <a:r>
              <a:rPr lang="en-US" sz="2000">
                <a:latin typeface="Courier New" panose="02070309020205020404" charset="0"/>
              </a:rPr>
              <a:t>T A</a:t>
            </a:r>
            <a:r>
              <a:rPr lang="en-US" sz="2000" b="1">
                <a:latin typeface="Courier New" panose="02070309020205020404" charset="0"/>
              </a:rPr>
              <a:t> C G G </a:t>
            </a:r>
            <a:r>
              <a:rPr lang="en-US" sz="2000">
                <a:latin typeface="Courier New" panose="02070309020205020404" charset="0"/>
              </a:rPr>
              <a:t>T A T G</a:t>
            </a:r>
            <a:endParaRPr lang="en-US" sz="2000" b="1">
              <a:latin typeface="Arial" panose="020B0604020202020204" pitchFamily="34" charset="0"/>
            </a:endParaRPr>
          </a:p>
          <a:p>
            <a:pPr>
              <a:lnSpc>
                <a:spcPct val="70000"/>
              </a:lnSpc>
            </a:pPr>
            <a:endParaRPr lang="en-US" sz="2000" b="1">
              <a:latin typeface="Arial" panose="020B0604020202020204" pitchFamily="34" charset="0"/>
            </a:endParaRPr>
          </a:p>
          <a:p>
            <a:pPr>
              <a:lnSpc>
                <a:spcPct val="70000"/>
              </a:lnSpc>
            </a:pPr>
            <a:r>
              <a:rPr lang="en-US" sz="2000" b="1">
                <a:latin typeface="Courier New" panose="02070309020205020404" charset="0"/>
              </a:rPr>
              <a:t>  </a:t>
            </a:r>
            <a:r>
              <a:rPr lang="en-US" sz="2000">
                <a:latin typeface="Courier New" panose="02070309020205020404" charset="0"/>
              </a:rPr>
              <a:t>A</a:t>
            </a:r>
            <a:r>
              <a:rPr lang="en-US" sz="2000" b="1">
                <a:latin typeface="Courier New" panose="02070309020205020404" charset="0"/>
              </a:rPr>
              <a:t> C A G </a:t>
            </a:r>
            <a:r>
              <a:rPr lang="en-US" sz="2000">
                <a:latin typeface="Courier New" panose="02070309020205020404" charset="0"/>
              </a:rPr>
              <a:t>T A T C</a:t>
            </a:r>
            <a:endParaRPr lang="en-US" sz="2000">
              <a:latin typeface="Courier New" panose="02070309020205020404" charset="0"/>
            </a:endParaRPr>
          </a:p>
        </p:txBody>
      </p:sp>
      <p:sp>
        <p:nvSpPr>
          <p:cNvPr id="1006603" name="Rectangle 11"/>
          <p:cNvSpPr>
            <a:spLocks noChangeArrowheads="1"/>
          </p:cNvSpPr>
          <p:nvPr/>
        </p:nvSpPr>
        <p:spPr bwMode="auto">
          <a:xfrm>
            <a:off x="1962150" y="2857500"/>
            <a:ext cx="914400" cy="838200"/>
          </a:xfrm>
          <a:prstGeom prst="rect">
            <a:avLst/>
          </a:prstGeom>
          <a:noFill/>
          <a:ln w="28575">
            <a:solidFill>
              <a:schemeClr val="tx1"/>
            </a:solidFill>
            <a:miter lim="800000"/>
            <a:headEnd type="none" w="sm" len="sm"/>
            <a:tailEnd type="none" w="sm" len="sm"/>
          </a:ln>
        </p:spPr>
        <p:txBody>
          <a:bodyPr wrap="none" anchor="ctr"/>
          <a:lstStyle/>
          <a:p>
            <a:endParaRPr lang="en-US"/>
          </a:p>
        </p:txBody>
      </p:sp>
      <p:sp>
        <p:nvSpPr>
          <p:cNvPr id="45068" name="Line 12"/>
          <p:cNvSpPr>
            <a:spLocks noChangeShapeType="1"/>
          </p:cNvSpPr>
          <p:nvPr/>
        </p:nvSpPr>
        <p:spPr bwMode="auto">
          <a:xfrm>
            <a:off x="1797050" y="31877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69" name="Line 13"/>
          <p:cNvSpPr>
            <a:spLocks noChangeShapeType="1"/>
          </p:cNvSpPr>
          <p:nvPr/>
        </p:nvSpPr>
        <p:spPr bwMode="auto">
          <a:xfrm>
            <a:off x="2114550" y="31877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70" name="Line 14"/>
          <p:cNvSpPr>
            <a:spLocks noChangeShapeType="1"/>
          </p:cNvSpPr>
          <p:nvPr/>
        </p:nvSpPr>
        <p:spPr bwMode="auto">
          <a:xfrm>
            <a:off x="3016250" y="31877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71" name="Line 15"/>
          <p:cNvSpPr>
            <a:spLocks noChangeShapeType="1"/>
          </p:cNvSpPr>
          <p:nvPr/>
        </p:nvSpPr>
        <p:spPr bwMode="auto">
          <a:xfrm>
            <a:off x="2711450" y="31877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72" name="Line 16"/>
          <p:cNvSpPr>
            <a:spLocks noChangeShapeType="1"/>
          </p:cNvSpPr>
          <p:nvPr/>
        </p:nvSpPr>
        <p:spPr bwMode="auto">
          <a:xfrm>
            <a:off x="3333750" y="31877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73" name="Text Box 17"/>
          <p:cNvSpPr txBox="1">
            <a:spLocks noChangeArrowheads="1"/>
          </p:cNvSpPr>
          <p:nvPr/>
        </p:nvSpPr>
        <p:spPr bwMode="auto">
          <a:xfrm>
            <a:off x="1339850" y="4005263"/>
            <a:ext cx="2774950" cy="730250"/>
          </a:xfrm>
          <a:prstGeom prst="rect">
            <a:avLst/>
          </a:prstGeom>
          <a:noFill/>
          <a:ln w="12700">
            <a:noFill/>
            <a:miter lim="800000"/>
            <a:headEnd type="none" w="sm" len="sm"/>
            <a:tailEnd type="none" w="sm" len="sm"/>
          </a:ln>
        </p:spPr>
        <p:txBody>
          <a:bodyPr wrap="none">
            <a:spAutoFit/>
          </a:bodyPr>
          <a:lstStyle/>
          <a:p>
            <a:pPr>
              <a:lnSpc>
                <a:spcPct val="70000"/>
              </a:lnSpc>
            </a:pPr>
            <a:r>
              <a:rPr lang="en-US" sz="2000">
                <a:latin typeface="Courier New" panose="02070309020205020404" charset="0"/>
              </a:rPr>
              <a:t>T A C</a:t>
            </a:r>
            <a:r>
              <a:rPr lang="en-US" sz="2000" b="1">
                <a:latin typeface="Courier New" panose="02070309020205020404" charset="0"/>
              </a:rPr>
              <a:t> G G T </a:t>
            </a:r>
            <a:r>
              <a:rPr lang="en-US" sz="2000">
                <a:latin typeface="Courier New" panose="02070309020205020404" charset="0"/>
              </a:rPr>
              <a:t>A T G</a:t>
            </a:r>
            <a:endParaRPr lang="en-US" sz="2000" b="1">
              <a:latin typeface="Arial" panose="020B0604020202020204" pitchFamily="34" charset="0"/>
            </a:endParaRPr>
          </a:p>
          <a:p>
            <a:pPr>
              <a:lnSpc>
                <a:spcPct val="70000"/>
              </a:lnSpc>
            </a:pPr>
            <a:endParaRPr lang="en-US" sz="2000" b="1">
              <a:latin typeface="Arial" panose="020B0604020202020204" pitchFamily="34" charset="0"/>
            </a:endParaRPr>
          </a:p>
          <a:p>
            <a:pPr>
              <a:lnSpc>
                <a:spcPct val="70000"/>
              </a:lnSpc>
            </a:pPr>
            <a:r>
              <a:rPr lang="en-US" sz="2000" b="1">
                <a:latin typeface="Courier New" panose="02070309020205020404" charset="0"/>
              </a:rPr>
              <a:t>  </a:t>
            </a:r>
            <a:r>
              <a:rPr lang="en-US" sz="2000">
                <a:latin typeface="Courier New" panose="02070309020205020404" charset="0"/>
              </a:rPr>
              <a:t>A C</a:t>
            </a:r>
            <a:r>
              <a:rPr lang="en-US" sz="2000" b="1">
                <a:latin typeface="Courier New" panose="02070309020205020404" charset="0"/>
              </a:rPr>
              <a:t> A G T </a:t>
            </a:r>
            <a:r>
              <a:rPr lang="en-US" sz="2000">
                <a:latin typeface="Courier New" panose="02070309020205020404" charset="0"/>
              </a:rPr>
              <a:t>A T C</a:t>
            </a:r>
            <a:endParaRPr lang="en-US" sz="2000">
              <a:latin typeface="Courier New" panose="02070309020205020404" charset="0"/>
            </a:endParaRPr>
          </a:p>
        </p:txBody>
      </p:sp>
      <p:sp>
        <p:nvSpPr>
          <p:cNvPr id="1006610" name="Rectangle 18"/>
          <p:cNvSpPr>
            <a:spLocks noChangeArrowheads="1"/>
          </p:cNvSpPr>
          <p:nvPr/>
        </p:nvSpPr>
        <p:spPr bwMode="auto">
          <a:xfrm>
            <a:off x="2254250" y="3924300"/>
            <a:ext cx="914400" cy="838200"/>
          </a:xfrm>
          <a:prstGeom prst="rect">
            <a:avLst/>
          </a:prstGeom>
          <a:noFill/>
          <a:ln w="28575">
            <a:solidFill>
              <a:schemeClr val="tx1"/>
            </a:solidFill>
            <a:miter lim="800000"/>
            <a:headEnd type="none" w="sm" len="sm"/>
            <a:tailEnd type="none" w="sm" len="sm"/>
          </a:ln>
        </p:spPr>
        <p:txBody>
          <a:bodyPr wrap="none" anchor="ctr"/>
          <a:lstStyle/>
          <a:p>
            <a:endParaRPr lang="en-US"/>
          </a:p>
        </p:txBody>
      </p:sp>
      <p:sp>
        <p:nvSpPr>
          <p:cNvPr id="45075" name="Line 19"/>
          <p:cNvSpPr>
            <a:spLocks noChangeShapeType="1"/>
          </p:cNvSpPr>
          <p:nvPr/>
        </p:nvSpPr>
        <p:spPr bwMode="auto">
          <a:xfrm>
            <a:off x="1797050" y="42545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76" name="Line 20"/>
          <p:cNvSpPr>
            <a:spLocks noChangeShapeType="1"/>
          </p:cNvSpPr>
          <p:nvPr/>
        </p:nvSpPr>
        <p:spPr bwMode="auto">
          <a:xfrm>
            <a:off x="2114550" y="42545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77" name="Line 21"/>
          <p:cNvSpPr>
            <a:spLocks noChangeShapeType="1"/>
          </p:cNvSpPr>
          <p:nvPr/>
        </p:nvSpPr>
        <p:spPr bwMode="auto">
          <a:xfrm>
            <a:off x="3016250" y="42545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78" name="Line 22"/>
          <p:cNvSpPr>
            <a:spLocks noChangeShapeType="1"/>
          </p:cNvSpPr>
          <p:nvPr/>
        </p:nvSpPr>
        <p:spPr bwMode="auto">
          <a:xfrm>
            <a:off x="2711450" y="42545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79" name="Line 23"/>
          <p:cNvSpPr>
            <a:spLocks noChangeShapeType="1"/>
          </p:cNvSpPr>
          <p:nvPr/>
        </p:nvSpPr>
        <p:spPr bwMode="auto">
          <a:xfrm>
            <a:off x="3333750" y="42545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80" name="Text Box 24"/>
          <p:cNvSpPr txBox="1">
            <a:spLocks noChangeArrowheads="1"/>
          </p:cNvSpPr>
          <p:nvPr/>
        </p:nvSpPr>
        <p:spPr bwMode="auto">
          <a:xfrm>
            <a:off x="1339850" y="5072063"/>
            <a:ext cx="2774950" cy="730250"/>
          </a:xfrm>
          <a:prstGeom prst="rect">
            <a:avLst/>
          </a:prstGeom>
          <a:noFill/>
          <a:ln w="12700">
            <a:noFill/>
            <a:miter lim="800000"/>
            <a:headEnd type="none" w="sm" len="sm"/>
            <a:tailEnd type="none" w="sm" len="sm"/>
          </a:ln>
        </p:spPr>
        <p:txBody>
          <a:bodyPr wrap="none">
            <a:spAutoFit/>
          </a:bodyPr>
          <a:lstStyle/>
          <a:p>
            <a:pPr>
              <a:lnSpc>
                <a:spcPct val="70000"/>
              </a:lnSpc>
            </a:pPr>
            <a:r>
              <a:rPr lang="en-US" sz="2000">
                <a:latin typeface="Courier New" panose="02070309020205020404" charset="0"/>
              </a:rPr>
              <a:t>T A C G</a:t>
            </a:r>
            <a:r>
              <a:rPr lang="en-US" sz="2000" b="1">
                <a:latin typeface="Courier New" panose="02070309020205020404" charset="0"/>
              </a:rPr>
              <a:t> G T A </a:t>
            </a:r>
            <a:r>
              <a:rPr lang="en-US" sz="2000">
                <a:latin typeface="Courier New" panose="02070309020205020404" charset="0"/>
              </a:rPr>
              <a:t>T G</a:t>
            </a:r>
            <a:endParaRPr lang="en-US" sz="2000" b="1">
              <a:latin typeface="Arial" panose="020B0604020202020204" pitchFamily="34" charset="0"/>
            </a:endParaRPr>
          </a:p>
          <a:p>
            <a:pPr>
              <a:lnSpc>
                <a:spcPct val="70000"/>
              </a:lnSpc>
            </a:pPr>
            <a:endParaRPr lang="en-US" sz="2000" b="1">
              <a:latin typeface="Arial" panose="020B0604020202020204" pitchFamily="34" charset="0"/>
            </a:endParaRPr>
          </a:p>
          <a:p>
            <a:pPr>
              <a:lnSpc>
                <a:spcPct val="70000"/>
              </a:lnSpc>
            </a:pPr>
            <a:r>
              <a:rPr lang="en-US" sz="2000" b="1">
                <a:latin typeface="Courier New" panose="02070309020205020404" charset="0"/>
              </a:rPr>
              <a:t>  </a:t>
            </a:r>
            <a:r>
              <a:rPr lang="en-US" sz="2000">
                <a:latin typeface="Courier New" panose="02070309020205020404" charset="0"/>
              </a:rPr>
              <a:t>A C A</a:t>
            </a:r>
            <a:r>
              <a:rPr lang="en-US" sz="2000" b="1">
                <a:latin typeface="Courier New" panose="02070309020205020404" charset="0"/>
              </a:rPr>
              <a:t> G T A </a:t>
            </a:r>
            <a:r>
              <a:rPr lang="en-US" sz="2000">
                <a:latin typeface="Courier New" panose="02070309020205020404" charset="0"/>
              </a:rPr>
              <a:t>T C</a:t>
            </a:r>
            <a:endParaRPr lang="en-US" sz="2000">
              <a:latin typeface="Courier New" panose="02070309020205020404" charset="0"/>
            </a:endParaRPr>
          </a:p>
        </p:txBody>
      </p:sp>
      <p:sp>
        <p:nvSpPr>
          <p:cNvPr id="45081" name="Line 26"/>
          <p:cNvSpPr>
            <a:spLocks noChangeShapeType="1"/>
          </p:cNvSpPr>
          <p:nvPr/>
        </p:nvSpPr>
        <p:spPr bwMode="auto">
          <a:xfrm>
            <a:off x="1797050" y="53213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82" name="Line 27"/>
          <p:cNvSpPr>
            <a:spLocks noChangeShapeType="1"/>
          </p:cNvSpPr>
          <p:nvPr/>
        </p:nvSpPr>
        <p:spPr bwMode="auto">
          <a:xfrm>
            <a:off x="2114550" y="53213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83" name="Line 28"/>
          <p:cNvSpPr>
            <a:spLocks noChangeShapeType="1"/>
          </p:cNvSpPr>
          <p:nvPr/>
        </p:nvSpPr>
        <p:spPr bwMode="auto">
          <a:xfrm>
            <a:off x="3016250" y="53213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84" name="Line 29"/>
          <p:cNvSpPr>
            <a:spLocks noChangeShapeType="1"/>
          </p:cNvSpPr>
          <p:nvPr/>
        </p:nvSpPr>
        <p:spPr bwMode="auto">
          <a:xfrm>
            <a:off x="2736850" y="53213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85" name="Line 30"/>
          <p:cNvSpPr>
            <a:spLocks noChangeShapeType="1"/>
          </p:cNvSpPr>
          <p:nvPr/>
        </p:nvSpPr>
        <p:spPr bwMode="auto">
          <a:xfrm>
            <a:off x="3333750" y="53213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86" name="Line 31"/>
          <p:cNvSpPr>
            <a:spLocks noChangeShapeType="1"/>
          </p:cNvSpPr>
          <p:nvPr/>
        </p:nvSpPr>
        <p:spPr bwMode="auto">
          <a:xfrm>
            <a:off x="2559050" y="2628900"/>
            <a:ext cx="228600" cy="0"/>
          </a:xfrm>
          <a:prstGeom prst="line">
            <a:avLst/>
          </a:prstGeom>
          <a:noFill/>
          <a:ln w="28575">
            <a:solidFill>
              <a:schemeClr val="tx1"/>
            </a:solidFill>
            <a:round/>
            <a:headEnd type="none" w="sm" len="sm"/>
            <a:tailEnd type="triangle" w="med" len="med"/>
          </a:ln>
        </p:spPr>
        <p:txBody>
          <a:bodyPr wrap="none" anchor="ctr"/>
          <a:lstStyle/>
          <a:p>
            <a:endParaRPr lang="en-US"/>
          </a:p>
        </p:txBody>
      </p:sp>
      <p:sp>
        <p:nvSpPr>
          <p:cNvPr id="45087" name="Line 32"/>
          <p:cNvSpPr>
            <a:spLocks noChangeShapeType="1"/>
          </p:cNvSpPr>
          <p:nvPr/>
        </p:nvSpPr>
        <p:spPr bwMode="auto">
          <a:xfrm>
            <a:off x="2863850" y="3695700"/>
            <a:ext cx="228600" cy="0"/>
          </a:xfrm>
          <a:prstGeom prst="line">
            <a:avLst/>
          </a:prstGeom>
          <a:noFill/>
          <a:ln w="28575">
            <a:solidFill>
              <a:schemeClr val="tx1"/>
            </a:solidFill>
            <a:round/>
            <a:headEnd type="none" w="sm" len="sm"/>
            <a:tailEnd type="triangle" w="med" len="med"/>
          </a:ln>
        </p:spPr>
        <p:txBody>
          <a:bodyPr wrap="none" anchor="ctr"/>
          <a:lstStyle/>
          <a:p>
            <a:endParaRPr lang="en-US"/>
          </a:p>
        </p:txBody>
      </p:sp>
      <p:sp>
        <p:nvSpPr>
          <p:cNvPr id="45088" name="Line 33"/>
          <p:cNvSpPr>
            <a:spLocks noChangeShapeType="1"/>
          </p:cNvSpPr>
          <p:nvPr/>
        </p:nvSpPr>
        <p:spPr bwMode="auto">
          <a:xfrm>
            <a:off x="3117850" y="4762500"/>
            <a:ext cx="228600" cy="0"/>
          </a:xfrm>
          <a:prstGeom prst="line">
            <a:avLst/>
          </a:prstGeom>
          <a:noFill/>
          <a:ln w="28575">
            <a:solidFill>
              <a:schemeClr val="tx1"/>
            </a:solidFill>
            <a:round/>
            <a:headEnd type="none" w="sm" len="sm"/>
            <a:tailEnd type="triangle" w="med" len="med"/>
          </a:ln>
        </p:spPr>
        <p:txBody>
          <a:bodyPr wrap="none" anchor="ctr"/>
          <a:lstStyle/>
          <a:p>
            <a:endParaRPr lang="en-US"/>
          </a:p>
        </p:txBody>
      </p:sp>
      <p:sp>
        <p:nvSpPr>
          <p:cNvPr id="45089" name="Line 35"/>
          <p:cNvSpPr>
            <a:spLocks noChangeShapeType="1"/>
          </p:cNvSpPr>
          <p:nvPr/>
        </p:nvSpPr>
        <p:spPr bwMode="auto">
          <a:xfrm>
            <a:off x="3625850" y="21209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90" name="Line 36"/>
          <p:cNvSpPr>
            <a:spLocks noChangeShapeType="1"/>
          </p:cNvSpPr>
          <p:nvPr/>
        </p:nvSpPr>
        <p:spPr bwMode="auto">
          <a:xfrm>
            <a:off x="3625850" y="31877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91" name="Line 37"/>
          <p:cNvSpPr>
            <a:spLocks noChangeShapeType="1"/>
          </p:cNvSpPr>
          <p:nvPr/>
        </p:nvSpPr>
        <p:spPr bwMode="auto">
          <a:xfrm>
            <a:off x="3625850" y="42545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92" name="Line 38"/>
          <p:cNvSpPr>
            <a:spLocks noChangeShapeType="1"/>
          </p:cNvSpPr>
          <p:nvPr/>
        </p:nvSpPr>
        <p:spPr bwMode="auto">
          <a:xfrm>
            <a:off x="3625850" y="532130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5093" name="Text Box 40"/>
          <p:cNvSpPr txBox="1">
            <a:spLocks noChangeArrowheads="1"/>
          </p:cNvSpPr>
          <p:nvPr/>
        </p:nvSpPr>
        <p:spPr bwMode="auto">
          <a:xfrm>
            <a:off x="5181600" y="2705100"/>
            <a:ext cx="3178175" cy="2576513"/>
          </a:xfrm>
          <a:prstGeom prst="rect">
            <a:avLst/>
          </a:prstGeom>
          <a:noFill/>
          <a:ln w="12700">
            <a:solidFill>
              <a:schemeClr val="tx1"/>
            </a:solidFill>
            <a:miter lim="800000"/>
            <a:headEnd type="none" w="sm" len="sm"/>
            <a:tailEnd type="none" w="sm" len="sm"/>
          </a:ln>
        </p:spPr>
        <p:txBody>
          <a:bodyPr>
            <a:spAutoFit/>
          </a:bodyPr>
          <a:lstStyle/>
          <a:p>
            <a:pPr>
              <a:spcBef>
                <a:spcPct val="50000"/>
              </a:spcBef>
              <a:tabLst>
                <a:tab pos="381000" algn="l"/>
                <a:tab pos="673100" algn="l"/>
                <a:tab pos="952500" algn="l"/>
                <a:tab pos="1244600" algn="l"/>
                <a:tab pos="1524000" algn="l"/>
                <a:tab pos="1816100" algn="l"/>
                <a:tab pos="2095500" algn="l"/>
                <a:tab pos="2387600" algn="l"/>
                <a:tab pos="2667000" algn="l"/>
                <a:tab pos="4947920" algn="l"/>
                <a:tab pos="5332095" algn="l"/>
              </a:tabLst>
            </a:pPr>
            <a:r>
              <a:rPr lang="en-US" sz="1800" b="1">
                <a:latin typeface="Courier New" panose="02070309020205020404" charset="0"/>
              </a:rPr>
              <a:t>C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r>
              <a:rPr lang="en-US" sz="1800" b="1">
                <a:latin typeface="Courier New" panose="02070309020205020404" charset="0"/>
                <a:sym typeface="Wingdings" panose="05000000000000000000" pitchFamily="2" charset="2"/>
              </a:rPr>
              <a:t> </a:t>
            </a:r>
            <a:br>
              <a:rPr lang="en-US" sz="1800" b="1">
                <a:latin typeface="Courier New" panose="02070309020205020404" charset="0"/>
                <a:sym typeface="Wingdings" panose="05000000000000000000" pitchFamily="2" charset="2"/>
              </a:rPr>
            </a:br>
            <a:r>
              <a:rPr lang="en-US" sz="1800" b="1">
                <a:latin typeface="Courier New" panose="02070309020205020404" charset="0"/>
              </a:rPr>
              <a:t>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br>
              <a:rPr lang="en-US" sz="1800" b="1">
                <a:latin typeface="Courier New" panose="02070309020205020404" charset="0"/>
              </a:rPr>
            </a:br>
            <a:r>
              <a:rPr lang="en-US" sz="1800" b="1">
                <a:latin typeface="Courier New" panose="02070309020205020404" charset="0"/>
              </a:rPr>
              <a:t>A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br>
              <a:rPr lang="en-US" sz="1800" b="1">
                <a:latin typeface="Courier New" panose="02070309020205020404" charset="0"/>
              </a:rPr>
            </a:br>
            <a:r>
              <a:rPr lang="en-US" sz="1800" b="1">
                <a:latin typeface="Courier New" panose="02070309020205020404" charset="0"/>
              </a:rPr>
              <a:t>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br>
              <a:rPr lang="en-US" sz="1800" b="1">
                <a:latin typeface="Courier New" panose="02070309020205020404" charset="0"/>
              </a:rPr>
            </a:br>
            <a:r>
              <a:rPr lang="en-US" sz="1800" b="1">
                <a:latin typeface="Courier New" panose="02070309020205020404" charset="0"/>
              </a:rPr>
              <a:t>G				 	 				 </a:t>
            </a:r>
            <a:br>
              <a:rPr lang="en-US" sz="1800" b="1">
                <a:latin typeface="Courier New" panose="02070309020205020404" charset="0"/>
              </a:rPr>
            </a:br>
            <a:r>
              <a:rPr lang="en-US" sz="1800" b="1">
                <a:latin typeface="Courier New" panose="02070309020205020404" charset="0"/>
              </a:rPr>
              <a:t>A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br>
              <a:rPr lang="en-US" sz="1800" b="1">
                <a:latin typeface="Courier New" panose="02070309020205020404" charset="0"/>
              </a:rPr>
            </a:br>
            <a:r>
              <a:rPr lang="en-US" sz="1800" b="1">
                <a:latin typeface="Courier New" panose="02070309020205020404" charset="0"/>
              </a:rPr>
              <a:t>C			 		</a:t>
            </a:r>
            <a:br>
              <a:rPr lang="en-US" sz="1800" b="1">
                <a:latin typeface="Courier New" panose="02070309020205020404" charset="0"/>
              </a:rPr>
            </a:br>
            <a:r>
              <a:rPr lang="en-US" sz="1800" b="1">
                <a:latin typeface="Courier New" panose="02070309020205020404" charset="0"/>
              </a:rPr>
              <a:t>A</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br>
              <a:rPr lang="en-US" sz="1800" b="1">
                <a:latin typeface="Courier New" panose="02070309020205020404" charset="0"/>
              </a:rPr>
            </a:br>
            <a:r>
              <a:rPr lang="en-US" sz="1800" b="1">
                <a:latin typeface="Courier New" panose="02070309020205020404" charset="0"/>
              </a:rPr>
              <a:t>	T	A	C	G	G	T	A	T	G</a:t>
            </a:r>
            <a:endParaRPr lang="en-US" sz="1800" b="1">
              <a:latin typeface="Courier New" panose="02070309020205020404" charset="0"/>
            </a:endParaRPr>
          </a:p>
        </p:txBody>
      </p:sp>
      <p:sp>
        <p:nvSpPr>
          <p:cNvPr id="45094" name="Text Box 41"/>
          <p:cNvSpPr txBox="1">
            <a:spLocks noChangeArrowheads="1"/>
          </p:cNvSpPr>
          <p:nvPr/>
        </p:nvSpPr>
        <p:spPr bwMode="auto">
          <a:xfrm>
            <a:off x="5394325" y="1878013"/>
            <a:ext cx="1889125" cy="396875"/>
          </a:xfrm>
          <a:prstGeom prst="rect">
            <a:avLst/>
          </a:prstGeom>
          <a:noFill/>
          <a:ln w="12700">
            <a:noFill/>
            <a:miter lim="800000"/>
          </a:ln>
        </p:spPr>
        <p:txBody>
          <a:bodyPr>
            <a:spAutoFit/>
          </a:bodyPr>
          <a:lstStyle/>
          <a:p>
            <a:r>
              <a:rPr lang="en-US" sz="2000">
                <a:latin typeface="Arial" panose="020B0604020202020204" pitchFamily="34" charset="0"/>
              </a:rPr>
              <a:t>Word Size = 3 </a:t>
            </a:r>
            <a:endParaRPr lang="en-US" sz="2000">
              <a:latin typeface="Arial" panose="020B0604020202020204" pitchFamily="34" charset="0"/>
            </a:endParaRPr>
          </a:p>
        </p:txBody>
      </p:sp>
      <p:sp>
        <p:nvSpPr>
          <p:cNvPr id="45095" name="AutoShape 43"/>
          <p:cNvSpPr/>
          <p:nvPr/>
        </p:nvSpPr>
        <p:spPr bwMode="auto">
          <a:xfrm>
            <a:off x="5486400" y="3314700"/>
            <a:ext cx="76200" cy="762000"/>
          </a:xfrm>
          <a:prstGeom prst="rightBrace">
            <a:avLst>
              <a:gd name="adj1" fmla="val 83333"/>
              <a:gd name="adj2" fmla="val 50000"/>
            </a:avLst>
          </a:prstGeom>
          <a:noFill/>
          <a:ln w="12700">
            <a:noFill/>
            <a:round/>
          </a:ln>
        </p:spPr>
        <p:txBody>
          <a:bodyPr wrap="none" anchor="ctr">
            <a:spAutoFit/>
          </a:bodyPr>
          <a:lstStyle/>
          <a:p>
            <a:endParaRPr lang="en-US"/>
          </a:p>
        </p:txBody>
      </p:sp>
      <p:sp>
        <p:nvSpPr>
          <p:cNvPr id="45096" name="Line 46"/>
          <p:cNvSpPr>
            <a:spLocks noChangeShapeType="1"/>
          </p:cNvSpPr>
          <p:nvPr/>
        </p:nvSpPr>
        <p:spPr bwMode="auto">
          <a:xfrm flipV="1">
            <a:off x="6096000" y="2857500"/>
            <a:ext cx="1905000" cy="1981200"/>
          </a:xfrm>
          <a:prstGeom prst="line">
            <a:avLst/>
          </a:prstGeom>
          <a:noFill/>
          <a:ln w="25400">
            <a:solidFill>
              <a:schemeClr val="tx1"/>
            </a:solidFill>
            <a:prstDash val="sysDot"/>
            <a:round/>
          </a:ln>
        </p:spPr>
        <p:txBody>
          <a:bodyPr wrap="none" anchor="ctr">
            <a:spAutoFit/>
          </a:bodyPr>
          <a:lstStyle/>
          <a:p>
            <a:endParaRPr lang="en-US"/>
          </a:p>
        </p:txBody>
      </p:sp>
      <p:grpSp>
        <p:nvGrpSpPr>
          <p:cNvPr id="2" name="Group 49"/>
          <p:cNvGrpSpPr/>
          <p:nvPr/>
        </p:nvGrpSpPr>
        <p:grpSpPr bwMode="auto">
          <a:xfrm>
            <a:off x="2584450" y="3581400"/>
            <a:ext cx="4714875" cy="2247900"/>
            <a:chOff x="1628" y="2256"/>
            <a:chExt cx="2970" cy="1416"/>
          </a:xfrm>
        </p:grpSpPr>
        <p:sp>
          <p:nvSpPr>
            <p:cNvPr id="45098" name="Rectangle 25"/>
            <p:cNvSpPr>
              <a:spLocks noChangeArrowheads="1"/>
            </p:cNvSpPr>
            <p:nvPr/>
          </p:nvSpPr>
          <p:spPr bwMode="auto">
            <a:xfrm>
              <a:off x="1628" y="3144"/>
              <a:ext cx="576" cy="528"/>
            </a:xfrm>
            <a:prstGeom prst="rect">
              <a:avLst/>
            </a:prstGeom>
            <a:noFill/>
            <a:ln w="28575">
              <a:solidFill>
                <a:schemeClr val="tx1"/>
              </a:solidFill>
              <a:miter lim="800000"/>
              <a:headEnd type="none" w="sm" len="sm"/>
              <a:tailEnd type="none" w="sm" len="sm"/>
            </a:ln>
          </p:spPr>
          <p:txBody>
            <a:bodyPr wrap="none" anchor="ctr"/>
            <a:lstStyle/>
            <a:p>
              <a:endParaRPr lang="en-US"/>
            </a:p>
          </p:txBody>
        </p:sp>
        <p:sp>
          <p:nvSpPr>
            <p:cNvPr id="45099" name="Line 34"/>
            <p:cNvSpPr>
              <a:spLocks noChangeShapeType="1"/>
            </p:cNvSpPr>
            <p:nvPr/>
          </p:nvSpPr>
          <p:spPr bwMode="auto">
            <a:xfrm>
              <a:off x="2204" y="3672"/>
              <a:ext cx="144" cy="0"/>
            </a:xfrm>
            <a:prstGeom prst="line">
              <a:avLst/>
            </a:prstGeom>
            <a:noFill/>
            <a:ln w="28575">
              <a:solidFill>
                <a:schemeClr val="tx1"/>
              </a:solidFill>
              <a:round/>
              <a:headEnd type="none" w="sm" len="sm"/>
              <a:tailEnd type="triangle" w="med" len="med"/>
            </a:ln>
          </p:spPr>
          <p:txBody>
            <a:bodyPr wrap="none" anchor="ctr"/>
            <a:lstStyle/>
            <a:p>
              <a:endParaRPr lang="en-US"/>
            </a:p>
          </p:txBody>
        </p:sp>
        <p:sp>
          <p:nvSpPr>
            <p:cNvPr id="45100" name="Text Box 42"/>
            <p:cNvSpPr txBox="1">
              <a:spLocks noChangeArrowheads="1"/>
            </p:cNvSpPr>
            <p:nvPr/>
          </p:nvSpPr>
          <p:spPr bwMode="auto">
            <a:xfrm>
              <a:off x="2592" y="3288"/>
              <a:ext cx="230" cy="212"/>
            </a:xfrm>
            <a:prstGeom prst="rect">
              <a:avLst/>
            </a:prstGeom>
            <a:noFill/>
            <a:ln w="12700">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US" sz="1600">
                <a:latin typeface="Courier New" panose="02070309020205020404" charset="0"/>
                <a:sym typeface="Wingdings" panose="05000000000000000000" pitchFamily="2" charset="2"/>
              </a:endParaRPr>
            </a:p>
          </p:txBody>
        </p:sp>
        <p:sp>
          <p:nvSpPr>
            <p:cNvPr id="45101" name="Line 44"/>
            <p:cNvSpPr>
              <a:spLocks noChangeShapeType="1"/>
            </p:cNvSpPr>
            <p:nvPr/>
          </p:nvSpPr>
          <p:spPr bwMode="auto">
            <a:xfrm>
              <a:off x="3552" y="2328"/>
              <a:ext cx="816" cy="0"/>
            </a:xfrm>
            <a:prstGeom prst="line">
              <a:avLst/>
            </a:prstGeom>
            <a:noFill/>
            <a:ln w="25400" cap="rnd">
              <a:solidFill>
                <a:schemeClr val="folHlink"/>
              </a:solidFill>
              <a:prstDash val="sysDot"/>
              <a:round/>
            </a:ln>
          </p:spPr>
          <p:txBody>
            <a:bodyPr wrap="none" anchor="ctr">
              <a:spAutoFit/>
            </a:bodyPr>
            <a:lstStyle/>
            <a:p>
              <a:endParaRPr lang="en-US"/>
            </a:p>
          </p:txBody>
        </p:sp>
        <p:sp>
          <p:nvSpPr>
            <p:cNvPr id="45102" name="Line 45"/>
            <p:cNvSpPr>
              <a:spLocks noChangeShapeType="1"/>
            </p:cNvSpPr>
            <p:nvPr/>
          </p:nvSpPr>
          <p:spPr bwMode="auto">
            <a:xfrm>
              <a:off x="4512" y="2472"/>
              <a:ext cx="0" cy="624"/>
            </a:xfrm>
            <a:prstGeom prst="line">
              <a:avLst/>
            </a:prstGeom>
            <a:noFill/>
            <a:ln w="25400" cap="rnd">
              <a:solidFill>
                <a:schemeClr val="folHlink"/>
              </a:solidFill>
              <a:prstDash val="sysDot"/>
              <a:round/>
            </a:ln>
          </p:spPr>
          <p:txBody>
            <a:bodyPr wrap="none" anchor="ctr">
              <a:spAutoFit/>
            </a:bodyPr>
            <a:lstStyle/>
            <a:p>
              <a:endParaRPr lang="en-US"/>
            </a:p>
          </p:txBody>
        </p:sp>
        <p:sp>
          <p:nvSpPr>
            <p:cNvPr id="45103" name="Text Box 48"/>
            <p:cNvSpPr txBox="1">
              <a:spLocks noChangeArrowheads="1"/>
            </p:cNvSpPr>
            <p:nvPr/>
          </p:nvSpPr>
          <p:spPr bwMode="auto">
            <a:xfrm>
              <a:off x="4368" y="2256"/>
              <a:ext cx="230" cy="212"/>
            </a:xfrm>
            <a:prstGeom prst="rect">
              <a:avLst/>
            </a:prstGeom>
            <a:noFill/>
            <a:ln w="12700">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US" sz="1600">
                <a:latin typeface="Courier New" panose="02070309020205020404" charset="0"/>
                <a:sym typeface="Wingdings" panose="05000000000000000000" pitchFamily="2" charset="2"/>
              </a:endParaRP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065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066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066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6596" grpId="0" animBg="1"/>
      <p:bldP spid="1006603" grpId="0" animBg="1"/>
      <p:bldP spid="10066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695325" y="304800"/>
            <a:ext cx="7772400" cy="1143000"/>
          </a:xfrm>
          <a:prstGeom prst="rect">
            <a:avLst/>
          </a:prstGeom>
          <a:noFill/>
          <a:ln w="9525">
            <a:noFill/>
            <a:miter lim="800000"/>
          </a:ln>
        </p:spPr>
        <p:txBody>
          <a:bodyPr lIns="92075" tIns="46038" rIns="92075" bIns="46038" anchor="ctr"/>
          <a:lstStyle/>
          <a:p>
            <a:pPr eaLnBrk="1" hangingPunct="1"/>
            <a:r>
              <a:rPr lang="en-US" sz="2800" b="1">
                <a:solidFill>
                  <a:schemeClr val="tx2"/>
                </a:solidFill>
                <a:latin typeface="Arial" panose="020B0604020202020204" pitchFamily="34" charset="0"/>
              </a:rPr>
              <a:t>Window stringency Algorithm</a:t>
            </a:r>
            <a:endParaRPr lang="en-US" sz="3200">
              <a:solidFill>
                <a:schemeClr val="tx2"/>
              </a:solidFill>
              <a:latin typeface="Arial" panose="020B0604020202020204" pitchFamily="34" charset="0"/>
            </a:endParaRPr>
          </a:p>
        </p:txBody>
      </p:sp>
      <p:sp>
        <p:nvSpPr>
          <p:cNvPr id="46083" name="Text Box 3"/>
          <p:cNvSpPr txBox="1">
            <a:spLocks noChangeArrowheads="1"/>
          </p:cNvSpPr>
          <p:nvPr/>
        </p:nvSpPr>
        <p:spPr bwMode="auto">
          <a:xfrm>
            <a:off x="1339850" y="1871663"/>
            <a:ext cx="2774950" cy="730250"/>
          </a:xfrm>
          <a:prstGeom prst="rect">
            <a:avLst/>
          </a:prstGeom>
          <a:noFill/>
          <a:ln w="12700">
            <a:noFill/>
            <a:miter lim="800000"/>
            <a:headEnd type="none" w="sm" len="sm"/>
            <a:tailEnd type="none" w="sm" len="sm"/>
          </a:ln>
        </p:spPr>
        <p:txBody>
          <a:bodyPr wrap="none">
            <a:spAutoFit/>
          </a:bodyPr>
          <a:lstStyle/>
          <a:p>
            <a:pPr>
              <a:lnSpc>
                <a:spcPct val="70000"/>
              </a:lnSpc>
            </a:pPr>
            <a:r>
              <a:rPr lang="en-US" sz="2000">
                <a:latin typeface="Courier New" panose="02070309020205020404" charset="0"/>
              </a:rPr>
              <a:t>T</a:t>
            </a:r>
            <a:r>
              <a:rPr lang="en-US" sz="2000" b="1">
                <a:latin typeface="Courier New" panose="02070309020205020404" charset="0"/>
              </a:rPr>
              <a:t> A C G </a:t>
            </a:r>
            <a:r>
              <a:rPr lang="en-US" sz="2000">
                <a:latin typeface="Courier New" panose="02070309020205020404" charset="0"/>
              </a:rPr>
              <a:t>G T A T G</a:t>
            </a:r>
            <a:endParaRPr lang="en-US" sz="2000" b="1">
              <a:latin typeface="Arial" panose="020B0604020202020204" pitchFamily="34" charset="0"/>
            </a:endParaRPr>
          </a:p>
          <a:p>
            <a:pPr>
              <a:lnSpc>
                <a:spcPct val="70000"/>
              </a:lnSpc>
            </a:pPr>
            <a:endParaRPr lang="en-US" sz="2000" b="1">
              <a:latin typeface="Arial" panose="020B0604020202020204" pitchFamily="34" charset="0"/>
            </a:endParaRPr>
          </a:p>
          <a:p>
            <a:pPr>
              <a:lnSpc>
                <a:spcPct val="70000"/>
              </a:lnSpc>
            </a:pPr>
            <a:r>
              <a:rPr lang="en-US" sz="2000" b="1">
                <a:latin typeface="Courier New" panose="02070309020205020404" charset="0"/>
              </a:rPr>
              <a:t>  A C A </a:t>
            </a:r>
            <a:r>
              <a:rPr lang="en-US" sz="2000">
                <a:latin typeface="Courier New" panose="02070309020205020404" charset="0"/>
              </a:rPr>
              <a:t>G T A T C</a:t>
            </a:r>
            <a:endParaRPr lang="en-US" sz="2000" b="1">
              <a:latin typeface="Courier New" panose="02070309020205020404" charset="0"/>
            </a:endParaRPr>
          </a:p>
        </p:txBody>
      </p:sp>
      <p:sp>
        <p:nvSpPr>
          <p:cNvPr id="46084" name="Text Box 10"/>
          <p:cNvSpPr txBox="1">
            <a:spLocks noChangeArrowheads="1"/>
          </p:cNvSpPr>
          <p:nvPr/>
        </p:nvSpPr>
        <p:spPr bwMode="auto">
          <a:xfrm>
            <a:off x="1339850" y="2938463"/>
            <a:ext cx="2774950" cy="730250"/>
          </a:xfrm>
          <a:prstGeom prst="rect">
            <a:avLst/>
          </a:prstGeom>
          <a:noFill/>
          <a:ln w="12700">
            <a:noFill/>
            <a:miter lim="800000"/>
            <a:headEnd type="none" w="sm" len="sm"/>
            <a:tailEnd type="none" w="sm" len="sm"/>
          </a:ln>
        </p:spPr>
        <p:txBody>
          <a:bodyPr wrap="none">
            <a:spAutoFit/>
          </a:bodyPr>
          <a:lstStyle/>
          <a:p>
            <a:pPr>
              <a:lnSpc>
                <a:spcPct val="70000"/>
              </a:lnSpc>
            </a:pPr>
            <a:r>
              <a:rPr lang="en-US" sz="2000">
                <a:latin typeface="Courier New" panose="02070309020205020404" charset="0"/>
              </a:rPr>
              <a:t>T A</a:t>
            </a:r>
            <a:r>
              <a:rPr lang="en-US" sz="2000" b="1">
                <a:latin typeface="Courier New" panose="02070309020205020404" charset="0"/>
              </a:rPr>
              <a:t> C G G </a:t>
            </a:r>
            <a:r>
              <a:rPr lang="en-US" sz="2000">
                <a:latin typeface="Courier New" panose="02070309020205020404" charset="0"/>
              </a:rPr>
              <a:t>T A T G</a:t>
            </a:r>
            <a:endParaRPr lang="en-US" sz="2000" b="1">
              <a:latin typeface="Arial" panose="020B0604020202020204" pitchFamily="34" charset="0"/>
            </a:endParaRPr>
          </a:p>
          <a:p>
            <a:pPr>
              <a:lnSpc>
                <a:spcPct val="70000"/>
              </a:lnSpc>
            </a:pPr>
            <a:endParaRPr lang="en-US" sz="2000" b="1">
              <a:latin typeface="Arial" panose="020B0604020202020204" pitchFamily="34" charset="0"/>
            </a:endParaRPr>
          </a:p>
          <a:p>
            <a:pPr>
              <a:lnSpc>
                <a:spcPct val="70000"/>
              </a:lnSpc>
            </a:pPr>
            <a:r>
              <a:rPr lang="en-US" sz="2000" b="1">
                <a:latin typeface="Courier New" panose="02070309020205020404" charset="0"/>
              </a:rPr>
              <a:t>  </a:t>
            </a:r>
            <a:r>
              <a:rPr lang="en-US" sz="2000">
                <a:latin typeface="Courier New" panose="02070309020205020404" charset="0"/>
              </a:rPr>
              <a:t>A</a:t>
            </a:r>
            <a:r>
              <a:rPr lang="en-US" sz="2000" b="1">
                <a:latin typeface="Courier New" panose="02070309020205020404" charset="0"/>
              </a:rPr>
              <a:t> C A G </a:t>
            </a:r>
            <a:r>
              <a:rPr lang="en-US" sz="2000">
                <a:latin typeface="Courier New" panose="02070309020205020404" charset="0"/>
              </a:rPr>
              <a:t>T A T C</a:t>
            </a:r>
            <a:endParaRPr lang="en-US" sz="2000">
              <a:latin typeface="Courier New" panose="02070309020205020404" charset="0"/>
            </a:endParaRPr>
          </a:p>
        </p:txBody>
      </p:sp>
      <p:sp>
        <p:nvSpPr>
          <p:cNvPr id="46085" name="Text Box 17"/>
          <p:cNvSpPr txBox="1">
            <a:spLocks noChangeArrowheads="1"/>
          </p:cNvSpPr>
          <p:nvPr/>
        </p:nvSpPr>
        <p:spPr bwMode="auto">
          <a:xfrm>
            <a:off x="1339850" y="4005263"/>
            <a:ext cx="2774950" cy="730250"/>
          </a:xfrm>
          <a:prstGeom prst="rect">
            <a:avLst/>
          </a:prstGeom>
          <a:noFill/>
          <a:ln w="12700">
            <a:noFill/>
            <a:miter lim="800000"/>
            <a:headEnd type="none" w="sm" len="sm"/>
            <a:tailEnd type="none" w="sm" len="sm"/>
          </a:ln>
        </p:spPr>
        <p:txBody>
          <a:bodyPr wrap="none">
            <a:spAutoFit/>
          </a:bodyPr>
          <a:lstStyle/>
          <a:p>
            <a:pPr>
              <a:lnSpc>
                <a:spcPct val="70000"/>
              </a:lnSpc>
            </a:pPr>
            <a:r>
              <a:rPr lang="en-US" sz="2000">
                <a:latin typeface="Courier New" panose="02070309020205020404" charset="0"/>
              </a:rPr>
              <a:t>T A C</a:t>
            </a:r>
            <a:r>
              <a:rPr lang="en-US" sz="2000" b="1">
                <a:latin typeface="Courier New" panose="02070309020205020404" charset="0"/>
              </a:rPr>
              <a:t> G G T </a:t>
            </a:r>
            <a:r>
              <a:rPr lang="en-US" sz="2000">
                <a:latin typeface="Courier New" panose="02070309020205020404" charset="0"/>
              </a:rPr>
              <a:t>A T G</a:t>
            </a:r>
            <a:endParaRPr lang="en-US" sz="2000" b="1">
              <a:latin typeface="Arial" panose="020B0604020202020204" pitchFamily="34" charset="0"/>
            </a:endParaRPr>
          </a:p>
          <a:p>
            <a:pPr>
              <a:lnSpc>
                <a:spcPct val="70000"/>
              </a:lnSpc>
            </a:pPr>
            <a:endParaRPr lang="en-US" sz="2000" b="1">
              <a:latin typeface="Arial" panose="020B0604020202020204" pitchFamily="34" charset="0"/>
            </a:endParaRPr>
          </a:p>
          <a:p>
            <a:pPr>
              <a:lnSpc>
                <a:spcPct val="70000"/>
              </a:lnSpc>
            </a:pPr>
            <a:r>
              <a:rPr lang="en-US" sz="2000" b="1">
                <a:latin typeface="Courier New" panose="02070309020205020404" charset="0"/>
              </a:rPr>
              <a:t>  </a:t>
            </a:r>
            <a:r>
              <a:rPr lang="en-US" sz="2000">
                <a:latin typeface="Courier New" panose="02070309020205020404" charset="0"/>
              </a:rPr>
              <a:t>A C</a:t>
            </a:r>
            <a:r>
              <a:rPr lang="en-US" sz="2000" b="1">
                <a:latin typeface="Courier New" panose="02070309020205020404" charset="0"/>
              </a:rPr>
              <a:t> A G T </a:t>
            </a:r>
            <a:r>
              <a:rPr lang="en-US" sz="2000">
                <a:latin typeface="Courier New" panose="02070309020205020404" charset="0"/>
              </a:rPr>
              <a:t>A T C</a:t>
            </a:r>
            <a:endParaRPr lang="en-US" sz="2000">
              <a:latin typeface="Courier New" panose="02070309020205020404" charset="0"/>
            </a:endParaRPr>
          </a:p>
        </p:txBody>
      </p:sp>
      <p:sp>
        <p:nvSpPr>
          <p:cNvPr id="46086" name="Text Box 24"/>
          <p:cNvSpPr txBox="1">
            <a:spLocks noChangeArrowheads="1"/>
          </p:cNvSpPr>
          <p:nvPr/>
        </p:nvSpPr>
        <p:spPr bwMode="auto">
          <a:xfrm>
            <a:off x="1339850" y="5072063"/>
            <a:ext cx="2774950" cy="730250"/>
          </a:xfrm>
          <a:prstGeom prst="rect">
            <a:avLst/>
          </a:prstGeom>
          <a:noFill/>
          <a:ln w="12700">
            <a:noFill/>
            <a:miter lim="800000"/>
            <a:headEnd type="none" w="sm" len="sm"/>
            <a:tailEnd type="none" w="sm" len="sm"/>
          </a:ln>
        </p:spPr>
        <p:txBody>
          <a:bodyPr wrap="none">
            <a:spAutoFit/>
          </a:bodyPr>
          <a:lstStyle/>
          <a:p>
            <a:pPr>
              <a:lnSpc>
                <a:spcPct val="70000"/>
              </a:lnSpc>
            </a:pPr>
            <a:r>
              <a:rPr lang="en-US" sz="2000">
                <a:latin typeface="Courier New" panose="02070309020205020404" charset="0"/>
              </a:rPr>
              <a:t>T A C G</a:t>
            </a:r>
            <a:r>
              <a:rPr lang="en-US" sz="2000" b="1">
                <a:latin typeface="Courier New" panose="02070309020205020404" charset="0"/>
              </a:rPr>
              <a:t> G T A </a:t>
            </a:r>
            <a:r>
              <a:rPr lang="en-US" sz="2000">
                <a:latin typeface="Courier New" panose="02070309020205020404" charset="0"/>
              </a:rPr>
              <a:t>T G</a:t>
            </a:r>
            <a:endParaRPr lang="en-US" sz="2000" b="1">
              <a:latin typeface="Arial" panose="020B0604020202020204" pitchFamily="34" charset="0"/>
            </a:endParaRPr>
          </a:p>
          <a:p>
            <a:pPr>
              <a:lnSpc>
                <a:spcPct val="70000"/>
              </a:lnSpc>
            </a:pPr>
            <a:endParaRPr lang="en-US" sz="2000" b="1">
              <a:latin typeface="Arial" panose="020B0604020202020204" pitchFamily="34" charset="0"/>
            </a:endParaRPr>
          </a:p>
          <a:p>
            <a:pPr>
              <a:lnSpc>
                <a:spcPct val="70000"/>
              </a:lnSpc>
            </a:pPr>
            <a:r>
              <a:rPr lang="en-US" sz="2000" b="1">
                <a:latin typeface="Courier New" panose="02070309020205020404" charset="0"/>
              </a:rPr>
              <a:t>  </a:t>
            </a:r>
            <a:r>
              <a:rPr lang="en-US" sz="2000">
                <a:latin typeface="Courier New" panose="02070309020205020404" charset="0"/>
              </a:rPr>
              <a:t>A C A</a:t>
            </a:r>
            <a:r>
              <a:rPr lang="en-US" sz="2000" b="1">
                <a:latin typeface="Courier New" panose="02070309020205020404" charset="0"/>
              </a:rPr>
              <a:t> G T A </a:t>
            </a:r>
            <a:r>
              <a:rPr lang="en-US" sz="2000">
                <a:latin typeface="Courier New" panose="02070309020205020404" charset="0"/>
              </a:rPr>
              <a:t>T C</a:t>
            </a:r>
            <a:endParaRPr lang="en-US" sz="2000">
              <a:latin typeface="Courier New" panose="02070309020205020404" charset="0"/>
            </a:endParaRPr>
          </a:p>
        </p:txBody>
      </p:sp>
      <p:grpSp>
        <p:nvGrpSpPr>
          <p:cNvPr id="2" name="Group 58"/>
          <p:cNvGrpSpPr/>
          <p:nvPr/>
        </p:nvGrpSpPr>
        <p:grpSpPr bwMode="auto">
          <a:xfrm>
            <a:off x="1797050" y="2120900"/>
            <a:ext cx="1828800" cy="152400"/>
            <a:chOff x="1132" y="1336"/>
            <a:chExt cx="1152" cy="96"/>
          </a:xfrm>
        </p:grpSpPr>
        <p:sp>
          <p:nvSpPr>
            <p:cNvPr id="46154" name="Line 5"/>
            <p:cNvSpPr>
              <a:spLocks noChangeShapeType="1"/>
            </p:cNvSpPr>
            <p:nvPr/>
          </p:nvSpPr>
          <p:spPr bwMode="auto">
            <a:xfrm>
              <a:off x="1132" y="1336"/>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55" name="Line 6"/>
            <p:cNvSpPr>
              <a:spLocks noChangeShapeType="1"/>
            </p:cNvSpPr>
            <p:nvPr/>
          </p:nvSpPr>
          <p:spPr bwMode="auto">
            <a:xfrm>
              <a:off x="1332" y="1336"/>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56" name="Line 7"/>
            <p:cNvSpPr>
              <a:spLocks noChangeShapeType="1"/>
            </p:cNvSpPr>
            <p:nvPr/>
          </p:nvSpPr>
          <p:spPr bwMode="auto">
            <a:xfrm>
              <a:off x="1900" y="1336"/>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57" name="Line 8"/>
            <p:cNvSpPr>
              <a:spLocks noChangeShapeType="1"/>
            </p:cNvSpPr>
            <p:nvPr/>
          </p:nvSpPr>
          <p:spPr bwMode="auto">
            <a:xfrm>
              <a:off x="1708" y="1336"/>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58" name="Line 9"/>
            <p:cNvSpPr>
              <a:spLocks noChangeShapeType="1"/>
            </p:cNvSpPr>
            <p:nvPr/>
          </p:nvSpPr>
          <p:spPr bwMode="auto">
            <a:xfrm>
              <a:off x="2100" y="1336"/>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59" name="Line 35"/>
            <p:cNvSpPr>
              <a:spLocks noChangeShapeType="1"/>
            </p:cNvSpPr>
            <p:nvPr/>
          </p:nvSpPr>
          <p:spPr bwMode="auto">
            <a:xfrm>
              <a:off x="2284" y="1336"/>
              <a:ext cx="0" cy="96"/>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3" name="Group 59"/>
          <p:cNvGrpSpPr/>
          <p:nvPr/>
        </p:nvGrpSpPr>
        <p:grpSpPr bwMode="auto">
          <a:xfrm>
            <a:off x="1797050" y="3187700"/>
            <a:ext cx="1828800" cy="152400"/>
            <a:chOff x="1132" y="2008"/>
            <a:chExt cx="1152" cy="96"/>
          </a:xfrm>
        </p:grpSpPr>
        <p:sp>
          <p:nvSpPr>
            <p:cNvPr id="46148" name="Line 12"/>
            <p:cNvSpPr>
              <a:spLocks noChangeShapeType="1"/>
            </p:cNvSpPr>
            <p:nvPr/>
          </p:nvSpPr>
          <p:spPr bwMode="auto">
            <a:xfrm>
              <a:off x="1132" y="2008"/>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49" name="Line 13"/>
            <p:cNvSpPr>
              <a:spLocks noChangeShapeType="1"/>
            </p:cNvSpPr>
            <p:nvPr/>
          </p:nvSpPr>
          <p:spPr bwMode="auto">
            <a:xfrm>
              <a:off x="1332" y="2008"/>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50" name="Line 14"/>
            <p:cNvSpPr>
              <a:spLocks noChangeShapeType="1"/>
            </p:cNvSpPr>
            <p:nvPr/>
          </p:nvSpPr>
          <p:spPr bwMode="auto">
            <a:xfrm>
              <a:off x="1900" y="2008"/>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51" name="Line 15"/>
            <p:cNvSpPr>
              <a:spLocks noChangeShapeType="1"/>
            </p:cNvSpPr>
            <p:nvPr/>
          </p:nvSpPr>
          <p:spPr bwMode="auto">
            <a:xfrm>
              <a:off x="1708" y="2008"/>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52" name="Line 16"/>
            <p:cNvSpPr>
              <a:spLocks noChangeShapeType="1"/>
            </p:cNvSpPr>
            <p:nvPr/>
          </p:nvSpPr>
          <p:spPr bwMode="auto">
            <a:xfrm>
              <a:off x="2100" y="2008"/>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53" name="Line 36"/>
            <p:cNvSpPr>
              <a:spLocks noChangeShapeType="1"/>
            </p:cNvSpPr>
            <p:nvPr/>
          </p:nvSpPr>
          <p:spPr bwMode="auto">
            <a:xfrm>
              <a:off x="2284" y="2008"/>
              <a:ext cx="0" cy="96"/>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4" name="Group 60"/>
          <p:cNvGrpSpPr/>
          <p:nvPr/>
        </p:nvGrpSpPr>
        <p:grpSpPr bwMode="auto">
          <a:xfrm>
            <a:off x="1797050" y="4254500"/>
            <a:ext cx="1828800" cy="152400"/>
            <a:chOff x="1132" y="2680"/>
            <a:chExt cx="1152" cy="96"/>
          </a:xfrm>
        </p:grpSpPr>
        <p:sp>
          <p:nvSpPr>
            <p:cNvPr id="46142" name="Line 19"/>
            <p:cNvSpPr>
              <a:spLocks noChangeShapeType="1"/>
            </p:cNvSpPr>
            <p:nvPr/>
          </p:nvSpPr>
          <p:spPr bwMode="auto">
            <a:xfrm>
              <a:off x="1132" y="2680"/>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43" name="Line 20"/>
            <p:cNvSpPr>
              <a:spLocks noChangeShapeType="1"/>
            </p:cNvSpPr>
            <p:nvPr/>
          </p:nvSpPr>
          <p:spPr bwMode="auto">
            <a:xfrm>
              <a:off x="1332" y="2680"/>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44" name="Line 21"/>
            <p:cNvSpPr>
              <a:spLocks noChangeShapeType="1"/>
            </p:cNvSpPr>
            <p:nvPr/>
          </p:nvSpPr>
          <p:spPr bwMode="auto">
            <a:xfrm>
              <a:off x="1900" y="2680"/>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45" name="Line 22"/>
            <p:cNvSpPr>
              <a:spLocks noChangeShapeType="1"/>
            </p:cNvSpPr>
            <p:nvPr/>
          </p:nvSpPr>
          <p:spPr bwMode="auto">
            <a:xfrm>
              <a:off x="1708" y="2680"/>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46" name="Line 23"/>
            <p:cNvSpPr>
              <a:spLocks noChangeShapeType="1"/>
            </p:cNvSpPr>
            <p:nvPr/>
          </p:nvSpPr>
          <p:spPr bwMode="auto">
            <a:xfrm>
              <a:off x="2100" y="2680"/>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47" name="Line 37"/>
            <p:cNvSpPr>
              <a:spLocks noChangeShapeType="1"/>
            </p:cNvSpPr>
            <p:nvPr/>
          </p:nvSpPr>
          <p:spPr bwMode="auto">
            <a:xfrm>
              <a:off x="2284" y="2680"/>
              <a:ext cx="0" cy="96"/>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5" name="Group 61"/>
          <p:cNvGrpSpPr/>
          <p:nvPr/>
        </p:nvGrpSpPr>
        <p:grpSpPr bwMode="auto">
          <a:xfrm>
            <a:off x="1797050" y="5321300"/>
            <a:ext cx="1828800" cy="152400"/>
            <a:chOff x="1132" y="3352"/>
            <a:chExt cx="1152" cy="96"/>
          </a:xfrm>
        </p:grpSpPr>
        <p:sp>
          <p:nvSpPr>
            <p:cNvPr id="46136" name="Line 26"/>
            <p:cNvSpPr>
              <a:spLocks noChangeShapeType="1"/>
            </p:cNvSpPr>
            <p:nvPr/>
          </p:nvSpPr>
          <p:spPr bwMode="auto">
            <a:xfrm>
              <a:off x="1132" y="3352"/>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37" name="Line 27"/>
            <p:cNvSpPr>
              <a:spLocks noChangeShapeType="1"/>
            </p:cNvSpPr>
            <p:nvPr/>
          </p:nvSpPr>
          <p:spPr bwMode="auto">
            <a:xfrm>
              <a:off x="1332" y="3352"/>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38" name="Line 28"/>
            <p:cNvSpPr>
              <a:spLocks noChangeShapeType="1"/>
            </p:cNvSpPr>
            <p:nvPr/>
          </p:nvSpPr>
          <p:spPr bwMode="auto">
            <a:xfrm>
              <a:off x="1900" y="3352"/>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39" name="Line 29"/>
            <p:cNvSpPr>
              <a:spLocks noChangeShapeType="1"/>
            </p:cNvSpPr>
            <p:nvPr/>
          </p:nvSpPr>
          <p:spPr bwMode="auto">
            <a:xfrm>
              <a:off x="1724" y="3352"/>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40" name="Line 30"/>
            <p:cNvSpPr>
              <a:spLocks noChangeShapeType="1"/>
            </p:cNvSpPr>
            <p:nvPr/>
          </p:nvSpPr>
          <p:spPr bwMode="auto">
            <a:xfrm>
              <a:off x="2100" y="3352"/>
              <a:ext cx="0" cy="96"/>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141" name="Line 38"/>
            <p:cNvSpPr>
              <a:spLocks noChangeShapeType="1"/>
            </p:cNvSpPr>
            <p:nvPr/>
          </p:nvSpPr>
          <p:spPr bwMode="auto">
            <a:xfrm>
              <a:off x="2284" y="3352"/>
              <a:ext cx="0" cy="96"/>
            </a:xfrm>
            <a:prstGeom prst="line">
              <a:avLst/>
            </a:prstGeom>
            <a:noFill/>
            <a:ln w="12700">
              <a:solidFill>
                <a:schemeClr val="tx1"/>
              </a:solidFill>
              <a:round/>
              <a:headEnd type="none" w="sm" len="sm"/>
              <a:tailEnd type="none" w="sm" len="sm"/>
            </a:ln>
          </p:spPr>
          <p:txBody>
            <a:bodyPr wrap="none" anchor="ctr"/>
            <a:lstStyle/>
            <a:p>
              <a:endParaRPr lang="en-US"/>
            </a:p>
          </p:txBody>
        </p:sp>
      </p:grpSp>
      <p:sp>
        <p:nvSpPr>
          <p:cNvPr id="46091" name="AutoShape 39"/>
          <p:cNvSpPr>
            <a:spLocks noChangeArrowheads="1"/>
          </p:cNvSpPr>
          <p:nvPr/>
        </p:nvSpPr>
        <p:spPr bwMode="auto">
          <a:xfrm>
            <a:off x="5638800" y="3467100"/>
            <a:ext cx="1600200" cy="1524000"/>
          </a:xfrm>
          <a:prstGeom prst="irregularSeal2">
            <a:avLst/>
          </a:prstGeom>
          <a:noFill/>
          <a:ln w="12700">
            <a:noFill/>
            <a:miter lim="800000"/>
          </a:ln>
        </p:spPr>
        <p:txBody>
          <a:bodyPr wrap="none" anchor="ctr">
            <a:spAutoFit/>
          </a:bodyPr>
          <a:lstStyle/>
          <a:p>
            <a:endParaRPr lang="en-US"/>
          </a:p>
        </p:txBody>
      </p:sp>
      <p:sp>
        <p:nvSpPr>
          <p:cNvPr id="46092" name="Text Box 40"/>
          <p:cNvSpPr txBox="1">
            <a:spLocks noChangeArrowheads="1"/>
          </p:cNvSpPr>
          <p:nvPr/>
        </p:nvSpPr>
        <p:spPr bwMode="auto">
          <a:xfrm>
            <a:off x="5181600" y="2705100"/>
            <a:ext cx="3178175" cy="2576513"/>
          </a:xfrm>
          <a:prstGeom prst="rect">
            <a:avLst/>
          </a:prstGeom>
          <a:noFill/>
          <a:ln w="12700">
            <a:solidFill>
              <a:schemeClr val="tx1"/>
            </a:solidFill>
            <a:miter lim="800000"/>
            <a:headEnd type="none" w="sm" len="sm"/>
            <a:tailEnd type="none" w="sm" len="sm"/>
          </a:ln>
        </p:spPr>
        <p:txBody>
          <a:bodyPr>
            <a:spAutoFit/>
          </a:bodyPr>
          <a:lstStyle/>
          <a:p>
            <a:pPr>
              <a:spcBef>
                <a:spcPct val="50000"/>
              </a:spcBef>
              <a:tabLst>
                <a:tab pos="381000" algn="l"/>
                <a:tab pos="673100" algn="l"/>
                <a:tab pos="952500" algn="l"/>
                <a:tab pos="1244600" algn="l"/>
                <a:tab pos="1524000" algn="l"/>
                <a:tab pos="1816100" algn="l"/>
                <a:tab pos="2095500" algn="l"/>
                <a:tab pos="2387600" algn="l"/>
                <a:tab pos="2667000" algn="l"/>
                <a:tab pos="4947920" algn="l"/>
                <a:tab pos="5332095" algn="l"/>
              </a:tabLst>
            </a:pPr>
            <a:r>
              <a:rPr lang="en-US" sz="1800" b="1">
                <a:latin typeface="Courier New" panose="02070309020205020404" charset="0"/>
              </a:rPr>
              <a:t>C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r>
              <a:rPr lang="en-US" sz="1800" b="1">
                <a:latin typeface="Courier New" panose="02070309020205020404" charset="0"/>
                <a:sym typeface="Wingdings" panose="05000000000000000000" pitchFamily="2" charset="2"/>
              </a:rPr>
              <a:t> </a:t>
            </a:r>
            <a:br>
              <a:rPr lang="en-US" sz="1800" b="1">
                <a:latin typeface="Courier New" panose="02070309020205020404" charset="0"/>
                <a:sym typeface="Wingdings" panose="05000000000000000000" pitchFamily="2" charset="2"/>
              </a:rPr>
            </a:br>
            <a:r>
              <a:rPr lang="en-US" sz="1800" b="1">
                <a:latin typeface="Courier New" panose="02070309020205020404" charset="0"/>
              </a:rPr>
              <a:t>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br>
              <a:rPr lang="en-US" sz="1800" b="1">
                <a:latin typeface="Courier New" panose="02070309020205020404" charset="0"/>
              </a:rPr>
            </a:br>
            <a:r>
              <a:rPr lang="en-US" sz="1800" b="1">
                <a:latin typeface="Courier New" panose="02070309020205020404" charset="0"/>
              </a:rPr>
              <a:t>A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br>
              <a:rPr lang="en-US" sz="1800" b="1">
                <a:latin typeface="Courier New" panose="02070309020205020404" charset="0"/>
              </a:rPr>
            </a:br>
            <a:r>
              <a:rPr lang="en-US" sz="1800" b="1">
                <a:latin typeface="Courier New" panose="02070309020205020404" charset="0"/>
              </a:rPr>
              <a:t>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br>
              <a:rPr lang="en-US" sz="1800" b="1">
                <a:latin typeface="Courier New" panose="02070309020205020404" charset="0"/>
              </a:rPr>
            </a:br>
            <a:r>
              <a:rPr lang="en-US" sz="1800" b="1">
                <a:latin typeface="Courier New" panose="02070309020205020404" charset="0"/>
              </a:rPr>
              <a:t>G				 	 				 </a:t>
            </a:r>
            <a:br>
              <a:rPr lang="en-US" sz="1800" b="1">
                <a:latin typeface="Courier New" panose="02070309020205020404" charset="0"/>
              </a:rPr>
            </a:br>
            <a:r>
              <a:rPr lang="en-US" sz="1800" b="1">
                <a:latin typeface="Courier New" panose="02070309020205020404" charset="0"/>
              </a:rPr>
              <a:t>A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br>
              <a:rPr lang="en-US" sz="1800" b="1">
                <a:latin typeface="Courier New" panose="02070309020205020404" charset="0"/>
              </a:rPr>
            </a:br>
            <a:r>
              <a:rPr lang="en-US" sz="1800" b="1">
                <a:latin typeface="Courier New" panose="02070309020205020404" charset="0"/>
              </a:rPr>
              <a:t>C			 		</a:t>
            </a:r>
            <a:br>
              <a:rPr lang="en-US" sz="1800" b="1">
                <a:latin typeface="Courier New" panose="02070309020205020404" charset="0"/>
              </a:rPr>
            </a:br>
            <a:r>
              <a:rPr lang="en-US" sz="1800" b="1">
                <a:latin typeface="Courier New" panose="02070309020205020404" charset="0"/>
              </a:rPr>
              <a:t>A</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r>
              <a:rPr lang="en-US" sz="1800" b="1">
                <a:latin typeface="Courier New" panose="02070309020205020404" charset="0"/>
                <a:sym typeface="Wingdings" panose="05000000000000000000" pitchFamily="2" charset="2"/>
              </a:rPr>
              <a:t> </a:t>
            </a:r>
            <a:r>
              <a:rPr lang="en-US" sz="1800" b="1">
                <a:latin typeface="Courier New" panose="02070309020205020404" charset="0"/>
              </a:rPr>
              <a:t> </a:t>
            </a:r>
            <a:br>
              <a:rPr lang="en-US" sz="1800" b="1">
                <a:latin typeface="Courier New" panose="02070309020205020404" charset="0"/>
              </a:rPr>
            </a:br>
            <a:r>
              <a:rPr lang="en-US" sz="1800" b="1">
                <a:latin typeface="Courier New" panose="02070309020205020404" charset="0"/>
              </a:rPr>
              <a:t>	T	A	C	G	G	T	A	T	G</a:t>
            </a:r>
            <a:endParaRPr lang="en-US" sz="1800" b="1">
              <a:latin typeface="Courier New" panose="02070309020205020404" charset="0"/>
            </a:endParaRPr>
          </a:p>
        </p:txBody>
      </p:sp>
      <p:sp>
        <p:nvSpPr>
          <p:cNvPr id="46093" name="Text Box 41"/>
          <p:cNvSpPr txBox="1">
            <a:spLocks noChangeArrowheads="1"/>
          </p:cNvSpPr>
          <p:nvPr/>
        </p:nvSpPr>
        <p:spPr bwMode="auto">
          <a:xfrm>
            <a:off x="5029200" y="1524000"/>
            <a:ext cx="3368675" cy="701675"/>
          </a:xfrm>
          <a:prstGeom prst="rect">
            <a:avLst/>
          </a:prstGeom>
          <a:noFill/>
          <a:ln w="12700">
            <a:noFill/>
            <a:miter lim="800000"/>
          </a:ln>
        </p:spPr>
        <p:txBody>
          <a:bodyPr>
            <a:spAutoFit/>
          </a:bodyPr>
          <a:lstStyle/>
          <a:p>
            <a:r>
              <a:rPr lang="en-US" sz="2000">
                <a:latin typeface="Arial" panose="020B0604020202020204" pitchFamily="34" charset="0"/>
              </a:rPr>
              <a:t>Threshold of “2 out of 3” warrants an entry in dot plot</a:t>
            </a:r>
            <a:endParaRPr lang="en-US" sz="2000">
              <a:latin typeface="Arial" panose="020B0604020202020204" pitchFamily="34" charset="0"/>
            </a:endParaRPr>
          </a:p>
        </p:txBody>
      </p:sp>
      <p:sp>
        <p:nvSpPr>
          <p:cNvPr id="46094" name="AutoShape 43"/>
          <p:cNvSpPr/>
          <p:nvPr/>
        </p:nvSpPr>
        <p:spPr bwMode="auto">
          <a:xfrm>
            <a:off x="5486400" y="3314700"/>
            <a:ext cx="76200" cy="762000"/>
          </a:xfrm>
          <a:prstGeom prst="rightBrace">
            <a:avLst>
              <a:gd name="adj1" fmla="val 83333"/>
              <a:gd name="adj2" fmla="val 50000"/>
            </a:avLst>
          </a:prstGeom>
          <a:noFill/>
          <a:ln w="12700">
            <a:noFill/>
            <a:round/>
          </a:ln>
        </p:spPr>
        <p:txBody>
          <a:bodyPr wrap="none" anchor="ctr">
            <a:spAutoFit/>
          </a:bodyPr>
          <a:lstStyle/>
          <a:p>
            <a:endParaRPr lang="en-US"/>
          </a:p>
        </p:txBody>
      </p:sp>
      <p:sp>
        <p:nvSpPr>
          <p:cNvPr id="46095" name="Line 46"/>
          <p:cNvSpPr>
            <a:spLocks noChangeShapeType="1"/>
          </p:cNvSpPr>
          <p:nvPr/>
        </p:nvSpPr>
        <p:spPr bwMode="auto">
          <a:xfrm flipV="1">
            <a:off x="6096000" y="2857500"/>
            <a:ext cx="1905000" cy="1981200"/>
          </a:xfrm>
          <a:prstGeom prst="line">
            <a:avLst/>
          </a:prstGeom>
          <a:noFill/>
          <a:ln w="25400">
            <a:solidFill>
              <a:schemeClr val="tx1"/>
            </a:solidFill>
            <a:prstDash val="sysDot"/>
            <a:round/>
          </a:ln>
        </p:spPr>
        <p:txBody>
          <a:bodyPr wrap="none" anchor="ctr">
            <a:spAutoFit/>
          </a:bodyPr>
          <a:lstStyle/>
          <a:p>
            <a:endParaRPr lang="en-US"/>
          </a:p>
        </p:txBody>
      </p:sp>
      <p:grpSp>
        <p:nvGrpSpPr>
          <p:cNvPr id="6" name="Group 85"/>
          <p:cNvGrpSpPr/>
          <p:nvPr/>
        </p:nvGrpSpPr>
        <p:grpSpPr bwMode="auto">
          <a:xfrm>
            <a:off x="1644650" y="1790700"/>
            <a:ext cx="4892675" cy="3162300"/>
            <a:chOff x="1036" y="1128"/>
            <a:chExt cx="3082" cy="1992"/>
          </a:xfrm>
        </p:grpSpPr>
        <p:grpSp>
          <p:nvGrpSpPr>
            <p:cNvPr id="7" name="Group 65"/>
            <p:cNvGrpSpPr/>
            <p:nvPr/>
          </p:nvGrpSpPr>
          <p:grpSpPr bwMode="auto">
            <a:xfrm>
              <a:off x="3552" y="2784"/>
              <a:ext cx="566" cy="336"/>
              <a:chOff x="3552" y="2784"/>
              <a:chExt cx="566" cy="336"/>
            </a:xfrm>
          </p:grpSpPr>
          <p:sp>
            <p:nvSpPr>
              <p:cNvPr id="46133" name="Line 49"/>
              <p:cNvSpPr>
                <a:spLocks noChangeShapeType="1"/>
              </p:cNvSpPr>
              <p:nvPr/>
            </p:nvSpPr>
            <p:spPr bwMode="auto">
              <a:xfrm>
                <a:off x="3552" y="2862"/>
                <a:ext cx="432" cy="0"/>
              </a:xfrm>
              <a:prstGeom prst="line">
                <a:avLst/>
              </a:prstGeom>
              <a:noFill/>
              <a:ln w="25400" cap="rnd">
                <a:solidFill>
                  <a:schemeClr val="folHlink"/>
                </a:solidFill>
                <a:prstDash val="sysDot"/>
                <a:round/>
              </a:ln>
            </p:spPr>
            <p:txBody>
              <a:bodyPr anchor="ctr">
                <a:spAutoFit/>
              </a:bodyPr>
              <a:lstStyle/>
              <a:p>
                <a:endParaRPr lang="en-US"/>
              </a:p>
            </p:txBody>
          </p:sp>
          <p:sp>
            <p:nvSpPr>
              <p:cNvPr id="46134" name="Line 52"/>
              <p:cNvSpPr>
                <a:spLocks noChangeShapeType="1"/>
              </p:cNvSpPr>
              <p:nvPr/>
            </p:nvSpPr>
            <p:spPr bwMode="auto">
              <a:xfrm flipV="1">
                <a:off x="3984" y="2928"/>
                <a:ext cx="0" cy="192"/>
              </a:xfrm>
              <a:prstGeom prst="line">
                <a:avLst/>
              </a:prstGeom>
              <a:noFill/>
              <a:ln w="25400">
                <a:solidFill>
                  <a:schemeClr val="folHlink"/>
                </a:solidFill>
                <a:prstDash val="sysDot"/>
                <a:round/>
              </a:ln>
            </p:spPr>
            <p:txBody>
              <a:bodyPr wrap="none" anchor="ctr"/>
              <a:lstStyle/>
              <a:p>
                <a:endParaRPr lang="en-US"/>
              </a:p>
            </p:txBody>
          </p:sp>
          <p:sp>
            <p:nvSpPr>
              <p:cNvPr id="46135" name="Text Box 53"/>
              <p:cNvSpPr txBox="1">
                <a:spLocks noChangeArrowheads="1"/>
              </p:cNvSpPr>
              <p:nvPr/>
            </p:nvSpPr>
            <p:spPr bwMode="auto">
              <a:xfrm>
                <a:off x="3888" y="2784"/>
                <a:ext cx="230" cy="212"/>
              </a:xfrm>
              <a:prstGeom prst="rect">
                <a:avLst/>
              </a:prstGeom>
              <a:noFill/>
              <a:ln w="12700">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US" sz="1600">
                  <a:latin typeface="Courier New" panose="02070309020205020404" charset="0"/>
                  <a:sym typeface="Wingdings" panose="05000000000000000000" pitchFamily="2" charset="2"/>
                </a:endParaRPr>
              </a:p>
            </p:txBody>
          </p:sp>
        </p:grpSp>
        <p:grpSp>
          <p:nvGrpSpPr>
            <p:cNvPr id="8" name="Group 70"/>
            <p:cNvGrpSpPr/>
            <p:nvPr/>
          </p:nvGrpSpPr>
          <p:grpSpPr bwMode="auto">
            <a:xfrm>
              <a:off x="1036" y="1128"/>
              <a:ext cx="1786" cy="528"/>
              <a:chOff x="1036" y="1128"/>
              <a:chExt cx="1786" cy="528"/>
            </a:xfrm>
          </p:grpSpPr>
          <p:grpSp>
            <p:nvGrpSpPr>
              <p:cNvPr id="9" name="Group 54"/>
              <p:cNvGrpSpPr/>
              <p:nvPr/>
            </p:nvGrpSpPr>
            <p:grpSpPr bwMode="auto">
              <a:xfrm>
                <a:off x="1036" y="1128"/>
                <a:ext cx="720" cy="528"/>
                <a:chOff x="1036" y="1128"/>
                <a:chExt cx="720" cy="528"/>
              </a:xfrm>
            </p:grpSpPr>
            <p:sp>
              <p:nvSpPr>
                <p:cNvPr id="46131" name="Rectangle 4"/>
                <p:cNvSpPr>
                  <a:spLocks noChangeArrowheads="1"/>
                </p:cNvSpPr>
                <p:nvPr/>
              </p:nvSpPr>
              <p:spPr bwMode="auto">
                <a:xfrm>
                  <a:off x="1036" y="1128"/>
                  <a:ext cx="576" cy="528"/>
                </a:xfrm>
                <a:prstGeom prst="rect">
                  <a:avLst/>
                </a:prstGeom>
                <a:noFill/>
                <a:ln w="28575">
                  <a:solidFill>
                    <a:schemeClr val="tx1"/>
                  </a:solidFill>
                  <a:miter lim="800000"/>
                  <a:headEnd type="none" w="sm" len="sm"/>
                  <a:tailEnd type="none" w="sm" len="sm"/>
                </a:ln>
              </p:spPr>
              <p:txBody>
                <a:bodyPr wrap="none" anchor="ctr"/>
                <a:lstStyle/>
                <a:p>
                  <a:endParaRPr lang="en-US"/>
                </a:p>
              </p:txBody>
            </p:sp>
            <p:sp>
              <p:nvSpPr>
                <p:cNvPr id="46132" name="Line 31"/>
                <p:cNvSpPr>
                  <a:spLocks noChangeShapeType="1"/>
                </p:cNvSpPr>
                <p:nvPr/>
              </p:nvSpPr>
              <p:spPr bwMode="auto">
                <a:xfrm>
                  <a:off x="1612" y="1656"/>
                  <a:ext cx="144" cy="0"/>
                </a:xfrm>
                <a:prstGeom prst="line">
                  <a:avLst/>
                </a:prstGeom>
                <a:noFill/>
                <a:ln w="28575">
                  <a:solidFill>
                    <a:schemeClr val="tx1"/>
                  </a:solidFill>
                  <a:round/>
                  <a:headEnd type="none" w="sm" len="sm"/>
                  <a:tailEnd type="triangle" w="med" len="med"/>
                </a:ln>
              </p:spPr>
              <p:txBody>
                <a:bodyPr wrap="none" anchor="ctr"/>
                <a:lstStyle/>
                <a:p>
                  <a:endParaRPr lang="en-US"/>
                </a:p>
              </p:txBody>
            </p:sp>
          </p:grpSp>
          <p:sp>
            <p:nvSpPr>
              <p:cNvPr id="46130" name="Text Box 69"/>
              <p:cNvSpPr txBox="1">
                <a:spLocks noChangeArrowheads="1"/>
              </p:cNvSpPr>
              <p:nvPr/>
            </p:nvSpPr>
            <p:spPr bwMode="auto">
              <a:xfrm>
                <a:off x="2592" y="1296"/>
                <a:ext cx="230" cy="212"/>
              </a:xfrm>
              <a:prstGeom prst="rect">
                <a:avLst/>
              </a:prstGeom>
              <a:noFill/>
              <a:ln w="12700">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US" sz="1600">
                  <a:latin typeface="Courier New" panose="02070309020205020404" charset="0"/>
                  <a:sym typeface="Wingdings" panose="05000000000000000000" pitchFamily="2" charset="2"/>
                </a:endParaRPr>
              </a:p>
            </p:txBody>
          </p:sp>
        </p:grpSp>
      </p:grpSp>
      <p:grpSp>
        <p:nvGrpSpPr>
          <p:cNvPr id="10" name="Group 87"/>
          <p:cNvGrpSpPr/>
          <p:nvPr/>
        </p:nvGrpSpPr>
        <p:grpSpPr bwMode="auto">
          <a:xfrm>
            <a:off x="2254250" y="3841750"/>
            <a:ext cx="4832350" cy="1073150"/>
            <a:chOff x="1420" y="2420"/>
            <a:chExt cx="3044" cy="676"/>
          </a:xfrm>
        </p:grpSpPr>
        <p:grpSp>
          <p:nvGrpSpPr>
            <p:cNvPr id="11" name="Group 66"/>
            <p:cNvGrpSpPr/>
            <p:nvPr/>
          </p:nvGrpSpPr>
          <p:grpSpPr bwMode="auto">
            <a:xfrm>
              <a:off x="1420" y="2420"/>
              <a:ext cx="3044" cy="676"/>
              <a:chOff x="1420" y="2420"/>
              <a:chExt cx="3044" cy="676"/>
            </a:xfrm>
          </p:grpSpPr>
          <p:grpSp>
            <p:nvGrpSpPr>
              <p:cNvPr id="12" name="Group 56"/>
              <p:cNvGrpSpPr/>
              <p:nvPr/>
            </p:nvGrpSpPr>
            <p:grpSpPr bwMode="auto">
              <a:xfrm>
                <a:off x="1420" y="2472"/>
                <a:ext cx="688" cy="528"/>
                <a:chOff x="1420" y="2472"/>
                <a:chExt cx="688" cy="528"/>
              </a:xfrm>
            </p:grpSpPr>
            <p:sp>
              <p:nvSpPr>
                <p:cNvPr id="46125" name="Rectangle 18"/>
                <p:cNvSpPr>
                  <a:spLocks noChangeArrowheads="1"/>
                </p:cNvSpPr>
                <p:nvPr/>
              </p:nvSpPr>
              <p:spPr bwMode="auto">
                <a:xfrm>
                  <a:off x="1420" y="2472"/>
                  <a:ext cx="576" cy="528"/>
                </a:xfrm>
                <a:prstGeom prst="rect">
                  <a:avLst/>
                </a:prstGeom>
                <a:noFill/>
                <a:ln w="28575">
                  <a:solidFill>
                    <a:schemeClr val="tx1"/>
                  </a:solidFill>
                  <a:miter lim="800000"/>
                  <a:headEnd type="none" w="sm" len="sm"/>
                  <a:tailEnd type="none" w="sm" len="sm"/>
                </a:ln>
              </p:spPr>
              <p:txBody>
                <a:bodyPr wrap="none" anchor="ctr"/>
                <a:lstStyle/>
                <a:p>
                  <a:endParaRPr lang="en-US"/>
                </a:p>
              </p:txBody>
            </p:sp>
            <p:sp>
              <p:nvSpPr>
                <p:cNvPr id="46126" name="Line 33"/>
                <p:cNvSpPr>
                  <a:spLocks noChangeShapeType="1"/>
                </p:cNvSpPr>
                <p:nvPr/>
              </p:nvSpPr>
              <p:spPr bwMode="auto">
                <a:xfrm>
                  <a:off x="1964" y="3000"/>
                  <a:ext cx="144" cy="0"/>
                </a:xfrm>
                <a:prstGeom prst="line">
                  <a:avLst/>
                </a:prstGeom>
                <a:noFill/>
                <a:ln w="28575">
                  <a:solidFill>
                    <a:schemeClr val="tx1"/>
                  </a:solidFill>
                  <a:round/>
                  <a:headEnd type="none" w="sm" len="sm"/>
                  <a:tailEnd type="triangle" w="med" len="med"/>
                </a:ln>
              </p:spPr>
              <p:txBody>
                <a:bodyPr wrap="none" anchor="ctr"/>
                <a:lstStyle/>
                <a:p>
                  <a:endParaRPr lang="en-US"/>
                </a:p>
              </p:txBody>
            </p:sp>
          </p:grpSp>
          <p:grpSp>
            <p:nvGrpSpPr>
              <p:cNvPr id="13" name="Group 63"/>
              <p:cNvGrpSpPr/>
              <p:nvPr/>
            </p:nvGrpSpPr>
            <p:grpSpPr bwMode="auto">
              <a:xfrm>
                <a:off x="3543" y="2420"/>
                <a:ext cx="921" cy="676"/>
                <a:chOff x="3543" y="2420"/>
                <a:chExt cx="921" cy="676"/>
              </a:xfrm>
            </p:grpSpPr>
            <p:sp>
              <p:nvSpPr>
                <p:cNvPr id="46122" name="Text Box 47"/>
                <p:cNvSpPr txBox="1">
                  <a:spLocks noChangeArrowheads="1"/>
                </p:cNvSpPr>
                <p:nvPr/>
              </p:nvSpPr>
              <p:spPr bwMode="auto">
                <a:xfrm>
                  <a:off x="4234" y="2420"/>
                  <a:ext cx="230" cy="212"/>
                </a:xfrm>
                <a:prstGeom prst="rect">
                  <a:avLst/>
                </a:prstGeom>
                <a:noFill/>
                <a:ln w="12700">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US" sz="1600">
                    <a:latin typeface="Courier New" panose="02070309020205020404" charset="0"/>
                    <a:sym typeface="Wingdings" panose="05000000000000000000" pitchFamily="2" charset="2"/>
                  </a:endParaRPr>
                </a:p>
              </p:txBody>
            </p:sp>
            <p:sp>
              <p:nvSpPr>
                <p:cNvPr id="46123" name="Line 48"/>
                <p:cNvSpPr>
                  <a:spLocks noChangeShapeType="1"/>
                </p:cNvSpPr>
                <p:nvPr/>
              </p:nvSpPr>
              <p:spPr bwMode="auto">
                <a:xfrm>
                  <a:off x="3543" y="2524"/>
                  <a:ext cx="816" cy="0"/>
                </a:xfrm>
                <a:prstGeom prst="line">
                  <a:avLst/>
                </a:prstGeom>
                <a:noFill/>
                <a:ln w="25400" cap="rnd">
                  <a:solidFill>
                    <a:schemeClr val="folHlink"/>
                  </a:solidFill>
                  <a:prstDash val="sysDot"/>
                  <a:round/>
                </a:ln>
              </p:spPr>
              <p:txBody>
                <a:bodyPr wrap="none" anchor="ctr">
                  <a:spAutoFit/>
                </a:bodyPr>
                <a:lstStyle/>
                <a:p>
                  <a:endParaRPr lang="en-US"/>
                </a:p>
              </p:txBody>
            </p:sp>
            <p:sp>
              <p:nvSpPr>
                <p:cNvPr id="46124" name="Line 50"/>
                <p:cNvSpPr>
                  <a:spLocks noChangeShapeType="1"/>
                </p:cNvSpPr>
                <p:nvPr/>
              </p:nvSpPr>
              <p:spPr bwMode="auto">
                <a:xfrm>
                  <a:off x="4345" y="2640"/>
                  <a:ext cx="0" cy="456"/>
                </a:xfrm>
                <a:prstGeom prst="line">
                  <a:avLst/>
                </a:prstGeom>
                <a:noFill/>
                <a:ln w="25400" cap="rnd">
                  <a:solidFill>
                    <a:schemeClr val="folHlink"/>
                  </a:solidFill>
                  <a:prstDash val="sysDot"/>
                  <a:round/>
                </a:ln>
              </p:spPr>
              <p:txBody>
                <a:bodyPr anchor="ctr">
                  <a:spAutoFit/>
                </a:bodyPr>
                <a:lstStyle/>
                <a:p>
                  <a:endParaRPr lang="en-US"/>
                </a:p>
              </p:txBody>
            </p:sp>
          </p:grpSp>
        </p:grpSp>
        <p:sp>
          <p:nvSpPr>
            <p:cNvPr id="46119" name="Text Box 75"/>
            <p:cNvSpPr txBox="1">
              <a:spLocks noChangeArrowheads="1"/>
            </p:cNvSpPr>
            <p:nvPr/>
          </p:nvSpPr>
          <p:spPr bwMode="auto">
            <a:xfrm>
              <a:off x="2640" y="2640"/>
              <a:ext cx="230" cy="212"/>
            </a:xfrm>
            <a:prstGeom prst="rect">
              <a:avLst/>
            </a:prstGeom>
            <a:noFill/>
            <a:ln w="12700">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US" sz="1600">
                <a:latin typeface="Courier New" panose="02070309020205020404" charset="0"/>
                <a:sym typeface="Wingdings" panose="05000000000000000000" pitchFamily="2" charset="2"/>
              </a:endParaRPr>
            </a:p>
          </p:txBody>
        </p:sp>
      </p:grpSp>
      <p:grpSp>
        <p:nvGrpSpPr>
          <p:cNvPr id="14" name="Group 88"/>
          <p:cNvGrpSpPr/>
          <p:nvPr/>
        </p:nvGrpSpPr>
        <p:grpSpPr bwMode="auto">
          <a:xfrm>
            <a:off x="2584450" y="3581400"/>
            <a:ext cx="4714875" cy="2247900"/>
            <a:chOff x="1628" y="2256"/>
            <a:chExt cx="2970" cy="1416"/>
          </a:xfrm>
        </p:grpSpPr>
        <p:sp>
          <p:nvSpPr>
            <p:cNvPr id="46108" name="Text Box 42"/>
            <p:cNvSpPr txBox="1">
              <a:spLocks noChangeArrowheads="1"/>
            </p:cNvSpPr>
            <p:nvPr/>
          </p:nvSpPr>
          <p:spPr bwMode="auto">
            <a:xfrm>
              <a:off x="2592" y="3288"/>
              <a:ext cx="230" cy="212"/>
            </a:xfrm>
            <a:prstGeom prst="rect">
              <a:avLst/>
            </a:prstGeom>
            <a:noFill/>
            <a:ln w="12700">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US" sz="1600">
                <a:latin typeface="Courier New" panose="02070309020205020404" charset="0"/>
                <a:sym typeface="Wingdings" panose="05000000000000000000" pitchFamily="2" charset="2"/>
              </a:endParaRPr>
            </a:p>
          </p:txBody>
        </p:sp>
        <p:grpSp>
          <p:nvGrpSpPr>
            <p:cNvPr id="15" name="Group 78"/>
            <p:cNvGrpSpPr/>
            <p:nvPr/>
          </p:nvGrpSpPr>
          <p:grpSpPr bwMode="auto">
            <a:xfrm>
              <a:off x="1628" y="2256"/>
              <a:ext cx="2970" cy="1416"/>
              <a:chOff x="1628" y="2256"/>
              <a:chExt cx="2970" cy="1416"/>
            </a:xfrm>
          </p:grpSpPr>
          <p:grpSp>
            <p:nvGrpSpPr>
              <p:cNvPr id="16" name="Group 67"/>
              <p:cNvGrpSpPr/>
              <p:nvPr/>
            </p:nvGrpSpPr>
            <p:grpSpPr bwMode="auto">
              <a:xfrm>
                <a:off x="1628" y="2352"/>
                <a:ext cx="2884" cy="1320"/>
                <a:chOff x="1628" y="2352"/>
                <a:chExt cx="2884" cy="1320"/>
              </a:xfrm>
            </p:grpSpPr>
            <p:grpSp>
              <p:nvGrpSpPr>
                <p:cNvPr id="17" name="Group 57"/>
                <p:cNvGrpSpPr/>
                <p:nvPr/>
              </p:nvGrpSpPr>
              <p:grpSpPr bwMode="auto">
                <a:xfrm>
                  <a:off x="1628" y="3144"/>
                  <a:ext cx="720" cy="528"/>
                  <a:chOff x="1628" y="3144"/>
                  <a:chExt cx="720" cy="528"/>
                </a:xfrm>
              </p:grpSpPr>
              <p:sp>
                <p:nvSpPr>
                  <p:cNvPr id="46116" name="Rectangle 25"/>
                  <p:cNvSpPr>
                    <a:spLocks noChangeArrowheads="1"/>
                  </p:cNvSpPr>
                  <p:nvPr/>
                </p:nvSpPr>
                <p:spPr bwMode="auto">
                  <a:xfrm>
                    <a:off x="1628" y="3144"/>
                    <a:ext cx="576" cy="528"/>
                  </a:xfrm>
                  <a:prstGeom prst="rect">
                    <a:avLst/>
                  </a:prstGeom>
                  <a:noFill/>
                  <a:ln w="28575">
                    <a:solidFill>
                      <a:schemeClr val="tx1"/>
                    </a:solidFill>
                    <a:miter lim="800000"/>
                    <a:headEnd type="none" w="sm" len="sm"/>
                    <a:tailEnd type="none" w="sm" len="sm"/>
                  </a:ln>
                </p:spPr>
                <p:txBody>
                  <a:bodyPr wrap="none" anchor="ctr"/>
                  <a:lstStyle/>
                  <a:p>
                    <a:endParaRPr lang="en-US"/>
                  </a:p>
                </p:txBody>
              </p:sp>
              <p:sp>
                <p:nvSpPr>
                  <p:cNvPr id="46117" name="Line 34"/>
                  <p:cNvSpPr>
                    <a:spLocks noChangeShapeType="1"/>
                  </p:cNvSpPr>
                  <p:nvPr/>
                </p:nvSpPr>
                <p:spPr bwMode="auto">
                  <a:xfrm>
                    <a:off x="2204" y="3672"/>
                    <a:ext cx="144" cy="0"/>
                  </a:xfrm>
                  <a:prstGeom prst="line">
                    <a:avLst/>
                  </a:prstGeom>
                  <a:noFill/>
                  <a:ln w="28575">
                    <a:solidFill>
                      <a:schemeClr val="tx1"/>
                    </a:solidFill>
                    <a:round/>
                    <a:headEnd type="none" w="sm" len="sm"/>
                    <a:tailEnd type="triangle" w="med" len="med"/>
                  </a:ln>
                </p:spPr>
                <p:txBody>
                  <a:bodyPr wrap="none" anchor="ctr"/>
                  <a:lstStyle/>
                  <a:p>
                    <a:endParaRPr lang="en-US"/>
                  </a:p>
                </p:txBody>
              </p:sp>
            </p:grpSp>
            <p:grpSp>
              <p:nvGrpSpPr>
                <p:cNvPr id="18" name="Group 62"/>
                <p:cNvGrpSpPr/>
                <p:nvPr/>
              </p:nvGrpSpPr>
              <p:grpSpPr bwMode="auto">
                <a:xfrm>
                  <a:off x="3534" y="2352"/>
                  <a:ext cx="978" cy="744"/>
                  <a:chOff x="3534" y="2352"/>
                  <a:chExt cx="978" cy="744"/>
                </a:xfrm>
              </p:grpSpPr>
              <p:sp>
                <p:nvSpPr>
                  <p:cNvPr id="46114" name="Line 44"/>
                  <p:cNvSpPr>
                    <a:spLocks noChangeShapeType="1"/>
                  </p:cNvSpPr>
                  <p:nvPr/>
                </p:nvSpPr>
                <p:spPr bwMode="auto">
                  <a:xfrm>
                    <a:off x="3534" y="2352"/>
                    <a:ext cx="912" cy="0"/>
                  </a:xfrm>
                  <a:prstGeom prst="line">
                    <a:avLst/>
                  </a:prstGeom>
                  <a:noFill/>
                  <a:ln w="25400" cap="rnd">
                    <a:solidFill>
                      <a:schemeClr val="folHlink"/>
                    </a:solidFill>
                    <a:prstDash val="sysDot"/>
                    <a:round/>
                  </a:ln>
                </p:spPr>
                <p:txBody>
                  <a:bodyPr anchor="ctr">
                    <a:spAutoFit/>
                  </a:bodyPr>
                  <a:lstStyle/>
                  <a:p>
                    <a:endParaRPr lang="en-US"/>
                  </a:p>
                </p:txBody>
              </p:sp>
              <p:sp>
                <p:nvSpPr>
                  <p:cNvPr id="46115" name="Line 45"/>
                  <p:cNvSpPr>
                    <a:spLocks noChangeShapeType="1"/>
                  </p:cNvSpPr>
                  <p:nvPr/>
                </p:nvSpPr>
                <p:spPr bwMode="auto">
                  <a:xfrm>
                    <a:off x="4512" y="2352"/>
                    <a:ext cx="0" cy="744"/>
                  </a:xfrm>
                  <a:prstGeom prst="line">
                    <a:avLst/>
                  </a:prstGeom>
                  <a:noFill/>
                  <a:ln w="25400" cap="rnd">
                    <a:solidFill>
                      <a:schemeClr val="folHlink"/>
                    </a:solidFill>
                    <a:prstDash val="sysDot"/>
                    <a:round/>
                  </a:ln>
                </p:spPr>
                <p:txBody>
                  <a:bodyPr anchor="ctr">
                    <a:spAutoFit/>
                  </a:bodyPr>
                  <a:lstStyle/>
                  <a:p>
                    <a:endParaRPr lang="en-US"/>
                  </a:p>
                </p:txBody>
              </p:sp>
            </p:grpSp>
          </p:grpSp>
          <p:sp>
            <p:nvSpPr>
              <p:cNvPr id="46111" name="Rectangle 76"/>
              <p:cNvSpPr>
                <a:spLocks noChangeArrowheads="1"/>
              </p:cNvSpPr>
              <p:nvPr/>
            </p:nvSpPr>
            <p:spPr bwMode="auto">
              <a:xfrm>
                <a:off x="4368" y="2256"/>
                <a:ext cx="230" cy="212"/>
              </a:xfrm>
              <a:prstGeom prst="rect">
                <a:avLst/>
              </a:prstGeom>
              <a:noFill/>
              <a:ln w="9525">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GB" sz="1600">
                  <a:latin typeface="Courier New" panose="02070309020205020404" charset="0"/>
                  <a:sym typeface="Wingdings" panose="05000000000000000000" pitchFamily="2" charset="2"/>
                </a:endParaRPr>
              </a:p>
            </p:txBody>
          </p:sp>
        </p:grpSp>
      </p:grpSp>
      <p:grpSp>
        <p:nvGrpSpPr>
          <p:cNvPr id="19" name="Group 86"/>
          <p:cNvGrpSpPr/>
          <p:nvPr/>
        </p:nvGrpSpPr>
        <p:grpSpPr bwMode="auto">
          <a:xfrm>
            <a:off x="1962150" y="2857500"/>
            <a:ext cx="4803775" cy="2108200"/>
            <a:chOff x="1236" y="1800"/>
            <a:chExt cx="3026" cy="1328"/>
          </a:xfrm>
        </p:grpSpPr>
        <p:grpSp>
          <p:nvGrpSpPr>
            <p:cNvPr id="20" name="Group 55"/>
            <p:cNvGrpSpPr/>
            <p:nvPr/>
          </p:nvGrpSpPr>
          <p:grpSpPr bwMode="auto">
            <a:xfrm>
              <a:off x="1236" y="1800"/>
              <a:ext cx="712" cy="528"/>
              <a:chOff x="1236" y="1800"/>
              <a:chExt cx="712" cy="528"/>
            </a:xfrm>
          </p:grpSpPr>
          <p:sp>
            <p:nvSpPr>
              <p:cNvPr id="46106" name="Rectangle 11"/>
              <p:cNvSpPr>
                <a:spLocks noChangeArrowheads="1"/>
              </p:cNvSpPr>
              <p:nvPr/>
            </p:nvSpPr>
            <p:spPr bwMode="auto">
              <a:xfrm>
                <a:off x="1236" y="1800"/>
                <a:ext cx="576" cy="528"/>
              </a:xfrm>
              <a:prstGeom prst="rect">
                <a:avLst/>
              </a:prstGeom>
              <a:noFill/>
              <a:ln w="28575">
                <a:solidFill>
                  <a:schemeClr val="tx1"/>
                </a:solidFill>
                <a:miter lim="800000"/>
                <a:headEnd type="none" w="sm" len="sm"/>
                <a:tailEnd type="none" w="sm" len="sm"/>
              </a:ln>
            </p:spPr>
            <p:txBody>
              <a:bodyPr wrap="none" anchor="ctr"/>
              <a:lstStyle/>
              <a:p>
                <a:endParaRPr lang="en-US"/>
              </a:p>
            </p:txBody>
          </p:sp>
          <p:sp>
            <p:nvSpPr>
              <p:cNvPr id="46107" name="Line 32"/>
              <p:cNvSpPr>
                <a:spLocks noChangeShapeType="1"/>
              </p:cNvSpPr>
              <p:nvPr/>
            </p:nvSpPr>
            <p:spPr bwMode="auto">
              <a:xfrm>
                <a:off x="1804" y="2328"/>
                <a:ext cx="144" cy="0"/>
              </a:xfrm>
              <a:prstGeom prst="line">
                <a:avLst/>
              </a:prstGeom>
              <a:noFill/>
              <a:ln w="28575">
                <a:solidFill>
                  <a:schemeClr val="tx1"/>
                </a:solidFill>
                <a:round/>
                <a:headEnd type="none" w="sm" len="sm"/>
                <a:tailEnd type="triangle" w="med" len="med"/>
              </a:ln>
            </p:spPr>
            <p:txBody>
              <a:bodyPr wrap="none" anchor="ctr"/>
              <a:lstStyle/>
              <a:p>
                <a:endParaRPr lang="en-US"/>
              </a:p>
            </p:txBody>
          </p:sp>
        </p:grpSp>
        <p:sp>
          <p:nvSpPr>
            <p:cNvPr id="46101" name="Text Box 68"/>
            <p:cNvSpPr txBox="1">
              <a:spLocks noChangeArrowheads="1"/>
            </p:cNvSpPr>
            <p:nvPr/>
          </p:nvSpPr>
          <p:spPr bwMode="auto">
            <a:xfrm>
              <a:off x="2592" y="2016"/>
              <a:ext cx="230" cy="212"/>
            </a:xfrm>
            <a:prstGeom prst="rect">
              <a:avLst/>
            </a:prstGeom>
            <a:noFill/>
            <a:ln w="12700">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US" sz="1600">
                <a:latin typeface="Courier New" panose="02070309020205020404" charset="0"/>
                <a:sym typeface="Wingdings" panose="05000000000000000000" pitchFamily="2" charset="2"/>
              </a:endParaRPr>
            </a:p>
          </p:txBody>
        </p:sp>
        <p:grpSp>
          <p:nvGrpSpPr>
            <p:cNvPr id="21" name="Group 84"/>
            <p:cNvGrpSpPr/>
            <p:nvPr/>
          </p:nvGrpSpPr>
          <p:grpSpPr bwMode="auto">
            <a:xfrm>
              <a:off x="3552" y="2640"/>
              <a:ext cx="710" cy="488"/>
              <a:chOff x="3552" y="2640"/>
              <a:chExt cx="710" cy="488"/>
            </a:xfrm>
          </p:grpSpPr>
          <p:sp>
            <p:nvSpPr>
              <p:cNvPr id="46103" name="Rectangle 77"/>
              <p:cNvSpPr>
                <a:spLocks noChangeArrowheads="1"/>
              </p:cNvSpPr>
              <p:nvPr/>
            </p:nvSpPr>
            <p:spPr bwMode="auto">
              <a:xfrm>
                <a:off x="4032" y="2640"/>
                <a:ext cx="230" cy="212"/>
              </a:xfrm>
              <a:prstGeom prst="rect">
                <a:avLst/>
              </a:prstGeom>
              <a:noFill/>
              <a:ln w="9525">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GB" sz="1600">
                  <a:latin typeface="Courier New" panose="02070309020205020404" charset="0"/>
                  <a:sym typeface="Wingdings" panose="05000000000000000000" pitchFamily="2" charset="2"/>
                </a:endParaRPr>
              </a:p>
            </p:txBody>
          </p:sp>
          <p:sp>
            <p:nvSpPr>
              <p:cNvPr id="46104" name="Line 80"/>
              <p:cNvSpPr>
                <a:spLocks noChangeShapeType="1"/>
              </p:cNvSpPr>
              <p:nvPr/>
            </p:nvSpPr>
            <p:spPr bwMode="auto">
              <a:xfrm>
                <a:off x="3552" y="2688"/>
                <a:ext cx="576" cy="0"/>
              </a:xfrm>
              <a:prstGeom prst="line">
                <a:avLst/>
              </a:prstGeom>
              <a:noFill/>
              <a:ln w="25400" cap="rnd">
                <a:solidFill>
                  <a:schemeClr val="folHlink"/>
                </a:solidFill>
                <a:prstDash val="sysDot"/>
                <a:round/>
              </a:ln>
            </p:spPr>
            <p:txBody>
              <a:bodyPr anchor="ctr">
                <a:spAutoFit/>
              </a:bodyPr>
              <a:lstStyle/>
              <a:p>
                <a:endParaRPr lang="en-US"/>
              </a:p>
            </p:txBody>
          </p:sp>
          <p:sp>
            <p:nvSpPr>
              <p:cNvPr id="46105" name="Line 83"/>
              <p:cNvSpPr>
                <a:spLocks noChangeShapeType="1"/>
              </p:cNvSpPr>
              <p:nvPr/>
            </p:nvSpPr>
            <p:spPr bwMode="auto">
              <a:xfrm>
                <a:off x="4163" y="2792"/>
                <a:ext cx="0" cy="336"/>
              </a:xfrm>
              <a:prstGeom prst="line">
                <a:avLst/>
              </a:prstGeom>
              <a:noFill/>
              <a:ln w="25400" cap="rnd">
                <a:solidFill>
                  <a:schemeClr val="folHlink"/>
                </a:solidFill>
                <a:prstDash val="sysDot"/>
                <a:round/>
              </a:ln>
            </p:spPr>
            <p:txBody>
              <a:bodyPr anchor="ctr">
                <a:spAutoFit/>
              </a:bodyPr>
              <a:lstStyle/>
              <a:p>
                <a:endParaRPr lang="en-US"/>
              </a:p>
            </p:txBody>
          </p:sp>
        </p:gr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533400" y="228600"/>
            <a:ext cx="8458200" cy="566738"/>
          </a:xfrm>
          <a:noFill/>
        </p:spPr>
        <p:txBody>
          <a:bodyPr lIns="88327" tIns="44163" rIns="88327" bIns="44163"/>
          <a:lstStyle/>
          <a:p>
            <a:pPr marL="367030" indent="-367030" defTabSz="977900" eaLnBrk="1" hangingPunct="1">
              <a:spcBef>
                <a:spcPct val="100000"/>
              </a:spcBef>
              <a:buClr>
                <a:schemeClr val="hlink"/>
              </a:buClr>
              <a:buFontTx/>
              <a:buNone/>
            </a:pPr>
            <a:r>
              <a:rPr lang="en-US" sz="3000" b="1">
                <a:latin typeface="Times New Roman" panose="02020603050405020304" pitchFamily="-109" charset="0"/>
                <a:ea typeface="MS PGothic" panose="020B0600070205080204" pitchFamily="-109" charset="-128"/>
                <a:cs typeface="MS PGothic" panose="020B0600070205080204" pitchFamily="-109" charset="-128"/>
              </a:rPr>
              <a:t>Given a sequence, what can we find out about it?</a:t>
            </a:r>
            <a:endParaRPr lang="en-US" sz="3000" b="1">
              <a:latin typeface="Times New Roman" panose="02020603050405020304" pitchFamily="-109" charset="0"/>
              <a:ea typeface="MS PGothic" panose="020B0600070205080204" pitchFamily="-109" charset="-128"/>
              <a:cs typeface="MS PGothic" panose="020B0600070205080204" pitchFamily="-109" charset="-128"/>
            </a:endParaRPr>
          </a:p>
        </p:txBody>
      </p:sp>
      <p:sp>
        <p:nvSpPr>
          <p:cNvPr id="942083" name="Rectangle 3">
            <a:hlinkClick r:id="rId1" action="ppaction://hlinksldjump"/>
          </p:cNvPr>
          <p:cNvSpPr>
            <a:spLocks noChangeArrowheads="1"/>
          </p:cNvSpPr>
          <p:nvPr/>
        </p:nvSpPr>
        <p:spPr bwMode="auto">
          <a:xfrm>
            <a:off x="381000" y="1600200"/>
            <a:ext cx="7924800" cy="566738"/>
          </a:xfrm>
          <a:prstGeom prst="rect">
            <a:avLst/>
          </a:prstGeom>
          <a:noFill/>
          <a:ln w="12700">
            <a:noFill/>
            <a:miter lim="800000"/>
          </a:ln>
        </p:spPr>
        <p:txBody>
          <a:bodyPr lIns="88327" tIns="44163" rIns="88327" bIns="44163"/>
          <a:lstStyle/>
          <a:p>
            <a:pPr indent="0" defTabSz="821055" eaLnBrk="1" hangingPunct="1">
              <a:spcBef>
                <a:spcPct val="100000"/>
              </a:spcBef>
              <a:buClr>
                <a:schemeClr val="hlink"/>
              </a:buClr>
              <a:buNone/>
            </a:pPr>
            <a:r>
              <a:rPr lang="en-US" dirty="0">
                <a:solidFill>
                  <a:schemeClr val="tx1"/>
                </a:solidFill>
                <a:latin typeface="Times New Roman" panose="02020603050405020304" pitchFamily="-109" charset="0"/>
              </a:rPr>
              <a:t>One thing we can do is to compare it to other sequences that are well characterized - presumably similar sequences will have similar properties  (transitivity).</a:t>
            </a:r>
            <a:endParaRPr lang="en-US" dirty="0">
              <a:solidFill>
                <a:schemeClr val="tx1"/>
              </a:solidFill>
              <a:latin typeface="Times New Roman" panose="02020603050405020304" pitchFamily="-109" charset="0"/>
            </a:endParaRPr>
          </a:p>
          <a:p>
            <a:pPr indent="0" defTabSz="821055" eaLnBrk="1" hangingPunct="1">
              <a:spcBef>
                <a:spcPct val="100000"/>
              </a:spcBef>
              <a:buClr>
                <a:schemeClr val="hlink"/>
              </a:buClr>
              <a:buNone/>
            </a:pPr>
            <a:r>
              <a:rPr lang="en-US" dirty="0">
                <a:solidFill>
                  <a:schemeClr val="tx1"/>
                </a:solidFill>
                <a:latin typeface="Times New Roman" panose="02020603050405020304" pitchFamily="-109" charset="0"/>
              </a:rPr>
              <a:t>Underlying premise is that organisms evolve through accumulation of mutations (point mutation, insertion, and deletion).  Sequence similarity may indicate recency of common ancestry, and  can suggest functional and structural similarity of more distantly related genes.</a:t>
            </a:r>
            <a:endParaRPr lang="en-US" sz="2300" b="1" baseline="30000" dirty="0">
              <a:solidFill>
                <a:schemeClr val="tx1"/>
              </a:solidFill>
              <a:latin typeface="Times New Roman" panose="02020603050405020304" pitchFamily="-109" charset="0"/>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42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420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083" grpId="0" autoUpdateAnimBg="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2"/>
          <p:cNvSpPr>
            <a:spLocks noChangeShapeType="1"/>
          </p:cNvSpPr>
          <p:nvPr/>
        </p:nvSpPr>
        <p:spPr bwMode="auto">
          <a:xfrm>
            <a:off x="3340100" y="3389313"/>
            <a:ext cx="228600" cy="0"/>
          </a:xfrm>
          <a:prstGeom prst="line">
            <a:avLst/>
          </a:prstGeom>
          <a:noFill/>
          <a:ln w="19050">
            <a:solidFill>
              <a:schemeClr val="tx1"/>
            </a:solidFill>
            <a:round/>
            <a:tailEnd type="triangle" w="med" len="med"/>
          </a:ln>
        </p:spPr>
        <p:txBody>
          <a:bodyPr anchor="ctr">
            <a:spAutoFit/>
          </a:bodyPr>
          <a:lstStyle/>
          <a:p>
            <a:endParaRPr lang="en-US"/>
          </a:p>
        </p:txBody>
      </p:sp>
      <p:sp>
        <p:nvSpPr>
          <p:cNvPr id="47107" name="Text Box 3"/>
          <p:cNvSpPr txBox="1">
            <a:spLocks noChangeArrowheads="1"/>
          </p:cNvSpPr>
          <p:nvPr/>
        </p:nvSpPr>
        <p:spPr bwMode="auto">
          <a:xfrm>
            <a:off x="1187450" y="5321300"/>
            <a:ext cx="3338513" cy="366713"/>
          </a:xfrm>
          <a:prstGeom prst="rect">
            <a:avLst/>
          </a:prstGeom>
          <a:noFill/>
          <a:ln w="12700">
            <a:noFill/>
            <a:miter lim="800000"/>
            <a:headEnd type="none" w="sm" len="sm"/>
            <a:tailEnd type="none" w="sm" len="sm"/>
          </a:ln>
        </p:spPr>
        <p:txBody>
          <a:bodyPr wrap="none">
            <a:spAutoFit/>
          </a:bodyPr>
          <a:lstStyle/>
          <a:p>
            <a:r>
              <a:rPr lang="en-US" sz="1800">
                <a:latin typeface="Courier New" panose="02070309020205020404" charset="0"/>
              </a:rPr>
              <a:t>PTHPL</a:t>
            </a:r>
            <a:r>
              <a:rPr lang="en-US" sz="1800" b="1">
                <a:latin typeface="Courier New" panose="02070309020205020404" charset="0"/>
              </a:rPr>
              <a:t>ASKTQILPEDLA</a:t>
            </a:r>
            <a:r>
              <a:rPr lang="en-US" sz="1800">
                <a:latin typeface="Courier New" panose="02070309020205020404" charset="0"/>
              </a:rPr>
              <a:t>SEDLTI</a:t>
            </a:r>
            <a:endParaRPr lang="en-US" sz="1600">
              <a:latin typeface="Courier New" panose="02070309020205020404" charset="0"/>
            </a:endParaRPr>
          </a:p>
        </p:txBody>
      </p:sp>
      <p:sp>
        <p:nvSpPr>
          <p:cNvPr id="47108" name="Text Box 4"/>
          <p:cNvSpPr txBox="1">
            <a:spLocks noChangeArrowheads="1"/>
          </p:cNvSpPr>
          <p:nvPr/>
        </p:nvSpPr>
        <p:spPr bwMode="auto">
          <a:xfrm>
            <a:off x="1184275" y="5729288"/>
            <a:ext cx="3338513" cy="366712"/>
          </a:xfrm>
          <a:prstGeom prst="rect">
            <a:avLst/>
          </a:prstGeom>
          <a:noFill/>
          <a:ln w="12700">
            <a:noFill/>
            <a:miter lim="800000"/>
            <a:headEnd type="none" w="sm" len="sm"/>
            <a:tailEnd type="none" w="sm" len="sm"/>
          </a:ln>
        </p:spPr>
        <p:txBody>
          <a:bodyPr wrap="none">
            <a:spAutoFit/>
          </a:bodyPr>
          <a:lstStyle/>
          <a:p>
            <a:r>
              <a:rPr lang="en-US" sz="1800">
                <a:latin typeface="Courier New" panose="02070309020205020404" charset="0"/>
              </a:rPr>
              <a:t>PTHPL</a:t>
            </a:r>
            <a:r>
              <a:rPr lang="en-US" sz="1800" b="1">
                <a:latin typeface="Courier New" panose="02070309020205020404" charset="0"/>
              </a:rPr>
              <a:t>AGERAIGLARLA</a:t>
            </a:r>
            <a:r>
              <a:rPr lang="en-US" sz="1800">
                <a:latin typeface="Courier New" panose="02070309020205020404" charset="0"/>
              </a:rPr>
              <a:t>EEDFGM</a:t>
            </a:r>
            <a:endParaRPr lang="en-US" sz="1600">
              <a:latin typeface="Arial" panose="020B0604020202020204" pitchFamily="34" charset="0"/>
            </a:endParaRPr>
          </a:p>
        </p:txBody>
      </p:sp>
      <p:sp>
        <p:nvSpPr>
          <p:cNvPr id="47109" name="Line 5"/>
          <p:cNvSpPr>
            <a:spLocks noChangeShapeType="1"/>
          </p:cNvSpPr>
          <p:nvPr/>
        </p:nvSpPr>
        <p:spPr bwMode="auto">
          <a:xfrm>
            <a:off x="3375025" y="5632450"/>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10" name="Line 6"/>
          <p:cNvSpPr>
            <a:spLocks noChangeShapeType="1"/>
          </p:cNvSpPr>
          <p:nvPr/>
        </p:nvSpPr>
        <p:spPr bwMode="auto">
          <a:xfrm>
            <a:off x="1343025" y="56324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11" name="Line 7"/>
          <p:cNvSpPr>
            <a:spLocks noChangeShapeType="1"/>
          </p:cNvSpPr>
          <p:nvPr/>
        </p:nvSpPr>
        <p:spPr bwMode="auto">
          <a:xfrm>
            <a:off x="2714625" y="5632450"/>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12" name="Line 8"/>
          <p:cNvSpPr>
            <a:spLocks noChangeShapeType="1"/>
          </p:cNvSpPr>
          <p:nvPr/>
        </p:nvSpPr>
        <p:spPr bwMode="auto">
          <a:xfrm>
            <a:off x="1482725" y="56324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13" name="Line 9"/>
          <p:cNvSpPr>
            <a:spLocks noChangeShapeType="1"/>
          </p:cNvSpPr>
          <p:nvPr/>
        </p:nvSpPr>
        <p:spPr bwMode="auto">
          <a:xfrm>
            <a:off x="1622425" y="56324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14" name="Line 10"/>
          <p:cNvSpPr>
            <a:spLocks noChangeShapeType="1"/>
          </p:cNvSpPr>
          <p:nvPr/>
        </p:nvSpPr>
        <p:spPr bwMode="auto">
          <a:xfrm>
            <a:off x="1749425" y="56324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15" name="Line 11"/>
          <p:cNvSpPr>
            <a:spLocks noChangeShapeType="1"/>
          </p:cNvSpPr>
          <p:nvPr/>
        </p:nvSpPr>
        <p:spPr bwMode="auto">
          <a:xfrm>
            <a:off x="1889125" y="56324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16" name="Line 12"/>
          <p:cNvSpPr>
            <a:spLocks noChangeShapeType="1"/>
          </p:cNvSpPr>
          <p:nvPr/>
        </p:nvSpPr>
        <p:spPr bwMode="auto">
          <a:xfrm>
            <a:off x="2028825" y="5632450"/>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17" name="Line 13"/>
          <p:cNvSpPr>
            <a:spLocks noChangeShapeType="1"/>
          </p:cNvSpPr>
          <p:nvPr/>
        </p:nvSpPr>
        <p:spPr bwMode="auto">
          <a:xfrm>
            <a:off x="3540125" y="5632450"/>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18" name="Line 14"/>
          <p:cNvSpPr>
            <a:spLocks noChangeShapeType="1"/>
          </p:cNvSpPr>
          <p:nvPr/>
        </p:nvSpPr>
        <p:spPr bwMode="auto">
          <a:xfrm>
            <a:off x="3806825" y="56324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19" name="Line 15"/>
          <p:cNvSpPr>
            <a:spLocks noChangeShapeType="1"/>
          </p:cNvSpPr>
          <p:nvPr/>
        </p:nvSpPr>
        <p:spPr bwMode="auto">
          <a:xfrm>
            <a:off x="3921125" y="56324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20" name="Rectangle 16"/>
          <p:cNvSpPr>
            <a:spLocks noChangeArrowheads="1"/>
          </p:cNvSpPr>
          <p:nvPr/>
        </p:nvSpPr>
        <p:spPr bwMode="auto">
          <a:xfrm>
            <a:off x="1955800" y="5329238"/>
            <a:ext cx="1649413" cy="762000"/>
          </a:xfrm>
          <a:prstGeom prst="rect">
            <a:avLst/>
          </a:prstGeom>
          <a:noFill/>
          <a:ln w="19050">
            <a:solidFill>
              <a:schemeClr val="tx1"/>
            </a:solidFill>
            <a:miter lim="800000"/>
          </a:ln>
        </p:spPr>
        <p:txBody>
          <a:bodyPr anchor="ctr">
            <a:spAutoFit/>
          </a:bodyPr>
          <a:lstStyle/>
          <a:p>
            <a:endParaRPr lang="en-US"/>
          </a:p>
        </p:txBody>
      </p:sp>
      <p:sp>
        <p:nvSpPr>
          <p:cNvPr id="47121" name="Line 17"/>
          <p:cNvSpPr>
            <a:spLocks noChangeShapeType="1"/>
          </p:cNvSpPr>
          <p:nvPr/>
        </p:nvSpPr>
        <p:spPr bwMode="auto">
          <a:xfrm>
            <a:off x="3609975" y="6091238"/>
            <a:ext cx="228600" cy="0"/>
          </a:xfrm>
          <a:prstGeom prst="line">
            <a:avLst/>
          </a:prstGeom>
          <a:noFill/>
          <a:ln w="19050">
            <a:solidFill>
              <a:schemeClr val="tx1"/>
            </a:solidFill>
            <a:round/>
            <a:tailEnd type="triangle" w="med" len="med"/>
          </a:ln>
        </p:spPr>
        <p:txBody>
          <a:bodyPr anchor="ctr">
            <a:spAutoFit/>
          </a:bodyPr>
          <a:lstStyle/>
          <a:p>
            <a:endParaRPr lang="en-US"/>
          </a:p>
        </p:txBody>
      </p:sp>
      <p:sp>
        <p:nvSpPr>
          <p:cNvPr id="47122" name="Text Box 18"/>
          <p:cNvSpPr txBox="1">
            <a:spLocks noChangeArrowheads="1"/>
          </p:cNvSpPr>
          <p:nvPr/>
        </p:nvSpPr>
        <p:spPr bwMode="auto">
          <a:xfrm>
            <a:off x="2138363" y="4913313"/>
            <a:ext cx="1231900" cy="366712"/>
          </a:xfrm>
          <a:prstGeom prst="rect">
            <a:avLst/>
          </a:prstGeom>
          <a:noFill/>
          <a:ln w="12700">
            <a:noFill/>
            <a:miter lim="800000"/>
          </a:ln>
        </p:spPr>
        <p:txBody>
          <a:bodyPr wrap="none">
            <a:spAutoFit/>
          </a:bodyPr>
          <a:lstStyle/>
          <a:p>
            <a:r>
              <a:rPr lang="en-US" sz="1800">
                <a:latin typeface="Arial" panose="020B0604020202020204" pitchFamily="34" charset="0"/>
              </a:rPr>
              <a:t>Score = 7 </a:t>
            </a:r>
            <a:endParaRPr lang="en-US" sz="1800">
              <a:latin typeface="Arial" panose="020B0604020202020204" pitchFamily="34" charset="0"/>
            </a:endParaRPr>
          </a:p>
        </p:txBody>
      </p:sp>
      <p:sp>
        <p:nvSpPr>
          <p:cNvPr id="47123" name="Text Box 19"/>
          <p:cNvSpPr txBox="1">
            <a:spLocks noChangeArrowheads="1"/>
          </p:cNvSpPr>
          <p:nvPr/>
        </p:nvSpPr>
        <p:spPr bwMode="auto">
          <a:xfrm>
            <a:off x="1187450" y="2617788"/>
            <a:ext cx="3338513" cy="366712"/>
          </a:xfrm>
          <a:prstGeom prst="rect">
            <a:avLst/>
          </a:prstGeom>
          <a:noFill/>
          <a:ln w="12700">
            <a:noFill/>
            <a:miter lim="800000"/>
            <a:headEnd type="none" w="sm" len="sm"/>
            <a:tailEnd type="none" w="sm" len="sm"/>
          </a:ln>
        </p:spPr>
        <p:txBody>
          <a:bodyPr wrap="none">
            <a:spAutoFit/>
          </a:bodyPr>
          <a:lstStyle/>
          <a:p>
            <a:r>
              <a:rPr lang="en-US" sz="1800">
                <a:latin typeface="Courier New" panose="02070309020205020404" charset="0"/>
              </a:rPr>
              <a:t>PTH</a:t>
            </a:r>
            <a:r>
              <a:rPr lang="en-US" sz="1800" b="1">
                <a:latin typeface="Courier New" panose="02070309020205020404" charset="0"/>
              </a:rPr>
              <a:t>PLASKTQILPED</a:t>
            </a:r>
            <a:r>
              <a:rPr lang="en-US" sz="1800">
                <a:latin typeface="Courier New" panose="02070309020205020404" charset="0"/>
              </a:rPr>
              <a:t>LASEDLTI</a:t>
            </a:r>
            <a:endParaRPr lang="en-US" sz="1600">
              <a:latin typeface="Courier New" panose="02070309020205020404" charset="0"/>
            </a:endParaRPr>
          </a:p>
        </p:txBody>
      </p:sp>
      <p:sp>
        <p:nvSpPr>
          <p:cNvPr id="47124" name="Text Box 20"/>
          <p:cNvSpPr txBox="1">
            <a:spLocks noChangeArrowheads="1"/>
          </p:cNvSpPr>
          <p:nvPr/>
        </p:nvSpPr>
        <p:spPr bwMode="auto">
          <a:xfrm>
            <a:off x="1184275" y="3025775"/>
            <a:ext cx="3338513" cy="366713"/>
          </a:xfrm>
          <a:prstGeom prst="rect">
            <a:avLst/>
          </a:prstGeom>
          <a:noFill/>
          <a:ln w="12700">
            <a:noFill/>
            <a:miter lim="800000"/>
            <a:headEnd type="none" w="sm" len="sm"/>
            <a:tailEnd type="none" w="sm" len="sm"/>
          </a:ln>
        </p:spPr>
        <p:txBody>
          <a:bodyPr wrap="none">
            <a:spAutoFit/>
          </a:bodyPr>
          <a:lstStyle/>
          <a:p>
            <a:r>
              <a:rPr lang="en-US" sz="1800">
                <a:latin typeface="Courier New" panose="02070309020205020404" charset="0"/>
              </a:rPr>
              <a:t>PTH</a:t>
            </a:r>
            <a:r>
              <a:rPr lang="en-US" sz="1800" b="1">
                <a:latin typeface="Courier New" panose="02070309020205020404" charset="0"/>
              </a:rPr>
              <a:t>PLAGERAIGLAR</a:t>
            </a:r>
            <a:r>
              <a:rPr lang="en-US" sz="1800">
                <a:latin typeface="Courier New" panose="02070309020205020404" charset="0"/>
              </a:rPr>
              <a:t>LAEEDFGM</a:t>
            </a:r>
            <a:endParaRPr lang="en-US" sz="1600">
              <a:latin typeface="Arial" panose="020B0604020202020204" pitchFamily="34" charset="0"/>
            </a:endParaRPr>
          </a:p>
        </p:txBody>
      </p:sp>
      <p:sp>
        <p:nvSpPr>
          <p:cNvPr id="47125" name="Line 21"/>
          <p:cNvSpPr>
            <a:spLocks noChangeShapeType="1"/>
          </p:cNvSpPr>
          <p:nvPr/>
        </p:nvSpPr>
        <p:spPr bwMode="auto">
          <a:xfrm>
            <a:off x="3375025" y="2928938"/>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26" name="Line 22"/>
          <p:cNvSpPr>
            <a:spLocks noChangeShapeType="1"/>
          </p:cNvSpPr>
          <p:nvPr/>
        </p:nvSpPr>
        <p:spPr bwMode="auto">
          <a:xfrm>
            <a:off x="1343025" y="2928938"/>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27" name="Line 23"/>
          <p:cNvSpPr>
            <a:spLocks noChangeShapeType="1"/>
          </p:cNvSpPr>
          <p:nvPr/>
        </p:nvSpPr>
        <p:spPr bwMode="auto">
          <a:xfrm>
            <a:off x="2714625" y="2928938"/>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28" name="Line 24"/>
          <p:cNvSpPr>
            <a:spLocks noChangeShapeType="1"/>
          </p:cNvSpPr>
          <p:nvPr/>
        </p:nvSpPr>
        <p:spPr bwMode="auto">
          <a:xfrm>
            <a:off x="1482725" y="2928938"/>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29" name="Line 25"/>
          <p:cNvSpPr>
            <a:spLocks noChangeShapeType="1"/>
          </p:cNvSpPr>
          <p:nvPr/>
        </p:nvSpPr>
        <p:spPr bwMode="auto">
          <a:xfrm>
            <a:off x="1622425" y="2928938"/>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30" name="Line 26"/>
          <p:cNvSpPr>
            <a:spLocks noChangeShapeType="1"/>
          </p:cNvSpPr>
          <p:nvPr/>
        </p:nvSpPr>
        <p:spPr bwMode="auto">
          <a:xfrm>
            <a:off x="1749425" y="2928938"/>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31" name="Line 27"/>
          <p:cNvSpPr>
            <a:spLocks noChangeShapeType="1"/>
          </p:cNvSpPr>
          <p:nvPr/>
        </p:nvSpPr>
        <p:spPr bwMode="auto">
          <a:xfrm>
            <a:off x="1889125" y="2928938"/>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32" name="Line 28"/>
          <p:cNvSpPr>
            <a:spLocks noChangeShapeType="1"/>
          </p:cNvSpPr>
          <p:nvPr/>
        </p:nvSpPr>
        <p:spPr bwMode="auto">
          <a:xfrm>
            <a:off x="2028825" y="2928938"/>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33" name="Line 29"/>
          <p:cNvSpPr>
            <a:spLocks noChangeShapeType="1"/>
          </p:cNvSpPr>
          <p:nvPr/>
        </p:nvSpPr>
        <p:spPr bwMode="auto">
          <a:xfrm>
            <a:off x="3540125" y="2928938"/>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34" name="Line 30"/>
          <p:cNvSpPr>
            <a:spLocks noChangeShapeType="1"/>
          </p:cNvSpPr>
          <p:nvPr/>
        </p:nvSpPr>
        <p:spPr bwMode="auto">
          <a:xfrm>
            <a:off x="3806825" y="2928938"/>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35" name="Line 31"/>
          <p:cNvSpPr>
            <a:spLocks noChangeShapeType="1"/>
          </p:cNvSpPr>
          <p:nvPr/>
        </p:nvSpPr>
        <p:spPr bwMode="auto">
          <a:xfrm>
            <a:off x="3921125" y="2928938"/>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36" name="Rectangle 32"/>
          <p:cNvSpPr>
            <a:spLocks noChangeArrowheads="1"/>
          </p:cNvSpPr>
          <p:nvPr/>
        </p:nvSpPr>
        <p:spPr bwMode="auto">
          <a:xfrm>
            <a:off x="1685925" y="2625725"/>
            <a:ext cx="1646238" cy="762000"/>
          </a:xfrm>
          <a:prstGeom prst="rect">
            <a:avLst/>
          </a:prstGeom>
          <a:noFill/>
          <a:ln w="19050">
            <a:solidFill>
              <a:schemeClr val="tx1"/>
            </a:solidFill>
            <a:miter lim="800000"/>
          </a:ln>
        </p:spPr>
        <p:txBody>
          <a:bodyPr anchor="ctr">
            <a:spAutoFit/>
          </a:bodyPr>
          <a:lstStyle/>
          <a:p>
            <a:endParaRPr lang="en-US"/>
          </a:p>
        </p:txBody>
      </p:sp>
      <p:sp>
        <p:nvSpPr>
          <p:cNvPr id="47137" name="Text Box 33"/>
          <p:cNvSpPr txBox="1">
            <a:spLocks noChangeArrowheads="1"/>
          </p:cNvSpPr>
          <p:nvPr/>
        </p:nvSpPr>
        <p:spPr bwMode="auto">
          <a:xfrm>
            <a:off x="1935163" y="2209800"/>
            <a:ext cx="1295400" cy="366713"/>
          </a:xfrm>
          <a:prstGeom prst="rect">
            <a:avLst/>
          </a:prstGeom>
          <a:noFill/>
          <a:ln w="12700">
            <a:noFill/>
            <a:miter lim="800000"/>
          </a:ln>
        </p:spPr>
        <p:txBody>
          <a:bodyPr wrap="none">
            <a:spAutoFit/>
          </a:bodyPr>
          <a:lstStyle/>
          <a:p>
            <a:r>
              <a:rPr lang="en-US" sz="1800">
                <a:latin typeface="Arial" panose="020B0604020202020204" pitchFamily="34" charset="0"/>
              </a:rPr>
              <a:t>Score = 11</a:t>
            </a:r>
            <a:endParaRPr lang="en-US" sz="1800">
              <a:latin typeface="Arial" panose="020B0604020202020204" pitchFamily="34" charset="0"/>
            </a:endParaRPr>
          </a:p>
        </p:txBody>
      </p:sp>
      <p:sp>
        <p:nvSpPr>
          <p:cNvPr id="47138" name="Text Box 34"/>
          <p:cNvSpPr txBox="1">
            <a:spLocks noChangeArrowheads="1"/>
          </p:cNvSpPr>
          <p:nvPr/>
        </p:nvSpPr>
        <p:spPr bwMode="auto">
          <a:xfrm>
            <a:off x="4508500" y="2859088"/>
            <a:ext cx="365125" cy="336550"/>
          </a:xfrm>
          <a:prstGeom prst="rect">
            <a:avLst/>
          </a:prstGeom>
          <a:noFill/>
          <a:ln w="12700">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US" sz="1600">
              <a:latin typeface="Courier New" panose="02070309020205020404" charset="0"/>
              <a:sym typeface="Wingdings" panose="05000000000000000000" pitchFamily="2" charset="2"/>
            </a:endParaRPr>
          </a:p>
        </p:txBody>
      </p:sp>
      <p:sp>
        <p:nvSpPr>
          <p:cNvPr id="47139" name="Text Box 35"/>
          <p:cNvSpPr txBox="1">
            <a:spLocks noChangeArrowheads="1"/>
          </p:cNvSpPr>
          <p:nvPr/>
        </p:nvSpPr>
        <p:spPr bwMode="auto">
          <a:xfrm>
            <a:off x="6096000" y="3733800"/>
            <a:ext cx="2003425" cy="1565275"/>
          </a:xfrm>
          <a:prstGeom prst="rect">
            <a:avLst/>
          </a:prstGeom>
          <a:solidFill>
            <a:srgbClr val="FFFFCC"/>
          </a:solidFill>
          <a:ln w="12700">
            <a:solidFill>
              <a:schemeClr val="tx1"/>
            </a:solidFill>
            <a:miter lim="800000"/>
          </a:ln>
        </p:spPr>
        <p:txBody>
          <a:bodyPr wrap="none">
            <a:spAutoFit/>
          </a:bodyPr>
          <a:lstStyle/>
          <a:p>
            <a:pPr>
              <a:lnSpc>
                <a:spcPct val="120000"/>
              </a:lnSpc>
            </a:pPr>
            <a:r>
              <a:rPr lang="en-US" sz="2000">
                <a:latin typeface="Arial" panose="020B0604020202020204" pitchFamily="34" charset="0"/>
              </a:rPr>
              <a:t>Matrix: PAM250</a:t>
            </a:r>
            <a:endParaRPr lang="en-US" sz="2000">
              <a:latin typeface="Arial" panose="020B0604020202020204" pitchFamily="34" charset="0"/>
            </a:endParaRPr>
          </a:p>
          <a:p>
            <a:pPr>
              <a:lnSpc>
                <a:spcPct val="120000"/>
              </a:lnSpc>
            </a:pPr>
            <a:endParaRPr lang="en-US" sz="2000">
              <a:latin typeface="Arial" panose="020B0604020202020204" pitchFamily="34" charset="0"/>
            </a:endParaRPr>
          </a:p>
          <a:p>
            <a:pPr>
              <a:lnSpc>
                <a:spcPct val="120000"/>
              </a:lnSpc>
            </a:pPr>
            <a:r>
              <a:rPr lang="en-US" sz="2000">
                <a:latin typeface="Arial" panose="020B0604020202020204" pitchFamily="34" charset="0"/>
              </a:rPr>
              <a:t>Window = 12 </a:t>
            </a:r>
            <a:br>
              <a:rPr lang="en-US" sz="2000">
                <a:latin typeface="Arial" panose="020B0604020202020204" pitchFamily="34" charset="0"/>
              </a:rPr>
            </a:br>
            <a:r>
              <a:rPr lang="en-US" sz="2000">
                <a:latin typeface="Arial" panose="020B0604020202020204" pitchFamily="34" charset="0"/>
              </a:rPr>
              <a:t>Stringency = 9</a:t>
            </a:r>
            <a:endParaRPr lang="en-US" sz="2000">
              <a:solidFill>
                <a:schemeClr val="bg1"/>
              </a:solidFill>
              <a:latin typeface="Arial" panose="020B0604020202020204" pitchFamily="34" charset="0"/>
            </a:endParaRPr>
          </a:p>
        </p:txBody>
      </p:sp>
      <p:sp>
        <p:nvSpPr>
          <p:cNvPr id="47140" name="Text Box 36"/>
          <p:cNvSpPr txBox="1">
            <a:spLocks noChangeArrowheads="1"/>
          </p:cNvSpPr>
          <p:nvPr/>
        </p:nvSpPr>
        <p:spPr bwMode="auto">
          <a:xfrm>
            <a:off x="5715000" y="3032125"/>
            <a:ext cx="2781300" cy="396875"/>
          </a:xfrm>
          <a:prstGeom prst="rect">
            <a:avLst/>
          </a:prstGeom>
          <a:noFill/>
          <a:ln w="12700">
            <a:noFill/>
            <a:miter lim="800000"/>
          </a:ln>
        </p:spPr>
        <p:txBody>
          <a:bodyPr wrap="none">
            <a:spAutoFit/>
          </a:bodyPr>
          <a:lstStyle/>
          <a:p>
            <a:r>
              <a:rPr lang="en-US" sz="2000">
                <a:latin typeface="Arial" panose="020B0604020202020204" pitchFamily="34" charset="0"/>
              </a:rPr>
              <a:t>Scoring Matrix Filtering</a:t>
            </a:r>
            <a:endParaRPr lang="en-US" sz="2000">
              <a:latin typeface="Arial" panose="020B0604020202020204" pitchFamily="34" charset="0"/>
            </a:endParaRPr>
          </a:p>
        </p:txBody>
      </p:sp>
      <p:sp>
        <p:nvSpPr>
          <p:cNvPr id="47141" name="Line 37"/>
          <p:cNvSpPr>
            <a:spLocks noChangeShapeType="1"/>
          </p:cNvSpPr>
          <p:nvPr/>
        </p:nvSpPr>
        <p:spPr bwMode="auto">
          <a:xfrm>
            <a:off x="3484563" y="4795838"/>
            <a:ext cx="228600" cy="0"/>
          </a:xfrm>
          <a:prstGeom prst="line">
            <a:avLst/>
          </a:prstGeom>
          <a:noFill/>
          <a:ln w="19050">
            <a:solidFill>
              <a:schemeClr val="tx1"/>
            </a:solidFill>
            <a:round/>
            <a:tailEnd type="triangle" w="med" len="med"/>
          </a:ln>
        </p:spPr>
        <p:txBody>
          <a:bodyPr anchor="ctr">
            <a:spAutoFit/>
          </a:bodyPr>
          <a:lstStyle/>
          <a:p>
            <a:endParaRPr lang="en-US"/>
          </a:p>
        </p:txBody>
      </p:sp>
      <p:sp>
        <p:nvSpPr>
          <p:cNvPr id="47142" name="Text Box 38"/>
          <p:cNvSpPr txBox="1">
            <a:spLocks noChangeArrowheads="1"/>
          </p:cNvSpPr>
          <p:nvPr/>
        </p:nvSpPr>
        <p:spPr bwMode="auto">
          <a:xfrm>
            <a:off x="1190625" y="4025900"/>
            <a:ext cx="3340100" cy="366713"/>
          </a:xfrm>
          <a:prstGeom prst="rect">
            <a:avLst/>
          </a:prstGeom>
          <a:noFill/>
          <a:ln w="12700">
            <a:noFill/>
            <a:miter lim="800000"/>
            <a:headEnd type="none" w="sm" len="sm"/>
            <a:tailEnd type="none" w="sm" len="sm"/>
          </a:ln>
        </p:spPr>
        <p:txBody>
          <a:bodyPr wrap="none">
            <a:spAutoFit/>
          </a:bodyPr>
          <a:lstStyle/>
          <a:p>
            <a:r>
              <a:rPr lang="en-US" sz="1800">
                <a:latin typeface="Courier New" panose="02070309020205020404" charset="0"/>
              </a:rPr>
              <a:t>PTHP</a:t>
            </a:r>
            <a:r>
              <a:rPr lang="en-US" sz="1800" b="1">
                <a:latin typeface="Courier New" panose="02070309020205020404" charset="0"/>
              </a:rPr>
              <a:t>LASKTQILPEDL</a:t>
            </a:r>
            <a:r>
              <a:rPr lang="en-US" sz="1800">
                <a:latin typeface="Courier New" panose="02070309020205020404" charset="0"/>
              </a:rPr>
              <a:t>ASEDLTI</a:t>
            </a:r>
            <a:endParaRPr lang="en-US" sz="1600">
              <a:latin typeface="Courier New" panose="02070309020205020404" charset="0"/>
            </a:endParaRPr>
          </a:p>
        </p:txBody>
      </p:sp>
      <p:sp>
        <p:nvSpPr>
          <p:cNvPr id="47143" name="Text Box 39"/>
          <p:cNvSpPr txBox="1">
            <a:spLocks noChangeArrowheads="1"/>
          </p:cNvSpPr>
          <p:nvPr/>
        </p:nvSpPr>
        <p:spPr bwMode="auto">
          <a:xfrm>
            <a:off x="1187450" y="4433888"/>
            <a:ext cx="3340100" cy="366712"/>
          </a:xfrm>
          <a:prstGeom prst="rect">
            <a:avLst/>
          </a:prstGeom>
          <a:noFill/>
          <a:ln w="12700">
            <a:noFill/>
            <a:miter lim="800000"/>
            <a:headEnd type="none" w="sm" len="sm"/>
            <a:tailEnd type="none" w="sm" len="sm"/>
          </a:ln>
        </p:spPr>
        <p:txBody>
          <a:bodyPr wrap="none">
            <a:spAutoFit/>
          </a:bodyPr>
          <a:lstStyle/>
          <a:p>
            <a:r>
              <a:rPr lang="en-US" sz="1800">
                <a:latin typeface="Courier New" panose="02070309020205020404" charset="0"/>
              </a:rPr>
              <a:t>PTHP</a:t>
            </a:r>
            <a:r>
              <a:rPr lang="en-US" sz="1800" b="1">
                <a:latin typeface="Courier New" panose="02070309020205020404" charset="0"/>
              </a:rPr>
              <a:t>LAGERAIGLARL</a:t>
            </a:r>
            <a:r>
              <a:rPr lang="en-US" sz="1800">
                <a:latin typeface="Courier New" panose="02070309020205020404" charset="0"/>
              </a:rPr>
              <a:t>AEEDFGM</a:t>
            </a:r>
            <a:endParaRPr lang="en-US" sz="1600">
              <a:latin typeface="Arial" panose="020B0604020202020204" pitchFamily="34" charset="0"/>
            </a:endParaRPr>
          </a:p>
        </p:txBody>
      </p:sp>
      <p:sp>
        <p:nvSpPr>
          <p:cNvPr id="47144" name="Line 40"/>
          <p:cNvSpPr>
            <a:spLocks noChangeShapeType="1"/>
          </p:cNvSpPr>
          <p:nvPr/>
        </p:nvSpPr>
        <p:spPr bwMode="auto">
          <a:xfrm>
            <a:off x="3378200" y="4337050"/>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45" name="Line 41"/>
          <p:cNvSpPr>
            <a:spLocks noChangeShapeType="1"/>
          </p:cNvSpPr>
          <p:nvPr/>
        </p:nvSpPr>
        <p:spPr bwMode="auto">
          <a:xfrm>
            <a:off x="1346200" y="43370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46" name="Line 42"/>
          <p:cNvSpPr>
            <a:spLocks noChangeShapeType="1"/>
          </p:cNvSpPr>
          <p:nvPr/>
        </p:nvSpPr>
        <p:spPr bwMode="auto">
          <a:xfrm>
            <a:off x="2717800" y="4337050"/>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47" name="Line 43"/>
          <p:cNvSpPr>
            <a:spLocks noChangeShapeType="1"/>
          </p:cNvSpPr>
          <p:nvPr/>
        </p:nvSpPr>
        <p:spPr bwMode="auto">
          <a:xfrm>
            <a:off x="1485900" y="43370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48" name="Line 44"/>
          <p:cNvSpPr>
            <a:spLocks noChangeShapeType="1"/>
          </p:cNvSpPr>
          <p:nvPr/>
        </p:nvSpPr>
        <p:spPr bwMode="auto">
          <a:xfrm>
            <a:off x="1625600" y="43370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49" name="Line 45"/>
          <p:cNvSpPr>
            <a:spLocks noChangeShapeType="1"/>
          </p:cNvSpPr>
          <p:nvPr/>
        </p:nvSpPr>
        <p:spPr bwMode="auto">
          <a:xfrm>
            <a:off x="1752600" y="43370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50" name="Line 46"/>
          <p:cNvSpPr>
            <a:spLocks noChangeShapeType="1"/>
          </p:cNvSpPr>
          <p:nvPr/>
        </p:nvSpPr>
        <p:spPr bwMode="auto">
          <a:xfrm>
            <a:off x="1892300" y="4337050"/>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51" name="Line 47"/>
          <p:cNvSpPr>
            <a:spLocks noChangeShapeType="1"/>
          </p:cNvSpPr>
          <p:nvPr/>
        </p:nvSpPr>
        <p:spPr bwMode="auto">
          <a:xfrm>
            <a:off x="2032000" y="4337050"/>
            <a:ext cx="0" cy="15240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7152" name="Line 48"/>
          <p:cNvSpPr>
            <a:spLocks noChangeShapeType="1"/>
          </p:cNvSpPr>
          <p:nvPr/>
        </p:nvSpPr>
        <p:spPr bwMode="auto">
          <a:xfrm>
            <a:off x="3543300" y="43370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53" name="Line 49"/>
          <p:cNvSpPr>
            <a:spLocks noChangeShapeType="1"/>
          </p:cNvSpPr>
          <p:nvPr/>
        </p:nvSpPr>
        <p:spPr bwMode="auto">
          <a:xfrm>
            <a:off x="3810000" y="43370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54" name="Line 50"/>
          <p:cNvSpPr>
            <a:spLocks noChangeShapeType="1"/>
          </p:cNvSpPr>
          <p:nvPr/>
        </p:nvSpPr>
        <p:spPr bwMode="auto">
          <a:xfrm>
            <a:off x="3924300" y="4337050"/>
            <a:ext cx="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155" name="Rectangle 51"/>
          <p:cNvSpPr>
            <a:spLocks noChangeArrowheads="1"/>
          </p:cNvSpPr>
          <p:nvPr/>
        </p:nvSpPr>
        <p:spPr bwMode="auto">
          <a:xfrm>
            <a:off x="1824038" y="4033838"/>
            <a:ext cx="1651000" cy="762000"/>
          </a:xfrm>
          <a:prstGeom prst="rect">
            <a:avLst/>
          </a:prstGeom>
          <a:noFill/>
          <a:ln w="19050">
            <a:solidFill>
              <a:schemeClr val="tx1"/>
            </a:solidFill>
            <a:miter lim="800000"/>
          </a:ln>
        </p:spPr>
        <p:txBody>
          <a:bodyPr anchor="ctr">
            <a:spAutoFit/>
          </a:bodyPr>
          <a:lstStyle/>
          <a:p>
            <a:endParaRPr lang="en-US"/>
          </a:p>
        </p:txBody>
      </p:sp>
      <p:sp>
        <p:nvSpPr>
          <p:cNvPr id="47156" name="Text Box 52"/>
          <p:cNvSpPr txBox="1">
            <a:spLocks noChangeArrowheads="1"/>
          </p:cNvSpPr>
          <p:nvPr/>
        </p:nvSpPr>
        <p:spPr bwMode="auto">
          <a:xfrm>
            <a:off x="1976438" y="3617913"/>
            <a:ext cx="1295400" cy="366712"/>
          </a:xfrm>
          <a:prstGeom prst="rect">
            <a:avLst/>
          </a:prstGeom>
          <a:noFill/>
          <a:ln w="12700">
            <a:noFill/>
            <a:miter lim="800000"/>
          </a:ln>
        </p:spPr>
        <p:txBody>
          <a:bodyPr wrap="none">
            <a:spAutoFit/>
          </a:bodyPr>
          <a:lstStyle/>
          <a:p>
            <a:r>
              <a:rPr lang="en-US" sz="1800">
                <a:latin typeface="Arial" panose="020B0604020202020204" pitchFamily="34" charset="0"/>
              </a:rPr>
              <a:t>Score = 11</a:t>
            </a:r>
            <a:endParaRPr lang="en-US" sz="1800">
              <a:latin typeface="Arial" panose="020B0604020202020204" pitchFamily="34" charset="0"/>
            </a:endParaRPr>
          </a:p>
        </p:txBody>
      </p:sp>
      <p:sp>
        <p:nvSpPr>
          <p:cNvPr id="47157" name="Text Box 53"/>
          <p:cNvSpPr txBox="1">
            <a:spLocks noChangeArrowheads="1"/>
          </p:cNvSpPr>
          <p:nvPr/>
        </p:nvSpPr>
        <p:spPr bwMode="auto">
          <a:xfrm>
            <a:off x="4511675" y="4267200"/>
            <a:ext cx="365125" cy="336550"/>
          </a:xfrm>
          <a:prstGeom prst="rect">
            <a:avLst/>
          </a:prstGeom>
          <a:noFill/>
          <a:ln w="12700">
            <a:noFill/>
            <a:miter lim="800000"/>
          </a:ln>
        </p:spPr>
        <p:txBody>
          <a:bodyPr wrap="none">
            <a:spAutoFit/>
          </a:bodyPr>
          <a:lstStyle/>
          <a:p>
            <a:r>
              <a:rPr lang="en-US" sz="1600">
                <a:latin typeface="Courier New" panose="02070309020205020404" charset="0"/>
                <a:sym typeface="Wingdings" panose="05000000000000000000" pitchFamily="2" charset="2"/>
              </a:rPr>
              <a:t></a:t>
            </a:r>
            <a:endParaRPr lang="en-US" sz="1600">
              <a:latin typeface="Courier New" panose="02070309020205020404" charset="0"/>
              <a:sym typeface="Wingdings" panose="05000000000000000000" pitchFamily="2" charset="2"/>
            </a:endParaRPr>
          </a:p>
        </p:txBody>
      </p:sp>
      <p:sp>
        <p:nvSpPr>
          <p:cNvPr id="47158" name="Rectangle 54"/>
          <p:cNvSpPr>
            <a:spLocks noChangeArrowheads="1"/>
          </p:cNvSpPr>
          <p:nvPr/>
        </p:nvSpPr>
        <p:spPr bwMode="auto">
          <a:xfrm>
            <a:off x="1066800" y="457200"/>
            <a:ext cx="7772400" cy="1143000"/>
          </a:xfrm>
          <a:prstGeom prst="rect">
            <a:avLst/>
          </a:prstGeom>
          <a:noFill/>
          <a:ln w="9525">
            <a:noFill/>
            <a:miter lim="800000"/>
          </a:ln>
        </p:spPr>
        <p:txBody>
          <a:bodyPr lIns="92075" tIns="46038" rIns="92075" bIns="46038" anchor="ctr"/>
          <a:lstStyle/>
          <a:p>
            <a:pPr eaLnBrk="1" hangingPunct="1"/>
            <a:r>
              <a:rPr lang="en-US" sz="2800">
                <a:solidFill>
                  <a:schemeClr val="tx2"/>
                </a:solidFill>
                <a:latin typeface="Times New Roman" panose="02020603050405020304" pitchFamily="-109" charset="0"/>
              </a:rPr>
              <a:t>Window / Stringency </a:t>
            </a:r>
            <a:r>
              <a:rPr lang="en-US" sz="1600">
                <a:solidFill>
                  <a:schemeClr val="tx2"/>
                </a:solidFill>
                <a:latin typeface="Times New Roman" panose="02020603050405020304" pitchFamily="-109" charset="0"/>
              </a:rPr>
              <a:t>with a biologically based scoring system</a:t>
            </a:r>
            <a:endParaRPr lang="en-US" sz="1600">
              <a:solidFill>
                <a:schemeClr val="tx2"/>
              </a:solidFill>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3"/>
          <p:cNvSpPr txBox="1">
            <a:spLocks noChangeArrowheads="1"/>
          </p:cNvSpPr>
          <p:nvPr/>
        </p:nvSpPr>
        <p:spPr bwMode="auto">
          <a:xfrm>
            <a:off x="3124200" y="5943600"/>
            <a:ext cx="2493963" cy="457200"/>
          </a:xfrm>
          <a:prstGeom prst="rect">
            <a:avLst/>
          </a:prstGeom>
          <a:noFill/>
          <a:ln w="12700">
            <a:noFill/>
            <a:miter lim="800000"/>
            <a:headEnd type="none" w="sm" len="sm"/>
            <a:tailEnd type="none" w="sm" len="sm"/>
          </a:ln>
        </p:spPr>
        <p:txBody>
          <a:bodyPr wrap="none">
            <a:spAutoFit/>
          </a:bodyPr>
          <a:lstStyle/>
          <a:p>
            <a:r>
              <a:rPr lang="en-US" sz="2000">
                <a:latin typeface="Arial" panose="020B0604020202020204" pitchFamily="34" charset="0"/>
              </a:rPr>
              <a:t>Hemoglobin </a:t>
            </a:r>
            <a:r>
              <a:rPr lang="en-US" b="1">
                <a:latin typeface="Arial" panose="020B0604020202020204" pitchFamily="34" charset="0"/>
                <a:sym typeface="Symbol" panose="05050102010706020507" pitchFamily="-109" charset="2"/>
              </a:rPr>
              <a:t></a:t>
            </a:r>
            <a:r>
              <a:rPr lang="en-US" sz="2000">
                <a:latin typeface="Arial" panose="020B0604020202020204" pitchFamily="34" charset="0"/>
              </a:rPr>
              <a:t>-chain</a:t>
            </a:r>
            <a:endParaRPr lang="en-US" sz="2000">
              <a:latin typeface="Arial" panose="020B0604020202020204" pitchFamily="34" charset="0"/>
            </a:endParaRPr>
          </a:p>
        </p:txBody>
      </p:sp>
      <p:sp>
        <p:nvSpPr>
          <p:cNvPr id="48131" name="Text Box 4"/>
          <p:cNvSpPr txBox="1">
            <a:spLocks noChangeArrowheads="1"/>
          </p:cNvSpPr>
          <p:nvPr/>
        </p:nvSpPr>
        <p:spPr bwMode="auto">
          <a:xfrm>
            <a:off x="609600" y="3200400"/>
            <a:ext cx="1539875" cy="762000"/>
          </a:xfrm>
          <a:prstGeom prst="rect">
            <a:avLst/>
          </a:prstGeom>
          <a:noFill/>
          <a:ln w="12700">
            <a:noFill/>
            <a:miter lim="800000"/>
            <a:headEnd type="none" w="sm" len="sm"/>
            <a:tailEnd type="none" w="sm" len="sm"/>
          </a:ln>
        </p:spPr>
        <p:txBody>
          <a:bodyPr wrap="none">
            <a:spAutoFit/>
          </a:bodyPr>
          <a:lstStyle/>
          <a:p>
            <a:r>
              <a:rPr lang="en-US" sz="2000">
                <a:latin typeface="Arial" panose="020B0604020202020204" pitchFamily="34" charset="0"/>
              </a:rPr>
              <a:t>Hemoglobin</a:t>
            </a:r>
            <a:br>
              <a:rPr lang="en-US" sz="2000">
                <a:latin typeface="Arial" panose="020B0604020202020204" pitchFamily="34" charset="0"/>
              </a:rPr>
            </a:br>
            <a:r>
              <a:rPr lang="en-US" b="1">
                <a:latin typeface="Arial" panose="020B0604020202020204" pitchFamily="34" charset="0"/>
                <a:sym typeface="Symbol" panose="05050102010706020507" pitchFamily="-109" charset="2"/>
              </a:rPr>
              <a:t></a:t>
            </a:r>
            <a:r>
              <a:rPr lang="en-US" sz="2000">
                <a:latin typeface="Arial" panose="020B0604020202020204" pitchFamily="34" charset="0"/>
                <a:sym typeface="Symbol" panose="05050102010706020507" pitchFamily="-109" charset="2"/>
              </a:rPr>
              <a:t>-</a:t>
            </a:r>
            <a:r>
              <a:rPr lang="en-US" sz="2000">
                <a:latin typeface="Arial" panose="020B0604020202020204" pitchFamily="34" charset="0"/>
              </a:rPr>
              <a:t>chain</a:t>
            </a:r>
            <a:endParaRPr lang="en-US" sz="2000">
              <a:latin typeface="Arial" panose="020B0604020202020204" pitchFamily="34" charset="0"/>
            </a:endParaRPr>
          </a:p>
        </p:txBody>
      </p:sp>
      <p:sp>
        <p:nvSpPr>
          <p:cNvPr id="48132" name="Line 5"/>
          <p:cNvSpPr>
            <a:spLocks noChangeShapeType="1"/>
          </p:cNvSpPr>
          <p:nvPr/>
        </p:nvSpPr>
        <p:spPr bwMode="auto">
          <a:xfrm flipV="1">
            <a:off x="2590800" y="1981200"/>
            <a:ext cx="0" cy="3657600"/>
          </a:xfrm>
          <a:prstGeom prst="line">
            <a:avLst/>
          </a:prstGeom>
          <a:noFill/>
          <a:ln w="12700">
            <a:solidFill>
              <a:schemeClr val="tx1"/>
            </a:solidFill>
            <a:round/>
            <a:headEnd type="none" w="sm" len="sm"/>
            <a:tailEnd type="triangle" w="lg" len="med"/>
          </a:ln>
        </p:spPr>
        <p:txBody>
          <a:bodyPr wrap="none" anchor="ctr"/>
          <a:lstStyle/>
          <a:p>
            <a:endParaRPr lang="en-US"/>
          </a:p>
        </p:txBody>
      </p:sp>
      <p:sp>
        <p:nvSpPr>
          <p:cNvPr id="48133" name="Line 6"/>
          <p:cNvSpPr>
            <a:spLocks noChangeShapeType="1"/>
          </p:cNvSpPr>
          <p:nvPr/>
        </p:nvSpPr>
        <p:spPr bwMode="auto">
          <a:xfrm rot="-5400000">
            <a:off x="4510088" y="3719512"/>
            <a:ext cx="0" cy="3838575"/>
          </a:xfrm>
          <a:prstGeom prst="line">
            <a:avLst/>
          </a:prstGeom>
          <a:noFill/>
          <a:ln w="12700">
            <a:solidFill>
              <a:schemeClr val="tx1"/>
            </a:solidFill>
            <a:round/>
            <a:headEnd type="none" w="sm" len="sm"/>
            <a:tailEnd type="triangle" w="lg" len="med"/>
          </a:ln>
        </p:spPr>
        <p:txBody>
          <a:bodyPr wrap="none" anchor="ctr"/>
          <a:lstStyle/>
          <a:p>
            <a:endParaRPr lang="en-US"/>
          </a:p>
        </p:txBody>
      </p:sp>
      <p:sp>
        <p:nvSpPr>
          <p:cNvPr id="48134" name="Rectangle 7"/>
          <p:cNvSpPr>
            <a:spLocks noChangeArrowheads="1"/>
          </p:cNvSpPr>
          <p:nvPr/>
        </p:nvSpPr>
        <p:spPr bwMode="auto">
          <a:xfrm>
            <a:off x="914400" y="457200"/>
            <a:ext cx="6400800" cy="1143000"/>
          </a:xfrm>
          <a:prstGeom prst="rect">
            <a:avLst/>
          </a:prstGeom>
          <a:noFill/>
          <a:ln w="9525">
            <a:noFill/>
            <a:miter lim="800000"/>
          </a:ln>
        </p:spPr>
        <p:txBody>
          <a:bodyPr lIns="92075" tIns="46038" rIns="92075" bIns="46038" anchor="ctr"/>
          <a:lstStyle/>
          <a:p>
            <a:pPr algn="ctr" eaLnBrk="1" hangingPunct="1"/>
            <a:r>
              <a:rPr lang="en-US" sz="2800" b="1">
                <a:solidFill>
                  <a:schemeClr val="tx2"/>
                </a:solidFill>
                <a:latin typeface="Times New Roman" panose="02020603050405020304" pitchFamily="-109" charset="0"/>
              </a:rPr>
              <a:t>Dotplot</a:t>
            </a:r>
            <a:br>
              <a:rPr lang="en-US" sz="2800" b="1">
                <a:solidFill>
                  <a:schemeClr val="tx2"/>
                </a:solidFill>
                <a:latin typeface="Times New Roman" panose="02020603050405020304" pitchFamily="-109" charset="0"/>
              </a:rPr>
            </a:br>
            <a:r>
              <a:rPr lang="en-US" sz="2800" b="1">
                <a:solidFill>
                  <a:schemeClr val="tx2"/>
                </a:solidFill>
                <a:latin typeface="Times New Roman" panose="02020603050405020304" pitchFamily="-109" charset="0"/>
              </a:rPr>
              <a:t> </a:t>
            </a:r>
            <a:r>
              <a:rPr lang="en-US" sz="2000" b="1">
                <a:solidFill>
                  <a:schemeClr val="tx2"/>
                </a:solidFill>
                <a:latin typeface="Times New Roman" panose="02020603050405020304" pitchFamily="-109" charset="0"/>
              </a:rPr>
              <a:t>(Window = 130 /  Stringency = 9)</a:t>
            </a:r>
            <a:endParaRPr lang="en-US">
              <a:solidFill>
                <a:schemeClr val="tx2"/>
              </a:solidFill>
              <a:latin typeface="Arial" panose="020B0604020202020204" pitchFamily="34" charset="0"/>
            </a:endParaRPr>
          </a:p>
        </p:txBody>
      </p:sp>
      <p:pic>
        <p:nvPicPr>
          <p:cNvPr id="48135" name="Picture 8"/>
          <p:cNvPicPr>
            <a:picLocks noChangeAspect="1" noChangeArrowheads="1"/>
          </p:cNvPicPr>
          <p:nvPr/>
        </p:nvPicPr>
        <p:blipFill>
          <a:blip r:embed="rId1"/>
          <a:srcRect/>
          <a:stretch>
            <a:fillRect/>
          </a:stretch>
        </p:blipFill>
        <p:spPr bwMode="auto">
          <a:xfrm>
            <a:off x="2740025" y="1828800"/>
            <a:ext cx="3454400" cy="3751263"/>
          </a:xfrm>
          <a:prstGeom prst="rect">
            <a:avLst/>
          </a:prstGeom>
          <a:noFill/>
          <a:ln w="9525">
            <a:noFill/>
            <a:miter lim="800000"/>
            <a:headEnd/>
            <a:tailEnd/>
          </a:ln>
        </p:spPr>
      </p:pic>
      <p:sp>
        <p:nvSpPr>
          <p:cNvPr id="48136" name="Rectangle 9"/>
          <p:cNvSpPr>
            <a:spLocks noChangeArrowheads="1"/>
          </p:cNvSpPr>
          <p:nvPr/>
        </p:nvSpPr>
        <p:spPr bwMode="auto">
          <a:xfrm>
            <a:off x="165100" y="103188"/>
            <a:ext cx="1144588" cy="396875"/>
          </a:xfrm>
          <a:prstGeom prst="rect">
            <a:avLst/>
          </a:prstGeom>
          <a:noFill/>
          <a:ln w="9525">
            <a:noFill/>
            <a:miter lim="800000"/>
          </a:ln>
        </p:spPr>
        <p:txBody>
          <a:bodyPr wrap="none">
            <a:spAutoFit/>
          </a:bodyPr>
          <a:lstStyle/>
          <a:p>
            <a:r>
              <a:rPr lang="en-US" sz="2000">
                <a:latin typeface="Arial" panose="020B0604020202020204" pitchFamily="34" charset="0"/>
              </a:rPr>
              <a:t>example</a:t>
            </a:r>
            <a:endParaRPr lang="en-GB" sz="200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ChangeArrowheads="1"/>
          </p:cNvSpPr>
          <p:nvPr/>
        </p:nvSpPr>
        <p:spPr bwMode="auto">
          <a:xfrm>
            <a:off x="685800" y="498475"/>
            <a:ext cx="7772400" cy="1143000"/>
          </a:xfrm>
          <a:prstGeom prst="rect">
            <a:avLst/>
          </a:prstGeom>
          <a:noFill/>
          <a:ln w="9525">
            <a:noFill/>
            <a:miter lim="800000"/>
          </a:ln>
        </p:spPr>
        <p:txBody>
          <a:bodyPr lIns="92075" tIns="46038" rIns="92075" bIns="46038" anchor="ctr"/>
          <a:lstStyle/>
          <a:p>
            <a:pPr algn="ctr" eaLnBrk="1" hangingPunct="1"/>
            <a:r>
              <a:rPr lang="en-US" sz="2800" b="1">
                <a:solidFill>
                  <a:schemeClr val="tx2"/>
                </a:solidFill>
                <a:latin typeface="Times New Roman" panose="02020603050405020304" pitchFamily="-109" charset="0"/>
              </a:rPr>
              <a:t>Dotplot</a:t>
            </a:r>
            <a:br>
              <a:rPr lang="en-US" sz="2800" b="1">
                <a:solidFill>
                  <a:schemeClr val="tx2"/>
                </a:solidFill>
                <a:latin typeface="Times New Roman" panose="02020603050405020304" pitchFamily="-109" charset="0"/>
              </a:rPr>
            </a:br>
            <a:r>
              <a:rPr lang="en-US" sz="2800" b="1">
                <a:solidFill>
                  <a:schemeClr val="tx2"/>
                </a:solidFill>
                <a:latin typeface="Times New Roman" panose="02020603050405020304" pitchFamily="-109" charset="0"/>
              </a:rPr>
              <a:t> </a:t>
            </a:r>
            <a:r>
              <a:rPr lang="en-US" sz="2000" b="1">
                <a:solidFill>
                  <a:schemeClr val="tx2"/>
                </a:solidFill>
                <a:latin typeface="Times New Roman" panose="02020603050405020304" pitchFamily="-109" charset="0"/>
              </a:rPr>
              <a:t>(Window = 18  /  Stringency = 10)</a:t>
            </a:r>
            <a:endParaRPr lang="en-US">
              <a:solidFill>
                <a:schemeClr val="tx2"/>
              </a:solidFill>
              <a:latin typeface="Arial" panose="020B0604020202020204" pitchFamily="34" charset="0"/>
            </a:endParaRPr>
          </a:p>
        </p:txBody>
      </p:sp>
      <p:sp>
        <p:nvSpPr>
          <p:cNvPr id="49155" name="Text Box 4"/>
          <p:cNvSpPr txBox="1">
            <a:spLocks noChangeArrowheads="1"/>
          </p:cNvSpPr>
          <p:nvPr/>
        </p:nvSpPr>
        <p:spPr bwMode="auto">
          <a:xfrm>
            <a:off x="457200" y="3200400"/>
            <a:ext cx="1539875" cy="762000"/>
          </a:xfrm>
          <a:prstGeom prst="rect">
            <a:avLst/>
          </a:prstGeom>
          <a:noFill/>
          <a:ln w="12700">
            <a:noFill/>
            <a:miter lim="800000"/>
            <a:headEnd type="none" w="sm" len="sm"/>
            <a:tailEnd type="none" w="sm" len="sm"/>
          </a:ln>
        </p:spPr>
        <p:txBody>
          <a:bodyPr wrap="none">
            <a:spAutoFit/>
          </a:bodyPr>
          <a:lstStyle/>
          <a:p>
            <a:pPr algn="ctr"/>
            <a:r>
              <a:rPr lang="en-US" sz="2000">
                <a:latin typeface="Arial" panose="020B0604020202020204" pitchFamily="34" charset="0"/>
              </a:rPr>
              <a:t>Hemoglobin</a:t>
            </a:r>
            <a:br>
              <a:rPr lang="en-US" sz="2000">
                <a:latin typeface="Arial" panose="020B0604020202020204" pitchFamily="34" charset="0"/>
              </a:rPr>
            </a:br>
            <a:r>
              <a:rPr lang="en-US" b="1">
                <a:latin typeface="Arial" panose="020B0604020202020204" pitchFamily="34" charset="0"/>
                <a:sym typeface="Symbol" panose="05050102010706020507" pitchFamily="-109" charset="2"/>
              </a:rPr>
              <a:t></a:t>
            </a:r>
            <a:r>
              <a:rPr lang="en-US" sz="2000">
                <a:latin typeface="Arial" panose="020B0604020202020204" pitchFamily="34" charset="0"/>
                <a:sym typeface="Symbol" panose="05050102010706020507" pitchFamily="-109" charset="2"/>
              </a:rPr>
              <a:t>-</a:t>
            </a:r>
            <a:r>
              <a:rPr lang="en-US" sz="2000">
                <a:latin typeface="Arial" panose="020B0604020202020204" pitchFamily="34" charset="0"/>
              </a:rPr>
              <a:t>chain</a:t>
            </a:r>
            <a:endParaRPr lang="en-US" sz="2000">
              <a:latin typeface="Arial" panose="020B0604020202020204" pitchFamily="34" charset="0"/>
            </a:endParaRPr>
          </a:p>
        </p:txBody>
      </p:sp>
      <p:sp>
        <p:nvSpPr>
          <p:cNvPr id="49156" name="Line 5"/>
          <p:cNvSpPr>
            <a:spLocks noChangeShapeType="1"/>
          </p:cNvSpPr>
          <p:nvPr/>
        </p:nvSpPr>
        <p:spPr bwMode="auto">
          <a:xfrm flipV="1">
            <a:off x="2438400" y="1905000"/>
            <a:ext cx="0" cy="4038600"/>
          </a:xfrm>
          <a:prstGeom prst="line">
            <a:avLst/>
          </a:prstGeom>
          <a:noFill/>
          <a:ln w="25400">
            <a:solidFill>
              <a:schemeClr val="tx1"/>
            </a:solidFill>
            <a:round/>
            <a:headEnd type="none" w="sm" len="sm"/>
            <a:tailEnd type="triangle" w="lg" len="med"/>
          </a:ln>
        </p:spPr>
        <p:txBody>
          <a:bodyPr wrap="none" anchor="ctr"/>
          <a:lstStyle/>
          <a:p>
            <a:endParaRPr lang="en-US"/>
          </a:p>
        </p:txBody>
      </p:sp>
      <p:sp>
        <p:nvSpPr>
          <p:cNvPr id="49157" name="Text Box 6"/>
          <p:cNvSpPr txBox="1">
            <a:spLocks noChangeArrowheads="1"/>
          </p:cNvSpPr>
          <p:nvPr/>
        </p:nvSpPr>
        <p:spPr bwMode="auto">
          <a:xfrm>
            <a:off x="3057525" y="6138863"/>
            <a:ext cx="2493963" cy="457200"/>
          </a:xfrm>
          <a:prstGeom prst="rect">
            <a:avLst/>
          </a:prstGeom>
          <a:noFill/>
          <a:ln w="12700">
            <a:noFill/>
            <a:miter lim="800000"/>
            <a:headEnd type="none" w="sm" len="sm"/>
            <a:tailEnd type="none" w="sm" len="sm"/>
          </a:ln>
        </p:spPr>
        <p:txBody>
          <a:bodyPr wrap="none">
            <a:spAutoFit/>
          </a:bodyPr>
          <a:lstStyle/>
          <a:p>
            <a:pPr algn="ctr"/>
            <a:r>
              <a:rPr lang="en-US" sz="2000">
                <a:latin typeface="Arial" panose="020B0604020202020204" pitchFamily="34" charset="0"/>
              </a:rPr>
              <a:t>Hemoglobin </a:t>
            </a:r>
            <a:r>
              <a:rPr lang="en-US" b="1">
                <a:latin typeface="Arial" panose="020B0604020202020204" pitchFamily="34" charset="0"/>
                <a:sym typeface="Symbol" panose="05050102010706020507" pitchFamily="-109" charset="2"/>
              </a:rPr>
              <a:t></a:t>
            </a:r>
            <a:r>
              <a:rPr lang="en-US" sz="2000">
                <a:latin typeface="Arial" panose="020B0604020202020204" pitchFamily="34" charset="0"/>
              </a:rPr>
              <a:t>-chain</a:t>
            </a:r>
            <a:endParaRPr lang="en-US" sz="2000">
              <a:latin typeface="Arial" panose="020B0604020202020204" pitchFamily="34" charset="0"/>
            </a:endParaRPr>
          </a:p>
        </p:txBody>
      </p:sp>
      <p:sp>
        <p:nvSpPr>
          <p:cNvPr id="49158" name="Line 7"/>
          <p:cNvSpPr>
            <a:spLocks noChangeShapeType="1"/>
          </p:cNvSpPr>
          <p:nvPr/>
        </p:nvSpPr>
        <p:spPr bwMode="auto">
          <a:xfrm rot="-5400000">
            <a:off x="4510088" y="4024312"/>
            <a:ext cx="0" cy="3838575"/>
          </a:xfrm>
          <a:prstGeom prst="line">
            <a:avLst/>
          </a:prstGeom>
          <a:noFill/>
          <a:ln w="25400">
            <a:solidFill>
              <a:schemeClr val="tx1"/>
            </a:solidFill>
            <a:round/>
            <a:headEnd type="none" w="sm" len="sm"/>
            <a:tailEnd type="triangle" w="lg" len="med"/>
          </a:ln>
        </p:spPr>
        <p:txBody>
          <a:bodyPr wrap="none" anchor="ctr"/>
          <a:lstStyle/>
          <a:p>
            <a:endParaRPr lang="en-US"/>
          </a:p>
        </p:txBody>
      </p:sp>
      <p:pic>
        <p:nvPicPr>
          <p:cNvPr id="49159" name="Picture 8"/>
          <p:cNvPicPr>
            <a:picLocks noChangeAspect="1" noChangeArrowheads="1"/>
          </p:cNvPicPr>
          <p:nvPr/>
        </p:nvPicPr>
        <p:blipFill>
          <a:blip r:embed="rId1"/>
          <a:srcRect/>
          <a:stretch>
            <a:fillRect/>
          </a:stretch>
        </p:blipFill>
        <p:spPr bwMode="auto">
          <a:xfrm>
            <a:off x="2590800" y="1752600"/>
            <a:ext cx="3640138" cy="4040188"/>
          </a:xfrm>
          <a:prstGeom prst="rect">
            <a:avLst/>
          </a:prstGeom>
          <a:noFill/>
          <a:ln w="9525">
            <a:noFill/>
            <a:miter lim="800000"/>
            <a:headEnd/>
            <a:tailEnd/>
          </a:ln>
        </p:spPr>
      </p:pic>
      <p:sp>
        <p:nvSpPr>
          <p:cNvPr id="49160" name="Rectangle 9"/>
          <p:cNvSpPr>
            <a:spLocks noChangeArrowheads="1"/>
          </p:cNvSpPr>
          <p:nvPr/>
        </p:nvSpPr>
        <p:spPr bwMode="auto">
          <a:xfrm>
            <a:off x="165100" y="103188"/>
            <a:ext cx="1384300" cy="396875"/>
          </a:xfrm>
          <a:prstGeom prst="rect">
            <a:avLst/>
          </a:prstGeom>
          <a:noFill/>
          <a:ln w="9525">
            <a:noFill/>
            <a:miter lim="800000"/>
          </a:ln>
        </p:spPr>
        <p:txBody>
          <a:bodyPr wrap="none">
            <a:spAutoFit/>
          </a:bodyPr>
          <a:lstStyle/>
          <a:p>
            <a:r>
              <a:rPr lang="en-US" sz="2000">
                <a:latin typeface="Arial" panose="020B0604020202020204" pitchFamily="34" charset="0"/>
              </a:rPr>
              <a:t>Example 2</a:t>
            </a:r>
            <a:endParaRPr lang="en-GB" sz="200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685800" y="238125"/>
            <a:ext cx="7772400" cy="1143000"/>
          </a:xfrm>
          <a:prstGeom prst="rect">
            <a:avLst/>
          </a:prstGeom>
          <a:noFill/>
          <a:ln w="9525">
            <a:noFill/>
            <a:miter lim="800000"/>
          </a:ln>
        </p:spPr>
        <p:txBody>
          <a:bodyPr lIns="92075" tIns="46038" rIns="92075" bIns="46038" anchor="ctr"/>
          <a:lstStyle/>
          <a:p>
            <a:pPr eaLnBrk="1" hangingPunct="1"/>
            <a:r>
              <a:rPr lang="en-US">
                <a:solidFill>
                  <a:schemeClr val="tx2"/>
                </a:solidFill>
                <a:latin typeface="Times New Roman" panose="02020603050405020304" pitchFamily="-109" charset="0"/>
              </a:rPr>
              <a:t> </a:t>
            </a:r>
            <a:r>
              <a:rPr lang="en-US" b="1">
                <a:solidFill>
                  <a:schemeClr val="tx2"/>
                </a:solidFill>
                <a:latin typeface="Times New Roman" panose="02020603050405020304" pitchFamily="-109" charset="0"/>
              </a:rPr>
              <a:t>Considerations</a:t>
            </a:r>
            <a:endParaRPr lang="en-US">
              <a:solidFill>
                <a:schemeClr val="tx2"/>
              </a:solidFill>
              <a:latin typeface="Times New Roman" panose="02020603050405020304" pitchFamily="-109" charset="0"/>
            </a:endParaRPr>
          </a:p>
        </p:txBody>
      </p:sp>
      <p:sp>
        <p:nvSpPr>
          <p:cNvPr id="1009667" name="Text Box 3"/>
          <p:cNvSpPr txBox="1">
            <a:spLocks noChangeArrowheads="1"/>
          </p:cNvSpPr>
          <p:nvPr/>
        </p:nvSpPr>
        <p:spPr bwMode="auto">
          <a:xfrm>
            <a:off x="685800" y="1676400"/>
            <a:ext cx="7864475" cy="2955925"/>
          </a:xfrm>
          <a:prstGeom prst="rect">
            <a:avLst/>
          </a:prstGeom>
          <a:noFill/>
          <a:ln w="12700">
            <a:noFill/>
            <a:miter lim="800000"/>
            <a:headEnd type="none" w="sm" len="sm"/>
            <a:tailEnd type="none" w="sm" len="sm"/>
          </a:ln>
        </p:spPr>
        <p:txBody>
          <a:bodyPr>
            <a:spAutoFit/>
          </a:bodyPr>
          <a:lstStyle/>
          <a:p>
            <a:pPr>
              <a:buFontTx/>
              <a:buChar char="•"/>
            </a:pPr>
            <a:r>
              <a:rPr lang="en-US">
                <a:latin typeface="Times New Roman" panose="02020603050405020304" pitchFamily="-109" charset="0"/>
              </a:rPr>
              <a:t> </a:t>
            </a:r>
            <a:r>
              <a:rPr lang="en-US" sz="2000">
                <a:latin typeface="Times New Roman" panose="02020603050405020304" pitchFamily="-109" charset="0"/>
              </a:rPr>
              <a:t>The window/stringency method is more sensitive than the word size method (ambiguities are permitted).</a:t>
            </a:r>
            <a:br>
              <a:rPr lang="en-US" sz="2000">
                <a:latin typeface="Times New Roman" panose="02020603050405020304" pitchFamily="-109" charset="0"/>
              </a:rPr>
            </a:br>
            <a:endParaRPr lang="en-US" sz="2000">
              <a:latin typeface="Times New Roman" panose="02020603050405020304" pitchFamily="-109" charset="0"/>
            </a:endParaRPr>
          </a:p>
          <a:p>
            <a:pPr>
              <a:buFontTx/>
              <a:buChar char="•"/>
            </a:pPr>
            <a:r>
              <a:rPr lang="en-US" sz="2000">
                <a:latin typeface="Times New Roman" panose="02020603050405020304" pitchFamily="-109" charset="0"/>
              </a:rPr>
              <a:t> The smaller the window, the larger the weight of nonspecific matches.</a:t>
            </a:r>
            <a:endParaRPr lang="en-US" sz="2000">
              <a:latin typeface="Times New Roman" panose="02020603050405020304" pitchFamily="-109" charset="0"/>
            </a:endParaRPr>
          </a:p>
          <a:p>
            <a:pPr>
              <a:buFontTx/>
              <a:buChar char="•"/>
            </a:pPr>
            <a:endParaRPr lang="en-US" sz="2000">
              <a:latin typeface="Times New Roman" panose="02020603050405020304" pitchFamily="-109" charset="0"/>
            </a:endParaRPr>
          </a:p>
          <a:p>
            <a:pPr>
              <a:buFontTx/>
              <a:buChar char="•"/>
            </a:pPr>
            <a:r>
              <a:rPr lang="en-US" sz="2000">
                <a:latin typeface="Times New Roman" panose="02020603050405020304" pitchFamily="-109" charset="0"/>
              </a:rPr>
              <a:t> With large windows the sensitivity for short sequences is reduced.</a:t>
            </a:r>
            <a:endParaRPr lang="en-US" sz="2000">
              <a:latin typeface="Times New Roman" panose="02020603050405020304" pitchFamily="-109" charset="0"/>
            </a:endParaRPr>
          </a:p>
          <a:p>
            <a:pPr>
              <a:buFontTx/>
              <a:buChar char="•"/>
            </a:pPr>
            <a:endParaRPr lang="en-US" sz="2000">
              <a:latin typeface="Times New Roman" panose="02020603050405020304" pitchFamily="-109" charset="0"/>
            </a:endParaRPr>
          </a:p>
          <a:p>
            <a:pPr>
              <a:buFontTx/>
              <a:buChar char="•"/>
            </a:pPr>
            <a:r>
              <a:rPr lang="en-US" sz="2000">
                <a:latin typeface="Times New Roman" panose="02020603050405020304" pitchFamily="-109" charset="0"/>
              </a:rPr>
              <a:t> Insertions/deletions are not treated explicitly.</a:t>
            </a:r>
            <a:endParaRPr lang="en-US">
              <a:latin typeface="Times New Roman" panose="02020603050405020304" pitchFamily="-109" charset="0"/>
            </a:endParaRPr>
          </a:p>
          <a:p>
            <a:pPr marL="190500" lvl="1"/>
            <a:endParaRPr lang="en-US">
              <a:latin typeface="Times New Roman" panose="02020603050405020304" pitchFamily="-109"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09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096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096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096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9667" grpId="0" autoUpdateAnimBg="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3106" name="Rectangle 2"/>
          <p:cNvSpPr>
            <a:spLocks noGrp="1" noChangeArrowheads="1"/>
          </p:cNvSpPr>
          <p:nvPr>
            <p:ph type="body" idx="1"/>
          </p:nvPr>
        </p:nvSpPr>
        <p:spPr>
          <a:xfrm>
            <a:off x="762000" y="1295400"/>
            <a:ext cx="7848600" cy="762000"/>
          </a:xfrm>
          <a:noFill/>
        </p:spPr>
        <p:txBody>
          <a:bodyPr lIns="88327" tIns="44163" rIns="88327" bIns="44163">
            <a:normAutofit fontScale="92500" lnSpcReduction="20000"/>
          </a:bodyPr>
          <a:lstStyle/>
          <a:p>
            <a:pPr marL="367030" indent="-367030" defTabSz="977900" eaLnBrk="1" hangingPunct="1">
              <a:lnSpc>
                <a:spcPct val="90000"/>
              </a:lnSpc>
              <a:buFontTx/>
              <a:buNone/>
            </a:pPr>
            <a:r>
              <a:rPr lang="en-US" sz="2000">
                <a:latin typeface="Times New Roman" panose="02020603050405020304" pitchFamily="-109" charset="0"/>
                <a:ea typeface="MS PGothic" panose="020B0600070205080204" pitchFamily="-109" charset="-128"/>
                <a:cs typeface="MS PGothic" panose="020B0600070205080204" pitchFamily="-109" charset="-128"/>
              </a:rPr>
              <a:t>	Simplest way is to line up sequences side by side, count number of matches, divide by length</a:t>
            </a:r>
            <a:endParaRPr lang="en-US" sz="2000">
              <a:latin typeface="Times New Roman" panose="02020603050405020304" pitchFamily="-109" charset="0"/>
              <a:ea typeface="MS PGothic" panose="020B0600070205080204" pitchFamily="-109" charset="-128"/>
              <a:cs typeface="MS PGothic" panose="020B0600070205080204" pitchFamily="-109" charset="-128"/>
            </a:endParaRPr>
          </a:p>
          <a:p>
            <a:pPr marL="367030" indent="-367030" defTabSz="977900" eaLnBrk="1" hangingPunct="1">
              <a:lnSpc>
                <a:spcPct val="90000"/>
              </a:lnSpc>
              <a:buFontTx/>
              <a:buNone/>
            </a:pPr>
            <a:r>
              <a:rPr lang="en-US" sz="2000">
                <a:latin typeface="Times New Roman" panose="02020603050405020304" pitchFamily="-109" charset="0"/>
                <a:ea typeface="MS PGothic" panose="020B0600070205080204" pitchFamily="-109" charset="-128"/>
                <a:cs typeface="MS PGothic" panose="020B0600070205080204" pitchFamily="-109" charset="-128"/>
              </a:rPr>
              <a:t> </a:t>
            </a:r>
            <a:endParaRPr lang="en-US" sz="1300">
              <a:latin typeface="Times New Roman" panose="02020603050405020304" pitchFamily="-109" charset="0"/>
              <a:ea typeface="MS PGothic" panose="020B0600070205080204" pitchFamily="-109" charset="-128"/>
              <a:cs typeface="MS PGothic" panose="020B0600070205080204" pitchFamily="-109" charset="-128"/>
            </a:endParaRPr>
          </a:p>
          <a:p>
            <a:pPr marL="367030" indent="-367030" defTabSz="977900" eaLnBrk="1" hangingPunct="1">
              <a:lnSpc>
                <a:spcPct val="90000"/>
              </a:lnSpc>
              <a:buFontTx/>
              <a:buNone/>
            </a:pPr>
            <a:endParaRPr lang="en-US" sz="1900" b="1">
              <a:latin typeface="Times New Roman" panose="02020603050405020304" pitchFamily="-109" charset="0"/>
              <a:ea typeface="MS PGothic" panose="020B0600070205080204" pitchFamily="-109" charset="-128"/>
              <a:cs typeface="MS PGothic" panose="020B0600070205080204" pitchFamily="-109" charset="-128"/>
            </a:endParaRPr>
          </a:p>
        </p:txBody>
      </p:sp>
      <p:sp>
        <p:nvSpPr>
          <p:cNvPr id="17411" name="Text Box 4"/>
          <p:cNvSpPr txBox="1">
            <a:spLocks noChangeArrowheads="1"/>
          </p:cNvSpPr>
          <p:nvPr/>
        </p:nvSpPr>
        <p:spPr bwMode="auto">
          <a:xfrm>
            <a:off x="1600200" y="533400"/>
            <a:ext cx="6573838" cy="519113"/>
          </a:xfrm>
          <a:prstGeom prst="rect">
            <a:avLst/>
          </a:prstGeom>
          <a:noFill/>
          <a:ln w="9525">
            <a:noFill/>
            <a:miter lim="800000"/>
          </a:ln>
        </p:spPr>
        <p:txBody>
          <a:bodyPr wrap="none">
            <a:spAutoFit/>
          </a:bodyPr>
          <a:lstStyle/>
          <a:p>
            <a:r>
              <a:rPr lang="en-US" sz="2800" b="1">
                <a:latin typeface="Times New Roman" panose="02020603050405020304" pitchFamily="-109" charset="0"/>
              </a:rPr>
              <a:t>How do we recognize sequence similarity?</a:t>
            </a:r>
            <a:endParaRPr lang="en-GB" sz="2000" b="1">
              <a:latin typeface="Times New Roman" panose="02020603050405020304" pitchFamily="-109" charset="0"/>
            </a:endParaRPr>
          </a:p>
        </p:txBody>
      </p:sp>
      <p:sp>
        <p:nvSpPr>
          <p:cNvPr id="943109" name="Text Box 5"/>
          <p:cNvSpPr txBox="1">
            <a:spLocks noChangeArrowheads="1"/>
          </p:cNvSpPr>
          <p:nvPr/>
        </p:nvSpPr>
        <p:spPr bwMode="auto">
          <a:xfrm>
            <a:off x="1447800" y="4800600"/>
            <a:ext cx="6650038" cy="1622425"/>
          </a:xfrm>
          <a:prstGeom prst="rect">
            <a:avLst/>
          </a:prstGeom>
          <a:noFill/>
          <a:ln w="9525">
            <a:noFill/>
            <a:miter lim="800000"/>
          </a:ln>
        </p:spPr>
        <p:txBody>
          <a:bodyPr wrap="none">
            <a:spAutoFit/>
          </a:bodyPr>
          <a:lstStyle/>
          <a:p>
            <a:pPr eaLnBrk="1" hangingPunct="1">
              <a:lnSpc>
                <a:spcPct val="90000"/>
              </a:lnSpc>
              <a:spcBef>
                <a:spcPct val="20000"/>
              </a:spcBef>
            </a:pPr>
            <a:r>
              <a:rPr lang="en-US" sz="1900">
                <a:latin typeface="Times New Roman" panose="02020603050405020304" pitchFamily="-109" charset="0"/>
              </a:rPr>
              <a:t>Reflects fact that sequences can evolve by 3 different mechanisms:</a:t>
            </a:r>
            <a:endParaRPr lang="en-US" sz="1900">
              <a:latin typeface="Times New Roman" panose="02020603050405020304" pitchFamily="-109" charset="0"/>
            </a:endParaRPr>
          </a:p>
          <a:p>
            <a:pPr eaLnBrk="1" hangingPunct="1">
              <a:lnSpc>
                <a:spcPct val="90000"/>
              </a:lnSpc>
              <a:spcBef>
                <a:spcPct val="20000"/>
              </a:spcBef>
            </a:pPr>
            <a:endParaRPr lang="en-US" sz="1900">
              <a:latin typeface="Times New Roman" panose="02020603050405020304" pitchFamily="-109" charset="0"/>
            </a:endParaRPr>
          </a:p>
          <a:p>
            <a:pPr eaLnBrk="1" hangingPunct="1">
              <a:lnSpc>
                <a:spcPct val="90000"/>
              </a:lnSpc>
              <a:spcBef>
                <a:spcPct val="20000"/>
              </a:spcBef>
            </a:pPr>
            <a:r>
              <a:rPr lang="en-US" sz="1900">
                <a:latin typeface="Times New Roman" panose="02020603050405020304" pitchFamily="-109" charset="0"/>
              </a:rPr>
              <a:t>(1) substitution:  replacement of one residue by another</a:t>
            </a:r>
            <a:endParaRPr lang="en-US" sz="1900">
              <a:latin typeface="Times New Roman" panose="02020603050405020304" pitchFamily="-109" charset="0"/>
            </a:endParaRPr>
          </a:p>
          <a:p>
            <a:pPr eaLnBrk="1" hangingPunct="1">
              <a:lnSpc>
                <a:spcPct val="90000"/>
              </a:lnSpc>
              <a:spcBef>
                <a:spcPct val="20000"/>
              </a:spcBef>
            </a:pPr>
            <a:r>
              <a:rPr lang="en-US" sz="1900">
                <a:latin typeface="Times New Roman" panose="02020603050405020304" pitchFamily="-109" charset="0"/>
              </a:rPr>
              <a:t>(2) insertion:       insertion of one or more residues 	</a:t>
            </a:r>
            <a:endParaRPr lang="en-US" sz="1900">
              <a:latin typeface="Times New Roman" panose="02020603050405020304" pitchFamily="-109" charset="0"/>
            </a:endParaRPr>
          </a:p>
          <a:p>
            <a:pPr eaLnBrk="1" hangingPunct="1">
              <a:lnSpc>
                <a:spcPct val="90000"/>
              </a:lnSpc>
              <a:spcBef>
                <a:spcPct val="20000"/>
              </a:spcBef>
            </a:pPr>
            <a:r>
              <a:rPr lang="en-US" sz="1900">
                <a:latin typeface="Times New Roman" panose="02020603050405020304" pitchFamily="-109" charset="0"/>
              </a:rPr>
              <a:t>(3) deletion:        removal of one or more residues 	</a:t>
            </a:r>
            <a:endParaRPr lang="en-GB"/>
          </a:p>
        </p:txBody>
      </p:sp>
      <p:sp>
        <p:nvSpPr>
          <p:cNvPr id="943111" name="Text Box 7"/>
          <p:cNvSpPr txBox="1">
            <a:spLocks noChangeArrowheads="1"/>
          </p:cNvSpPr>
          <p:nvPr/>
        </p:nvSpPr>
        <p:spPr bwMode="auto">
          <a:xfrm>
            <a:off x="1416050" y="3678238"/>
            <a:ext cx="5181600" cy="754380"/>
          </a:xfrm>
          <a:prstGeom prst="rect">
            <a:avLst/>
          </a:prstGeom>
          <a:noFill/>
          <a:ln w="9525">
            <a:noFill/>
            <a:miter lim="800000"/>
          </a:ln>
        </p:spPr>
        <p:txBody>
          <a:bodyPr>
            <a:spAutoFit/>
          </a:bodyPr>
          <a:lstStyle/>
          <a:p>
            <a:pPr eaLnBrk="1" hangingPunct="1">
              <a:lnSpc>
                <a:spcPct val="90000"/>
              </a:lnSpc>
              <a:spcBef>
                <a:spcPct val="20000"/>
              </a:spcBef>
              <a:buFont typeface="Times" pitchFamily="-109" charset="0"/>
              <a:buNone/>
            </a:pPr>
            <a:endParaRPr lang="en-US" sz="1300" dirty="0">
              <a:latin typeface="Times New Roman" panose="02020603050405020304" pitchFamily="-109" charset="0"/>
            </a:endParaRPr>
          </a:p>
          <a:p>
            <a:pPr eaLnBrk="1" hangingPunct="1">
              <a:lnSpc>
                <a:spcPct val="90000"/>
              </a:lnSpc>
              <a:spcBef>
                <a:spcPct val="20000"/>
              </a:spcBef>
              <a:buFont typeface="Times" pitchFamily="-109" charset="0"/>
              <a:buChar char="•"/>
            </a:pPr>
            <a:r>
              <a:rPr lang="en-US" sz="1800" dirty="0">
                <a:solidFill>
                  <a:srgbClr val="FA1708"/>
                </a:solidFill>
                <a:latin typeface="Times New Roman" panose="02020603050405020304" pitchFamily="-109" charset="0"/>
              </a:rPr>
              <a:t>However,</a:t>
            </a:r>
            <a:r>
              <a:rPr lang="en-US" sz="1800" dirty="0">
                <a:latin typeface="Times New Roman" panose="02020603050405020304" pitchFamily="-109" charset="0"/>
              </a:rPr>
              <a:t>	</a:t>
            </a:r>
            <a:r>
              <a:rPr lang="en-US" sz="1300" dirty="0">
                <a:latin typeface="Courier" pitchFamily="-109" charset="0"/>
              </a:rPr>
              <a:t>ACGTACGT-</a:t>
            </a:r>
            <a:r>
              <a:rPr lang="en-US" sz="1300" dirty="0">
                <a:latin typeface="Times New Roman" panose="02020603050405020304" pitchFamily="-109" charset="0"/>
              </a:rPr>
              <a:t>  sequence similarity = 7/9 = 0.78 	</a:t>
            </a:r>
            <a:r>
              <a:rPr lang="en-US" sz="1300" dirty="0" smtClean="0">
                <a:latin typeface="Times New Roman" panose="02020603050405020304" pitchFamily="-109" charset="0"/>
              </a:rPr>
              <a:t>	                      </a:t>
            </a:r>
            <a:r>
              <a:rPr lang="en-US" sz="1300" dirty="0" smtClean="0">
                <a:latin typeface="Courier" pitchFamily="-109" charset="0"/>
              </a:rPr>
              <a:t>A</a:t>
            </a:r>
            <a:r>
              <a:rPr lang="en-US" sz="1300" dirty="0">
                <a:latin typeface="Courier" pitchFamily="-109" charset="0"/>
              </a:rPr>
              <a:t>-GTACGTA</a:t>
            </a:r>
            <a:endParaRPr lang="en-GB" dirty="0"/>
          </a:p>
        </p:txBody>
      </p:sp>
      <p:grpSp>
        <p:nvGrpSpPr>
          <p:cNvPr id="2" name="Group 14"/>
          <p:cNvGrpSpPr/>
          <p:nvPr/>
        </p:nvGrpSpPr>
        <p:grpSpPr bwMode="auto">
          <a:xfrm>
            <a:off x="1381125" y="2286000"/>
            <a:ext cx="5121275" cy="765493"/>
            <a:chOff x="1381126" y="2286000"/>
            <a:chExt cx="5121275" cy="765493"/>
          </a:xfrm>
        </p:grpSpPr>
        <p:sp>
          <p:nvSpPr>
            <p:cNvPr id="17418" name="Rectangle 11"/>
            <p:cNvSpPr>
              <a:spLocks noChangeArrowheads="1"/>
            </p:cNvSpPr>
            <p:nvPr/>
          </p:nvSpPr>
          <p:spPr bwMode="auto">
            <a:xfrm>
              <a:off x="3794126" y="2438400"/>
              <a:ext cx="76200" cy="457200"/>
            </a:xfrm>
            <a:prstGeom prst="rect">
              <a:avLst/>
            </a:prstGeom>
            <a:solidFill>
              <a:schemeClr val="accent1"/>
            </a:solidFill>
            <a:ln w="9525">
              <a:solidFill>
                <a:schemeClr val="tx1"/>
              </a:solidFill>
              <a:miter lim="800000"/>
            </a:ln>
          </p:spPr>
          <p:txBody>
            <a:bodyPr wrap="none" anchor="ctr"/>
            <a:lstStyle/>
            <a:p>
              <a:endParaRPr lang="en-US"/>
            </a:p>
          </p:txBody>
        </p:sp>
        <p:sp>
          <p:nvSpPr>
            <p:cNvPr id="17419" name="Rectangle 10"/>
            <p:cNvSpPr>
              <a:spLocks noChangeArrowheads="1"/>
            </p:cNvSpPr>
            <p:nvPr/>
          </p:nvSpPr>
          <p:spPr bwMode="auto">
            <a:xfrm>
              <a:off x="3505201" y="2438400"/>
              <a:ext cx="76200" cy="457200"/>
            </a:xfrm>
            <a:prstGeom prst="rect">
              <a:avLst/>
            </a:prstGeom>
            <a:solidFill>
              <a:schemeClr val="accent1"/>
            </a:solidFill>
            <a:ln w="9525">
              <a:solidFill>
                <a:schemeClr val="tx1"/>
              </a:solidFill>
              <a:miter lim="800000"/>
            </a:ln>
          </p:spPr>
          <p:txBody>
            <a:bodyPr wrap="none" anchor="ctr"/>
            <a:lstStyle/>
            <a:p>
              <a:endParaRPr lang="en-US"/>
            </a:p>
          </p:txBody>
        </p:sp>
        <p:sp>
          <p:nvSpPr>
            <p:cNvPr id="17420" name="Text Box 8"/>
            <p:cNvSpPr txBox="1">
              <a:spLocks noChangeArrowheads="1"/>
            </p:cNvSpPr>
            <p:nvPr/>
          </p:nvSpPr>
          <p:spPr bwMode="auto">
            <a:xfrm>
              <a:off x="2041526" y="2286000"/>
              <a:ext cx="184150" cy="457200"/>
            </a:xfrm>
            <a:prstGeom prst="rect">
              <a:avLst/>
            </a:prstGeom>
            <a:noFill/>
            <a:ln w="9525">
              <a:noFill/>
              <a:miter lim="800000"/>
            </a:ln>
          </p:spPr>
          <p:txBody>
            <a:bodyPr>
              <a:spAutoFit/>
            </a:bodyPr>
            <a:lstStyle/>
            <a:p>
              <a:pPr>
                <a:spcBef>
                  <a:spcPct val="50000"/>
                </a:spcBef>
              </a:pPr>
              <a:endParaRPr lang="en-GB"/>
            </a:p>
          </p:txBody>
        </p:sp>
        <p:sp>
          <p:nvSpPr>
            <p:cNvPr id="17421" name="Text Box 13"/>
            <p:cNvSpPr txBox="1">
              <a:spLocks noChangeArrowheads="1"/>
            </p:cNvSpPr>
            <p:nvPr/>
          </p:nvSpPr>
          <p:spPr bwMode="auto">
            <a:xfrm>
              <a:off x="1381126" y="2312988"/>
              <a:ext cx="5121275" cy="738505"/>
            </a:xfrm>
            <a:prstGeom prst="rect">
              <a:avLst/>
            </a:prstGeom>
            <a:noFill/>
            <a:ln w="9525">
              <a:noFill/>
              <a:miter lim="800000"/>
            </a:ln>
          </p:spPr>
          <p:txBody>
            <a:bodyPr>
              <a:spAutoFit/>
            </a:bodyPr>
            <a:lstStyle/>
            <a:p>
              <a:pPr eaLnBrk="1" hangingPunct="1">
                <a:lnSpc>
                  <a:spcPct val="90000"/>
                </a:lnSpc>
                <a:spcBef>
                  <a:spcPct val="20000"/>
                </a:spcBef>
                <a:buFont typeface="Times" pitchFamily="-109" charset="0"/>
                <a:buChar char="•"/>
              </a:pPr>
              <a:r>
                <a:rPr lang="en-US" sz="1800" dirty="0">
                  <a:solidFill>
                    <a:srgbClr val="FA1708"/>
                  </a:solidFill>
                  <a:latin typeface="Times New Roman" panose="02020603050405020304" pitchFamily="-109" charset="0"/>
                </a:rPr>
                <a:t>e.g.:</a:t>
              </a:r>
              <a:r>
                <a:rPr lang="en-US" sz="1800" dirty="0">
                  <a:latin typeface="Times New Roman" panose="02020603050405020304" pitchFamily="-109" charset="0"/>
                </a:rPr>
                <a:t>	</a:t>
              </a:r>
              <a:r>
                <a:rPr lang="en-US" sz="1300" dirty="0" smtClean="0">
                  <a:latin typeface="Times New Roman" panose="02020603050405020304" pitchFamily="-109" charset="0"/>
                </a:rPr>
                <a:t>	           </a:t>
              </a:r>
              <a:r>
                <a:rPr lang="en-US" sz="1300" dirty="0" smtClean="0">
                  <a:latin typeface="Courier" pitchFamily="-109" charset="0"/>
                </a:rPr>
                <a:t>ACGTATGT</a:t>
              </a:r>
              <a:r>
                <a:rPr lang="en-US" sz="1300" dirty="0" smtClean="0">
                  <a:latin typeface="Times New Roman" panose="02020603050405020304" pitchFamily="-109" charset="0"/>
                </a:rPr>
                <a:t>   </a:t>
              </a:r>
              <a:r>
                <a:rPr lang="en-US" sz="1300" dirty="0">
                  <a:latin typeface="Times New Roman" panose="02020603050405020304" pitchFamily="-109" charset="0"/>
                </a:rPr>
                <a:t>sequence similarity = 6/8 = 0.75		</a:t>
              </a:r>
              <a:endParaRPr lang="en-US" sz="1300" dirty="0">
                <a:latin typeface="Times New Roman" panose="02020603050405020304" pitchFamily="-109" charset="0"/>
              </a:endParaRPr>
            </a:p>
            <a:p>
              <a:pPr eaLnBrk="1" hangingPunct="1">
                <a:lnSpc>
                  <a:spcPct val="90000"/>
                </a:lnSpc>
                <a:spcBef>
                  <a:spcPct val="20000"/>
                </a:spcBef>
              </a:pPr>
              <a:r>
                <a:rPr lang="en-US" sz="1300" dirty="0">
                  <a:latin typeface="Times New Roman" panose="02020603050405020304" pitchFamily="-109" charset="0"/>
                </a:rPr>
                <a:t>	</a:t>
              </a:r>
              <a:r>
                <a:rPr lang="en-US" sz="1300" dirty="0" smtClean="0">
                  <a:latin typeface="Times New Roman" panose="02020603050405020304" pitchFamily="-109" charset="0"/>
                </a:rPr>
                <a:t>	                      </a:t>
              </a:r>
              <a:r>
                <a:rPr lang="en-US" sz="1300" dirty="0" smtClean="0">
                  <a:latin typeface="Courier" pitchFamily="-109" charset="0"/>
                </a:rPr>
                <a:t>ACATACGT</a:t>
              </a:r>
              <a:endParaRPr lang="en-GB" dirty="0"/>
            </a:p>
          </p:txBody>
        </p:sp>
      </p:grpSp>
      <p:grpSp>
        <p:nvGrpSpPr>
          <p:cNvPr id="3" name="Group 15"/>
          <p:cNvGrpSpPr/>
          <p:nvPr/>
        </p:nvGrpSpPr>
        <p:grpSpPr bwMode="auto">
          <a:xfrm>
            <a:off x="1371600" y="3124200"/>
            <a:ext cx="5181600" cy="1016000"/>
            <a:chOff x="1371600" y="3124200"/>
            <a:chExt cx="5181600" cy="1016000"/>
          </a:xfrm>
        </p:grpSpPr>
        <p:sp>
          <p:nvSpPr>
            <p:cNvPr id="17416" name="Rectangle 11"/>
            <p:cNvSpPr>
              <a:spLocks noChangeArrowheads="1"/>
            </p:cNvSpPr>
            <p:nvPr/>
          </p:nvSpPr>
          <p:spPr bwMode="auto">
            <a:xfrm>
              <a:off x="3297978" y="3230920"/>
              <a:ext cx="76200" cy="457200"/>
            </a:xfrm>
            <a:prstGeom prst="rect">
              <a:avLst/>
            </a:prstGeom>
            <a:solidFill>
              <a:srgbClr val="FAFF0B"/>
            </a:solidFill>
            <a:ln w="9525">
              <a:solidFill>
                <a:schemeClr val="tx1"/>
              </a:solidFill>
              <a:miter lim="800000"/>
            </a:ln>
          </p:spPr>
          <p:txBody>
            <a:bodyPr wrap="none" anchor="ctr"/>
            <a:lstStyle/>
            <a:p>
              <a:endParaRPr lang="en-US"/>
            </a:p>
          </p:txBody>
        </p:sp>
        <p:sp>
          <p:nvSpPr>
            <p:cNvPr id="17417" name="Text Box 15"/>
            <p:cNvSpPr txBox="1">
              <a:spLocks noChangeArrowheads="1"/>
            </p:cNvSpPr>
            <p:nvPr/>
          </p:nvSpPr>
          <p:spPr bwMode="auto">
            <a:xfrm>
              <a:off x="1371600" y="3124200"/>
              <a:ext cx="5181600" cy="1016000"/>
            </a:xfrm>
            <a:prstGeom prst="rect">
              <a:avLst/>
            </a:prstGeom>
            <a:noFill/>
            <a:ln w="9525">
              <a:noFill/>
              <a:miter lim="800000"/>
            </a:ln>
          </p:spPr>
          <p:txBody>
            <a:bodyPr>
              <a:spAutoFit/>
            </a:bodyPr>
            <a:lstStyle/>
            <a:p>
              <a:pPr eaLnBrk="1" hangingPunct="1">
                <a:lnSpc>
                  <a:spcPct val="90000"/>
                </a:lnSpc>
                <a:spcBef>
                  <a:spcPct val="20000"/>
                </a:spcBef>
                <a:buFont typeface="Times" pitchFamily="-109" charset="0"/>
                <a:buChar char="•"/>
              </a:pPr>
              <a:r>
                <a:rPr lang="en-US" sz="1800" dirty="0">
                  <a:solidFill>
                    <a:srgbClr val="FA1708"/>
                  </a:solidFill>
                  <a:latin typeface="Times New Roman" panose="02020603050405020304" pitchFamily="-109" charset="0"/>
                </a:rPr>
                <a:t>But:	</a:t>
              </a:r>
              <a:r>
                <a:rPr lang="en-US" sz="1300" dirty="0" smtClean="0">
                  <a:latin typeface="Times New Roman" panose="02020603050405020304" pitchFamily="-109" charset="0"/>
                </a:rPr>
                <a:t>	           </a:t>
              </a:r>
              <a:r>
                <a:rPr lang="en-US" sz="1300" dirty="0" smtClean="0">
                  <a:latin typeface="Courier" pitchFamily="-109" charset="0"/>
                </a:rPr>
                <a:t>ACGTACGT</a:t>
              </a:r>
              <a:r>
                <a:rPr lang="en-US" sz="1300" dirty="0" smtClean="0">
                  <a:latin typeface="Times New Roman" panose="02020603050405020304" pitchFamily="-109" charset="0"/>
                </a:rPr>
                <a:t>   </a:t>
              </a:r>
              <a:r>
                <a:rPr lang="en-US" sz="1300" dirty="0">
                  <a:latin typeface="Times New Roman" panose="02020603050405020304" pitchFamily="-109" charset="0"/>
                </a:rPr>
                <a:t>sequence similarity = 1/8 = 0.125		</a:t>
              </a:r>
              <a:endParaRPr lang="en-US" sz="1300" dirty="0">
                <a:latin typeface="Times New Roman" panose="02020603050405020304" pitchFamily="-109" charset="0"/>
              </a:endParaRPr>
            </a:p>
            <a:p>
              <a:pPr eaLnBrk="1" hangingPunct="1">
                <a:lnSpc>
                  <a:spcPct val="90000"/>
                </a:lnSpc>
                <a:spcBef>
                  <a:spcPct val="20000"/>
                </a:spcBef>
              </a:pPr>
              <a:r>
                <a:rPr lang="en-US" sz="1300" dirty="0">
                  <a:latin typeface="Times New Roman" panose="02020603050405020304" pitchFamily="-109" charset="0"/>
                </a:rPr>
                <a:t>	</a:t>
              </a:r>
              <a:r>
                <a:rPr lang="en-US" sz="1300" dirty="0" smtClean="0">
                  <a:latin typeface="Times New Roman" panose="02020603050405020304" pitchFamily="-109" charset="0"/>
                </a:rPr>
                <a:t>	                      </a:t>
              </a:r>
              <a:r>
                <a:rPr lang="en-US" sz="1300" dirty="0" smtClean="0">
                  <a:latin typeface="Courier" pitchFamily="-109" charset="0"/>
                </a:rPr>
                <a:t>AGTACGTA</a:t>
              </a:r>
              <a:endParaRPr lang="en-US" sz="1300" dirty="0">
                <a:latin typeface="Times New Roman" panose="02020603050405020304" pitchFamily="-109" charset="0"/>
              </a:endParaRPr>
            </a:p>
            <a:p>
              <a:endParaRPr lang="en-GB" dirty="0"/>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431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4310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43111">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4310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943109">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943109">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943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3106" grpId="0" autoUpdateAnimBg="0" build="p"/>
      <p:bldP spid="943109" grpId="0" autoUpdateAnimBg="0" build="p"/>
      <p:bldP spid="943111" grpId="0" autoUpdateAnimBg="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
          <p:cNvGrpSpPr/>
          <p:nvPr/>
        </p:nvGrpSpPr>
        <p:grpSpPr bwMode="auto">
          <a:xfrm>
            <a:off x="2584450" y="3419475"/>
            <a:ext cx="4548188" cy="1030288"/>
            <a:chOff x="1628" y="2154"/>
            <a:chExt cx="2865" cy="649"/>
          </a:xfrm>
        </p:grpSpPr>
        <p:sp>
          <p:nvSpPr>
            <p:cNvPr id="18448" name="Rectangle 10"/>
            <p:cNvSpPr>
              <a:spLocks noChangeArrowheads="1"/>
            </p:cNvSpPr>
            <p:nvPr/>
          </p:nvSpPr>
          <p:spPr bwMode="auto">
            <a:xfrm>
              <a:off x="3464" y="2154"/>
              <a:ext cx="1029" cy="244"/>
            </a:xfrm>
            <a:prstGeom prst="rect">
              <a:avLst/>
            </a:prstGeom>
            <a:noFill/>
            <a:ln w="12700">
              <a:noFill/>
              <a:miter lim="800000"/>
            </a:ln>
          </p:spPr>
          <p:txBody>
            <a:bodyPr wrap="none" lIns="82058" tIns="41029" rIns="82058" bIns="41029">
              <a:spAutoFit/>
            </a:bodyPr>
            <a:lstStyle/>
            <a:p>
              <a:pPr defTabSz="821055"/>
              <a:r>
                <a:rPr lang="en-US" sz="2000" b="1">
                  <a:latin typeface="Times New Roman" panose="02020603050405020304" pitchFamily="-109" charset="0"/>
                </a:rPr>
                <a:t>AGTACGTA</a:t>
              </a:r>
              <a:endParaRPr lang="en-US" sz="1400" b="1">
                <a:latin typeface="Courier" pitchFamily="-109" charset="0"/>
              </a:endParaRPr>
            </a:p>
          </p:txBody>
        </p:sp>
        <p:sp>
          <p:nvSpPr>
            <p:cNvPr id="18449" name="Rectangle 11"/>
            <p:cNvSpPr>
              <a:spLocks noChangeArrowheads="1"/>
            </p:cNvSpPr>
            <p:nvPr/>
          </p:nvSpPr>
          <p:spPr bwMode="auto">
            <a:xfrm>
              <a:off x="3464" y="2559"/>
              <a:ext cx="1006" cy="244"/>
            </a:xfrm>
            <a:prstGeom prst="rect">
              <a:avLst/>
            </a:prstGeom>
            <a:noFill/>
            <a:ln w="12700">
              <a:noFill/>
              <a:miter lim="800000"/>
            </a:ln>
          </p:spPr>
          <p:txBody>
            <a:bodyPr wrap="none" lIns="82058" tIns="41029" rIns="82058" bIns="41029">
              <a:spAutoFit/>
            </a:bodyPr>
            <a:lstStyle/>
            <a:p>
              <a:pPr defTabSz="821055"/>
              <a:r>
                <a:rPr lang="en-US" sz="2000" b="1">
                  <a:latin typeface="Times New Roman" panose="02020603050405020304" pitchFamily="-109" charset="0"/>
                </a:rPr>
                <a:t>AGT- CGTA</a:t>
              </a:r>
              <a:endParaRPr lang="en-US" sz="1400" b="1">
                <a:latin typeface="Courier" pitchFamily="-109" charset="0"/>
              </a:endParaRPr>
            </a:p>
          </p:txBody>
        </p:sp>
        <p:grpSp>
          <p:nvGrpSpPr>
            <p:cNvPr id="3" name="Group 12"/>
            <p:cNvGrpSpPr/>
            <p:nvPr/>
          </p:nvGrpSpPr>
          <p:grpSpPr bwMode="auto">
            <a:xfrm>
              <a:off x="3798" y="2160"/>
              <a:ext cx="125" cy="225"/>
              <a:chOff x="4368" y="2304"/>
              <a:chExt cx="144" cy="240"/>
            </a:xfrm>
          </p:grpSpPr>
          <p:sp>
            <p:nvSpPr>
              <p:cNvPr id="18452" name="Line 13"/>
              <p:cNvSpPr>
                <a:spLocks noChangeShapeType="1"/>
              </p:cNvSpPr>
              <p:nvPr/>
            </p:nvSpPr>
            <p:spPr bwMode="auto">
              <a:xfrm>
                <a:off x="4368" y="2304"/>
                <a:ext cx="144" cy="240"/>
              </a:xfrm>
              <a:prstGeom prst="line">
                <a:avLst/>
              </a:prstGeom>
              <a:noFill/>
              <a:ln w="31750">
                <a:solidFill>
                  <a:schemeClr val="hlink"/>
                </a:solidFill>
                <a:round/>
              </a:ln>
            </p:spPr>
            <p:txBody>
              <a:bodyPr wrap="none" anchor="ctr"/>
              <a:lstStyle/>
              <a:p>
                <a:endParaRPr lang="en-US"/>
              </a:p>
            </p:txBody>
          </p:sp>
          <p:sp>
            <p:nvSpPr>
              <p:cNvPr id="18453" name="Line 14"/>
              <p:cNvSpPr>
                <a:spLocks noChangeShapeType="1"/>
              </p:cNvSpPr>
              <p:nvPr/>
            </p:nvSpPr>
            <p:spPr bwMode="auto">
              <a:xfrm flipH="1">
                <a:off x="4416" y="2304"/>
                <a:ext cx="96" cy="240"/>
              </a:xfrm>
              <a:prstGeom prst="line">
                <a:avLst/>
              </a:prstGeom>
              <a:noFill/>
              <a:ln w="31750">
                <a:solidFill>
                  <a:schemeClr val="hlink"/>
                </a:solidFill>
                <a:round/>
              </a:ln>
            </p:spPr>
            <p:txBody>
              <a:bodyPr wrap="none" anchor="ctr"/>
              <a:lstStyle/>
              <a:p>
                <a:endParaRPr lang="en-US"/>
              </a:p>
            </p:txBody>
          </p:sp>
        </p:grpSp>
        <p:sp>
          <p:nvSpPr>
            <p:cNvPr id="18451" name="Text Box 15"/>
            <p:cNvSpPr txBox="1">
              <a:spLocks noChangeArrowheads="1"/>
            </p:cNvSpPr>
            <p:nvPr/>
          </p:nvSpPr>
          <p:spPr bwMode="auto">
            <a:xfrm>
              <a:off x="1628" y="2333"/>
              <a:ext cx="728" cy="273"/>
            </a:xfrm>
            <a:prstGeom prst="rect">
              <a:avLst/>
            </a:prstGeom>
            <a:noFill/>
            <a:ln w="12700">
              <a:noFill/>
              <a:miter lim="800000"/>
            </a:ln>
          </p:spPr>
          <p:txBody>
            <a:bodyPr wrap="none" lIns="82058" tIns="41029" rIns="82058" bIns="41029">
              <a:spAutoFit/>
            </a:bodyPr>
            <a:lstStyle/>
            <a:p>
              <a:pPr defTabSz="821055"/>
              <a:r>
                <a:rPr lang="en-US" sz="2300" b="1">
                  <a:solidFill>
                    <a:srgbClr val="FA1708"/>
                  </a:solidFill>
                  <a:latin typeface="Times New Roman" panose="02020603050405020304" pitchFamily="-109" charset="0"/>
                </a:rPr>
                <a:t>deletion</a:t>
              </a:r>
              <a:endParaRPr lang="en-US" sz="2900" b="1" baseline="30000">
                <a:solidFill>
                  <a:srgbClr val="FA1708"/>
                </a:solidFill>
                <a:latin typeface="Times New Roman" panose="02020603050405020304" pitchFamily="-109" charset="0"/>
              </a:endParaRPr>
            </a:p>
          </p:txBody>
        </p:sp>
      </p:grpSp>
      <p:grpSp>
        <p:nvGrpSpPr>
          <p:cNvPr id="4" name="Group 19"/>
          <p:cNvGrpSpPr/>
          <p:nvPr/>
        </p:nvGrpSpPr>
        <p:grpSpPr bwMode="auto">
          <a:xfrm>
            <a:off x="2451100" y="1562100"/>
            <a:ext cx="4675188" cy="1163638"/>
            <a:chOff x="1544" y="984"/>
            <a:chExt cx="2945" cy="733"/>
          </a:xfrm>
        </p:grpSpPr>
        <p:grpSp>
          <p:nvGrpSpPr>
            <p:cNvPr id="5" name="Group 6"/>
            <p:cNvGrpSpPr/>
            <p:nvPr/>
          </p:nvGrpSpPr>
          <p:grpSpPr bwMode="auto">
            <a:xfrm>
              <a:off x="3464" y="984"/>
              <a:ext cx="1025" cy="733"/>
              <a:chOff x="2592" y="378"/>
              <a:chExt cx="1177" cy="782"/>
            </a:xfrm>
          </p:grpSpPr>
          <p:sp>
            <p:nvSpPr>
              <p:cNvPr id="18445" name="Rectangle 7"/>
              <p:cNvSpPr>
                <a:spLocks noChangeArrowheads="1"/>
              </p:cNvSpPr>
              <p:nvPr/>
            </p:nvSpPr>
            <p:spPr bwMode="auto">
              <a:xfrm>
                <a:off x="2592" y="378"/>
                <a:ext cx="1168" cy="254"/>
              </a:xfrm>
              <a:prstGeom prst="rect">
                <a:avLst/>
              </a:prstGeom>
              <a:noFill/>
              <a:ln w="12700">
                <a:noFill/>
                <a:miter lim="800000"/>
              </a:ln>
            </p:spPr>
            <p:txBody>
              <a:bodyPr wrap="none" lIns="73639" tIns="36819" rIns="73639" bIns="36819">
                <a:spAutoFit/>
              </a:bodyPr>
              <a:lstStyle/>
              <a:p>
                <a:pPr defTabSz="821055"/>
                <a:r>
                  <a:rPr lang="en-US" sz="2000" b="1">
                    <a:latin typeface="Times New Roman" panose="02020603050405020304" pitchFamily="-109" charset="0"/>
                  </a:rPr>
                  <a:t>AGTACGTA</a:t>
                </a:r>
                <a:endParaRPr lang="en-US" sz="1400" b="1">
                  <a:latin typeface="Courier" pitchFamily="-109" charset="0"/>
                </a:endParaRPr>
              </a:p>
            </p:txBody>
          </p:sp>
          <p:sp>
            <p:nvSpPr>
              <p:cNvPr id="18446" name="Rectangle 8"/>
              <p:cNvSpPr>
                <a:spLocks noChangeArrowheads="1"/>
              </p:cNvSpPr>
              <p:nvPr/>
            </p:nvSpPr>
            <p:spPr bwMode="auto">
              <a:xfrm>
                <a:off x="2592" y="906"/>
                <a:ext cx="1177" cy="254"/>
              </a:xfrm>
              <a:prstGeom prst="rect">
                <a:avLst/>
              </a:prstGeom>
              <a:noFill/>
              <a:ln w="12700">
                <a:noFill/>
                <a:miter lim="800000"/>
              </a:ln>
            </p:spPr>
            <p:txBody>
              <a:bodyPr wrap="none" lIns="73639" tIns="36819" rIns="73639" bIns="36819">
                <a:spAutoFit/>
              </a:bodyPr>
              <a:lstStyle/>
              <a:p>
                <a:pPr defTabSz="821055"/>
                <a:r>
                  <a:rPr lang="en-US" sz="2000" b="1">
                    <a:latin typeface="Times New Roman" panose="02020603050405020304" pitchFamily="-109" charset="0"/>
                  </a:rPr>
                  <a:t>AGT</a:t>
                </a:r>
                <a:r>
                  <a:rPr lang="en-US" sz="2000" b="1">
                    <a:solidFill>
                      <a:srgbClr val="FC0128"/>
                    </a:solidFill>
                    <a:latin typeface="Times New Roman" panose="02020603050405020304" pitchFamily="-109" charset="0"/>
                  </a:rPr>
                  <a:t>G</a:t>
                </a:r>
                <a:r>
                  <a:rPr lang="en-US" sz="2000" b="1">
                    <a:latin typeface="Times New Roman" panose="02020603050405020304" pitchFamily="-109" charset="0"/>
                  </a:rPr>
                  <a:t>CGTA</a:t>
                </a:r>
                <a:endParaRPr lang="en-US" sz="1400" b="1">
                  <a:latin typeface="Courier" pitchFamily="-109" charset="0"/>
                </a:endParaRPr>
              </a:p>
            </p:txBody>
          </p:sp>
          <p:sp>
            <p:nvSpPr>
              <p:cNvPr id="18447" name="Line 9"/>
              <p:cNvSpPr>
                <a:spLocks noChangeShapeType="1"/>
              </p:cNvSpPr>
              <p:nvPr/>
            </p:nvSpPr>
            <p:spPr bwMode="auto">
              <a:xfrm>
                <a:off x="3072" y="672"/>
                <a:ext cx="0" cy="240"/>
              </a:xfrm>
              <a:prstGeom prst="line">
                <a:avLst/>
              </a:prstGeom>
              <a:noFill/>
              <a:ln w="31750">
                <a:solidFill>
                  <a:schemeClr val="tx1"/>
                </a:solidFill>
                <a:round/>
                <a:tailEnd type="triangle" w="med" len="med"/>
              </a:ln>
            </p:spPr>
            <p:txBody>
              <a:bodyPr wrap="none" lIns="73639" tIns="36819" rIns="73639" bIns="36819">
                <a:spAutoFit/>
              </a:bodyPr>
              <a:lstStyle/>
              <a:p>
                <a:endParaRPr lang="en-US"/>
              </a:p>
            </p:txBody>
          </p:sp>
        </p:grpSp>
        <p:sp>
          <p:nvSpPr>
            <p:cNvPr id="18444" name="Text Box 16"/>
            <p:cNvSpPr txBox="1">
              <a:spLocks noChangeArrowheads="1"/>
            </p:cNvSpPr>
            <p:nvPr/>
          </p:nvSpPr>
          <p:spPr bwMode="auto">
            <a:xfrm>
              <a:off x="1544" y="1118"/>
              <a:ext cx="1035" cy="273"/>
            </a:xfrm>
            <a:prstGeom prst="rect">
              <a:avLst/>
            </a:prstGeom>
            <a:noFill/>
            <a:ln w="12700">
              <a:noFill/>
              <a:miter lim="800000"/>
            </a:ln>
          </p:spPr>
          <p:txBody>
            <a:bodyPr wrap="none" lIns="82058" tIns="41029" rIns="82058" bIns="41029">
              <a:spAutoFit/>
            </a:bodyPr>
            <a:lstStyle/>
            <a:p>
              <a:pPr defTabSz="821055"/>
              <a:r>
                <a:rPr lang="en-US" sz="2300" b="1">
                  <a:solidFill>
                    <a:srgbClr val="FA1708"/>
                  </a:solidFill>
                  <a:latin typeface="Times New Roman" panose="02020603050405020304" pitchFamily="-109" charset="0"/>
                </a:rPr>
                <a:t>substitution</a:t>
              </a:r>
              <a:endParaRPr lang="en-US" sz="2900" b="1" baseline="30000">
                <a:solidFill>
                  <a:srgbClr val="FA1708"/>
                </a:solidFill>
                <a:latin typeface="Times New Roman" panose="02020603050405020304" pitchFamily="-109" charset="0"/>
              </a:endParaRPr>
            </a:p>
          </p:txBody>
        </p:sp>
      </p:grpSp>
      <p:grpSp>
        <p:nvGrpSpPr>
          <p:cNvPr id="6" name="Group 21"/>
          <p:cNvGrpSpPr/>
          <p:nvPr/>
        </p:nvGrpSpPr>
        <p:grpSpPr bwMode="auto">
          <a:xfrm>
            <a:off x="2584450" y="4633913"/>
            <a:ext cx="4743450" cy="1744662"/>
            <a:chOff x="1628" y="2919"/>
            <a:chExt cx="2988" cy="1099"/>
          </a:xfrm>
        </p:grpSpPr>
        <p:sp>
          <p:nvSpPr>
            <p:cNvPr id="18438" name="Rectangle 2"/>
            <p:cNvSpPr>
              <a:spLocks noChangeArrowheads="1"/>
            </p:cNvSpPr>
            <p:nvPr/>
          </p:nvSpPr>
          <p:spPr bwMode="auto">
            <a:xfrm>
              <a:off x="3464" y="3369"/>
              <a:ext cx="1029" cy="244"/>
            </a:xfrm>
            <a:prstGeom prst="rect">
              <a:avLst/>
            </a:prstGeom>
            <a:noFill/>
            <a:ln w="12700">
              <a:noFill/>
              <a:miter lim="800000"/>
            </a:ln>
          </p:spPr>
          <p:txBody>
            <a:bodyPr wrap="none" lIns="82058" tIns="41029" rIns="82058" bIns="41029">
              <a:spAutoFit/>
            </a:bodyPr>
            <a:lstStyle/>
            <a:p>
              <a:pPr defTabSz="821055"/>
              <a:r>
                <a:rPr lang="en-US" sz="2000" b="1">
                  <a:latin typeface="Times New Roman" panose="02020603050405020304" pitchFamily="-109" charset="0"/>
                </a:rPr>
                <a:t>AGTACGTA</a:t>
              </a:r>
              <a:endParaRPr lang="en-US" sz="1400" b="1">
                <a:latin typeface="Courier" pitchFamily="-109" charset="0"/>
              </a:endParaRPr>
            </a:p>
          </p:txBody>
        </p:sp>
        <p:sp>
          <p:nvSpPr>
            <p:cNvPr id="18439" name="Rectangle 3"/>
            <p:cNvSpPr>
              <a:spLocks noChangeArrowheads="1"/>
            </p:cNvSpPr>
            <p:nvPr/>
          </p:nvSpPr>
          <p:spPr bwMode="auto">
            <a:xfrm>
              <a:off x="3464" y="3774"/>
              <a:ext cx="1152" cy="244"/>
            </a:xfrm>
            <a:prstGeom prst="rect">
              <a:avLst/>
            </a:prstGeom>
            <a:noFill/>
            <a:ln w="12700">
              <a:noFill/>
              <a:miter lim="800000"/>
            </a:ln>
          </p:spPr>
          <p:txBody>
            <a:bodyPr wrap="none" lIns="82058" tIns="41029" rIns="82058" bIns="41029">
              <a:spAutoFit/>
            </a:bodyPr>
            <a:lstStyle/>
            <a:p>
              <a:pPr defTabSz="821055"/>
              <a:r>
                <a:rPr lang="en-US" sz="2000" b="1">
                  <a:latin typeface="Times New Roman" panose="02020603050405020304" pitchFamily="-109" charset="0"/>
                </a:rPr>
                <a:t>AGTA</a:t>
              </a:r>
              <a:r>
                <a:rPr lang="en-US" sz="2000" b="1">
                  <a:solidFill>
                    <a:srgbClr val="FC0128"/>
                  </a:solidFill>
                  <a:latin typeface="Times New Roman" panose="02020603050405020304" pitchFamily="-109" charset="0"/>
                </a:rPr>
                <a:t>G</a:t>
              </a:r>
              <a:r>
                <a:rPr lang="en-US" sz="2000" b="1">
                  <a:latin typeface="Times New Roman" panose="02020603050405020304" pitchFamily="-109" charset="0"/>
                </a:rPr>
                <a:t>CGTA</a:t>
              </a:r>
              <a:endParaRPr lang="en-US" sz="1400" b="1">
                <a:latin typeface="Courier" pitchFamily="-109" charset="0"/>
              </a:endParaRPr>
            </a:p>
          </p:txBody>
        </p:sp>
        <p:sp>
          <p:nvSpPr>
            <p:cNvPr id="18440" name="Text Box 4"/>
            <p:cNvSpPr txBox="1">
              <a:spLocks noChangeArrowheads="1"/>
            </p:cNvSpPr>
            <p:nvPr/>
          </p:nvSpPr>
          <p:spPr bwMode="auto">
            <a:xfrm>
              <a:off x="3673" y="2919"/>
              <a:ext cx="228" cy="244"/>
            </a:xfrm>
            <a:prstGeom prst="rect">
              <a:avLst/>
            </a:prstGeom>
            <a:noFill/>
            <a:ln w="12700">
              <a:noFill/>
              <a:miter lim="800000"/>
            </a:ln>
          </p:spPr>
          <p:txBody>
            <a:bodyPr wrap="none" lIns="82058" tIns="41029" rIns="82058" bIns="41029">
              <a:spAutoFit/>
            </a:bodyPr>
            <a:lstStyle/>
            <a:p>
              <a:pPr defTabSz="821055"/>
              <a:r>
                <a:rPr lang="en-US" sz="2000" b="1">
                  <a:solidFill>
                    <a:srgbClr val="FC0128"/>
                  </a:solidFill>
                  <a:latin typeface="Times New Roman" panose="02020603050405020304" pitchFamily="-109" charset="0"/>
                </a:rPr>
                <a:t>G</a:t>
              </a:r>
              <a:endParaRPr lang="en-US" sz="2000" b="1">
                <a:solidFill>
                  <a:srgbClr val="FC0128"/>
                </a:solidFill>
                <a:latin typeface="Times New Roman" panose="02020603050405020304" pitchFamily="-109" charset="0"/>
              </a:endParaRPr>
            </a:p>
          </p:txBody>
        </p:sp>
        <p:sp>
          <p:nvSpPr>
            <p:cNvPr id="18441" name="Line 5"/>
            <p:cNvSpPr>
              <a:spLocks noChangeShapeType="1"/>
            </p:cNvSpPr>
            <p:nvPr/>
          </p:nvSpPr>
          <p:spPr bwMode="auto">
            <a:xfrm>
              <a:off x="3840" y="3195"/>
              <a:ext cx="83" cy="180"/>
            </a:xfrm>
            <a:prstGeom prst="line">
              <a:avLst/>
            </a:prstGeom>
            <a:noFill/>
            <a:ln w="31750">
              <a:solidFill>
                <a:schemeClr val="tx1"/>
              </a:solidFill>
              <a:round/>
              <a:tailEnd type="triangle" w="med" len="med"/>
            </a:ln>
          </p:spPr>
          <p:txBody>
            <a:bodyPr wrap="none" anchor="ctr"/>
            <a:lstStyle/>
            <a:p>
              <a:endParaRPr lang="en-US"/>
            </a:p>
          </p:txBody>
        </p:sp>
        <p:sp>
          <p:nvSpPr>
            <p:cNvPr id="18442" name="Text Box 17"/>
            <p:cNvSpPr txBox="1">
              <a:spLocks noChangeArrowheads="1"/>
            </p:cNvSpPr>
            <p:nvPr/>
          </p:nvSpPr>
          <p:spPr bwMode="auto">
            <a:xfrm>
              <a:off x="1628" y="3593"/>
              <a:ext cx="799" cy="273"/>
            </a:xfrm>
            <a:prstGeom prst="rect">
              <a:avLst/>
            </a:prstGeom>
            <a:noFill/>
            <a:ln w="12700">
              <a:noFill/>
              <a:miter lim="800000"/>
            </a:ln>
          </p:spPr>
          <p:txBody>
            <a:bodyPr wrap="none" lIns="82058" tIns="41029" rIns="82058" bIns="41029">
              <a:spAutoFit/>
            </a:bodyPr>
            <a:lstStyle/>
            <a:p>
              <a:pPr defTabSz="821055"/>
              <a:r>
                <a:rPr lang="en-US" sz="2300" b="1">
                  <a:solidFill>
                    <a:srgbClr val="FA1708"/>
                  </a:solidFill>
                  <a:latin typeface="Times New Roman" panose="02020603050405020304" pitchFamily="-109" charset="0"/>
                </a:rPr>
                <a:t>insertion</a:t>
              </a:r>
              <a:endParaRPr lang="en-US" sz="2900" b="1" baseline="30000">
                <a:solidFill>
                  <a:srgbClr val="FA1708"/>
                </a:solidFill>
                <a:latin typeface="Times New Roman" panose="02020603050405020304" pitchFamily="-109" charset="0"/>
              </a:endParaRPr>
            </a:p>
          </p:txBody>
        </p:sp>
      </p:grpSp>
      <p:sp>
        <p:nvSpPr>
          <p:cNvPr id="18437" name="Rectangle 18"/>
          <p:cNvSpPr>
            <a:spLocks noChangeArrowheads="1"/>
          </p:cNvSpPr>
          <p:nvPr/>
        </p:nvSpPr>
        <p:spPr bwMode="auto">
          <a:xfrm>
            <a:off x="3179763" y="204788"/>
            <a:ext cx="2203450" cy="387350"/>
          </a:xfrm>
          <a:prstGeom prst="rect">
            <a:avLst/>
          </a:prstGeom>
          <a:noFill/>
          <a:ln w="12700">
            <a:noFill/>
            <a:miter lim="800000"/>
          </a:ln>
        </p:spPr>
        <p:txBody>
          <a:bodyPr wrap="none" lIns="82058" tIns="41029" rIns="82058" bIns="41029">
            <a:spAutoFit/>
          </a:bodyPr>
          <a:lstStyle/>
          <a:p>
            <a:pPr defTabSz="821055"/>
            <a:r>
              <a:rPr lang="en-US" sz="2000" b="1">
                <a:latin typeface="Times New Roman" panose="02020603050405020304" pitchFamily="-109" charset="0"/>
              </a:rPr>
              <a:t>Three mechanisms</a:t>
            </a:r>
            <a:endParaRPr lang="en-US" sz="2000" b="1">
              <a:latin typeface="Times New Roman" panose="02020603050405020304" pitchFamily="-109"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914400" y="1905000"/>
            <a:ext cx="7924800" cy="2432050"/>
          </a:xfrm>
          <a:prstGeom prst="rect">
            <a:avLst/>
          </a:prstGeom>
          <a:noFill/>
          <a:ln w="12700">
            <a:noFill/>
            <a:miter lim="800000"/>
          </a:ln>
        </p:spPr>
        <p:txBody>
          <a:bodyPr lIns="82058" tIns="41029" rIns="82058" bIns="41029">
            <a:spAutoFit/>
          </a:bodyPr>
          <a:lstStyle/>
          <a:p>
            <a:pPr defTabSz="821055"/>
            <a:r>
              <a:rPr lang="en-US" sz="2600">
                <a:latin typeface="Times New Roman" panose="02020603050405020304" pitchFamily="-109" charset="0"/>
              </a:rPr>
              <a:t>Generally can't distinguish between insertion and deletion as an insertion in one string can be accommodated by a gap in the second string… insertions and deletions are collectively referred to as "indels". </a:t>
            </a:r>
            <a:endParaRPr lang="en-US" sz="2600">
              <a:latin typeface="Times New Roman" panose="02020603050405020304" pitchFamily="-109" charset="0"/>
            </a:endParaRPr>
          </a:p>
          <a:p>
            <a:pPr defTabSz="821055"/>
            <a:endParaRPr lang="en-US" sz="2200">
              <a:latin typeface="Times New Roman" panose="02020603050405020304" pitchFamily="-109" charset="0"/>
            </a:endParaRPr>
          </a:p>
          <a:p>
            <a:pPr defTabSz="821055"/>
            <a:r>
              <a:rPr lang="en-US" sz="2800">
                <a:latin typeface="Times New Roman" panose="02020603050405020304" pitchFamily="-109" charset="0"/>
              </a:rPr>
              <a:t> The "-" characters are called "gaps"</a:t>
            </a:r>
            <a:endParaRPr lang="en-US" sz="220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3379788" y="266700"/>
            <a:ext cx="2806700" cy="631825"/>
          </a:xfrm>
          <a:prstGeom prst="rect">
            <a:avLst/>
          </a:prstGeom>
          <a:noFill/>
          <a:ln w="12700">
            <a:noFill/>
            <a:miter lim="800000"/>
          </a:ln>
        </p:spPr>
        <p:txBody>
          <a:bodyPr wrap="none" lIns="82058" tIns="41029" rIns="82058" bIns="41029">
            <a:spAutoFit/>
          </a:bodyPr>
          <a:lstStyle/>
          <a:p>
            <a:pPr defTabSz="821055"/>
            <a:r>
              <a:rPr lang="en-US" sz="3600" b="1">
                <a:latin typeface="Times New Roman" panose="02020603050405020304" pitchFamily="-109" charset="0"/>
              </a:rPr>
              <a:t>AGTACGTA</a:t>
            </a:r>
            <a:endParaRPr lang="en-US" sz="2000" b="1">
              <a:latin typeface="Times New Roman" panose="02020603050405020304" pitchFamily="-109" charset="0"/>
            </a:endParaRPr>
          </a:p>
        </p:txBody>
      </p:sp>
      <p:grpSp>
        <p:nvGrpSpPr>
          <p:cNvPr id="2" name="Group 62"/>
          <p:cNvGrpSpPr/>
          <p:nvPr/>
        </p:nvGrpSpPr>
        <p:grpSpPr bwMode="auto">
          <a:xfrm>
            <a:off x="5764213" y="4071938"/>
            <a:ext cx="284162" cy="558800"/>
            <a:chOff x="3631" y="2565"/>
            <a:chExt cx="179" cy="352"/>
          </a:xfrm>
        </p:grpSpPr>
        <p:sp>
          <p:nvSpPr>
            <p:cNvPr id="20540" name="Rectangle 24"/>
            <p:cNvSpPr>
              <a:spLocks noChangeArrowheads="1"/>
            </p:cNvSpPr>
            <p:nvPr/>
          </p:nvSpPr>
          <p:spPr bwMode="auto">
            <a:xfrm>
              <a:off x="3631" y="2740"/>
              <a:ext cx="179" cy="177"/>
            </a:xfrm>
            <a:prstGeom prst="rect">
              <a:avLst/>
            </a:prstGeom>
            <a:noFill/>
            <a:ln w="12700">
              <a:noFill/>
              <a:miter lim="800000"/>
            </a:ln>
          </p:spPr>
          <p:txBody>
            <a:bodyPr wrap="none" lIns="82058" tIns="41029" rIns="82058" bIns="41029">
              <a:spAutoFit/>
            </a:bodyPr>
            <a:lstStyle/>
            <a:p>
              <a:pPr defTabSz="821055"/>
              <a:r>
                <a:rPr lang="en-US" sz="1300" b="1">
                  <a:solidFill>
                    <a:srgbClr val="0000FF"/>
                  </a:solidFill>
                  <a:latin typeface="Times New Roman" panose="02020603050405020304" pitchFamily="-109" charset="0"/>
                </a:rPr>
                <a:t>C</a:t>
              </a:r>
              <a:endParaRPr lang="en-US" sz="1300" b="1">
                <a:solidFill>
                  <a:srgbClr val="0000FF"/>
                </a:solidFill>
                <a:latin typeface="Times New Roman" panose="02020603050405020304" pitchFamily="-109" charset="0"/>
              </a:endParaRPr>
            </a:p>
          </p:txBody>
        </p:sp>
        <p:sp>
          <p:nvSpPr>
            <p:cNvPr id="20541" name="Line 25"/>
            <p:cNvSpPr>
              <a:spLocks noChangeShapeType="1"/>
            </p:cNvSpPr>
            <p:nvPr/>
          </p:nvSpPr>
          <p:spPr bwMode="auto">
            <a:xfrm flipV="1">
              <a:off x="3715" y="2565"/>
              <a:ext cx="0" cy="180"/>
            </a:xfrm>
            <a:prstGeom prst="line">
              <a:avLst/>
            </a:prstGeom>
            <a:noFill/>
            <a:ln w="31750">
              <a:solidFill>
                <a:schemeClr val="tx1"/>
              </a:solidFill>
              <a:round/>
              <a:tailEnd type="triangle" w="med" len="med"/>
            </a:ln>
          </p:spPr>
          <p:txBody>
            <a:bodyPr wrap="none" anchor="ctr"/>
            <a:lstStyle/>
            <a:p>
              <a:endParaRPr lang="en-US"/>
            </a:p>
          </p:txBody>
        </p:sp>
      </p:grpSp>
      <p:grpSp>
        <p:nvGrpSpPr>
          <p:cNvPr id="3" name="Group 46"/>
          <p:cNvGrpSpPr/>
          <p:nvPr/>
        </p:nvGrpSpPr>
        <p:grpSpPr bwMode="auto">
          <a:xfrm>
            <a:off x="1524000" y="928688"/>
            <a:ext cx="2716213" cy="865187"/>
            <a:chOff x="960" y="585"/>
            <a:chExt cx="1711" cy="545"/>
          </a:xfrm>
        </p:grpSpPr>
        <p:sp>
          <p:nvSpPr>
            <p:cNvPr id="20538" name="Rectangle 4"/>
            <p:cNvSpPr>
              <a:spLocks noChangeArrowheads="1"/>
            </p:cNvSpPr>
            <p:nvPr/>
          </p:nvSpPr>
          <p:spPr bwMode="auto">
            <a:xfrm>
              <a:off x="960" y="800"/>
              <a:ext cx="1457" cy="330"/>
            </a:xfrm>
            <a:prstGeom prst="rect">
              <a:avLst/>
            </a:prstGeom>
            <a:noFill/>
            <a:ln w="12700">
              <a:noFill/>
              <a:miter lim="800000"/>
            </a:ln>
          </p:spPr>
          <p:txBody>
            <a:bodyPr wrap="none" lIns="82058" tIns="41029" rIns="82058" bIns="41029">
              <a:spAutoFit/>
            </a:bodyPr>
            <a:lstStyle/>
            <a:p>
              <a:pPr defTabSz="821055"/>
              <a:r>
                <a:rPr lang="en-US" sz="2900" b="1">
                  <a:latin typeface="Times New Roman" panose="02020603050405020304" pitchFamily="-109" charset="0"/>
                </a:rPr>
                <a:t>AGT</a:t>
              </a:r>
              <a:r>
                <a:rPr lang="en-US" sz="2900" b="1">
                  <a:solidFill>
                    <a:srgbClr val="FC0128"/>
                  </a:solidFill>
                  <a:latin typeface="Times New Roman" panose="02020603050405020304" pitchFamily="-109" charset="0"/>
                </a:rPr>
                <a:t>G</a:t>
              </a:r>
              <a:r>
                <a:rPr lang="en-US" sz="2900" b="1">
                  <a:latin typeface="Times New Roman" panose="02020603050405020304" pitchFamily="-109" charset="0"/>
                </a:rPr>
                <a:t>CGTA</a:t>
              </a:r>
              <a:endParaRPr lang="en-US" sz="2000" b="1">
                <a:latin typeface="Times New Roman" panose="02020603050405020304" pitchFamily="-109" charset="0"/>
              </a:endParaRPr>
            </a:p>
          </p:txBody>
        </p:sp>
        <p:sp>
          <p:nvSpPr>
            <p:cNvPr id="20539" name="Line 26"/>
            <p:cNvSpPr>
              <a:spLocks noChangeShapeType="1"/>
            </p:cNvSpPr>
            <p:nvPr/>
          </p:nvSpPr>
          <p:spPr bwMode="auto">
            <a:xfrm flipH="1">
              <a:off x="2296" y="585"/>
              <a:ext cx="375" cy="270"/>
            </a:xfrm>
            <a:prstGeom prst="line">
              <a:avLst/>
            </a:prstGeom>
            <a:noFill/>
            <a:ln w="31750">
              <a:solidFill>
                <a:schemeClr val="tx1"/>
              </a:solidFill>
              <a:round/>
              <a:tailEnd type="triangle" w="med" len="med"/>
            </a:ln>
          </p:spPr>
          <p:txBody>
            <a:bodyPr wrap="none" anchor="ctr"/>
            <a:lstStyle/>
            <a:p>
              <a:endParaRPr lang="en-US"/>
            </a:p>
          </p:txBody>
        </p:sp>
      </p:grpSp>
      <p:grpSp>
        <p:nvGrpSpPr>
          <p:cNvPr id="4" name="Group 53"/>
          <p:cNvGrpSpPr/>
          <p:nvPr/>
        </p:nvGrpSpPr>
        <p:grpSpPr bwMode="auto">
          <a:xfrm>
            <a:off x="5168900" y="928688"/>
            <a:ext cx="2736850" cy="793750"/>
            <a:chOff x="3256" y="585"/>
            <a:chExt cx="1724" cy="500"/>
          </a:xfrm>
        </p:grpSpPr>
        <p:sp>
          <p:nvSpPr>
            <p:cNvPr id="20536" name="Rectangle 5"/>
            <p:cNvSpPr>
              <a:spLocks noChangeArrowheads="1"/>
            </p:cNvSpPr>
            <p:nvPr/>
          </p:nvSpPr>
          <p:spPr bwMode="auto">
            <a:xfrm>
              <a:off x="3548" y="755"/>
              <a:ext cx="1432" cy="330"/>
            </a:xfrm>
            <a:prstGeom prst="rect">
              <a:avLst/>
            </a:prstGeom>
            <a:noFill/>
            <a:ln w="12700">
              <a:noFill/>
              <a:miter lim="800000"/>
            </a:ln>
          </p:spPr>
          <p:txBody>
            <a:bodyPr wrap="none" lIns="82058" tIns="41029" rIns="82058" bIns="41029">
              <a:spAutoFit/>
            </a:bodyPr>
            <a:lstStyle/>
            <a:p>
              <a:pPr defTabSz="821055"/>
              <a:r>
                <a:rPr lang="en-US" sz="2900" b="1">
                  <a:latin typeface="Times New Roman" panose="02020603050405020304" pitchFamily="-109" charset="0"/>
                </a:rPr>
                <a:t>AGTAC</a:t>
              </a:r>
              <a:r>
                <a:rPr lang="en-US" sz="2900" b="1">
                  <a:solidFill>
                    <a:srgbClr val="FC0128"/>
                  </a:solidFill>
                  <a:latin typeface="Times New Roman" panose="02020603050405020304" pitchFamily="-109" charset="0"/>
                </a:rPr>
                <a:t>C</a:t>
              </a:r>
              <a:r>
                <a:rPr lang="en-US" sz="2900" b="1">
                  <a:latin typeface="Times New Roman" panose="02020603050405020304" pitchFamily="-109" charset="0"/>
                </a:rPr>
                <a:t>TA</a:t>
              </a:r>
              <a:endParaRPr lang="en-US" sz="2000" b="1">
                <a:latin typeface="Times New Roman" panose="02020603050405020304" pitchFamily="-109" charset="0"/>
              </a:endParaRPr>
            </a:p>
          </p:txBody>
        </p:sp>
        <p:sp>
          <p:nvSpPr>
            <p:cNvPr id="20537" name="Line 27"/>
            <p:cNvSpPr>
              <a:spLocks noChangeShapeType="1"/>
            </p:cNvSpPr>
            <p:nvPr/>
          </p:nvSpPr>
          <p:spPr bwMode="auto">
            <a:xfrm>
              <a:off x="3256" y="585"/>
              <a:ext cx="334" cy="270"/>
            </a:xfrm>
            <a:prstGeom prst="line">
              <a:avLst/>
            </a:prstGeom>
            <a:noFill/>
            <a:ln w="31750">
              <a:solidFill>
                <a:schemeClr val="tx1"/>
              </a:solidFill>
              <a:round/>
              <a:tailEnd type="triangle" w="med" len="med"/>
            </a:ln>
          </p:spPr>
          <p:txBody>
            <a:bodyPr wrap="none" anchor="ctr"/>
            <a:lstStyle/>
            <a:p>
              <a:endParaRPr lang="en-US"/>
            </a:p>
          </p:txBody>
        </p:sp>
      </p:grpSp>
      <p:grpSp>
        <p:nvGrpSpPr>
          <p:cNvPr id="5" name="Group 47"/>
          <p:cNvGrpSpPr/>
          <p:nvPr/>
        </p:nvGrpSpPr>
        <p:grpSpPr bwMode="auto">
          <a:xfrm>
            <a:off x="331788" y="1857375"/>
            <a:ext cx="1789112" cy="806450"/>
            <a:chOff x="209" y="1170"/>
            <a:chExt cx="1127" cy="508"/>
          </a:xfrm>
        </p:grpSpPr>
        <p:sp>
          <p:nvSpPr>
            <p:cNvPr id="20534" name="Rectangle 6"/>
            <p:cNvSpPr>
              <a:spLocks noChangeArrowheads="1"/>
            </p:cNvSpPr>
            <p:nvPr/>
          </p:nvSpPr>
          <p:spPr bwMode="auto">
            <a:xfrm>
              <a:off x="209" y="1434"/>
              <a:ext cx="1047" cy="244"/>
            </a:xfrm>
            <a:prstGeom prst="rect">
              <a:avLst/>
            </a:prstGeom>
            <a:noFill/>
            <a:ln w="12700">
              <a:noFill/>
              <a:miter lim="800000"/>
            </a:ln>
          </p:spPr>
          <p:txBody>
            <a:bodyPr wrap="none" lIns="82058" tIns="41029" rIns="82058" bIns="41029">
              <a:spAutoFit/>
            </a:bodyPr>
            <a:lstStyle/>
            <a:p>
              <a:pPr defTabSz="821055"/>
              <a:r>
                <a:rPr lang="en-US" sz="2000" b="1">
                  <a:latin typeface="Times New Roman" panose="02020603050405020304" pitchFamily="-109" charset="0"/>
                </a:rPr>
                <a:t>AGT</a:t>
              </a:r>
              <a:r>
                <a:rPr lang="en-US" sz="2000" b="1">
                  <a:solidFill>
                    <a:srgbClr val="FC0128"/>
                  </a:solidFill>
                  <a:latin typeface="Times New Roman" panose="02020603050405020304" pitchFamily="-109" charset="0"/>
                </a:rPr>
                <a:t>G</a:t>
              </a:r>
              <a:r>
                <a:rPr lang="en-US" sz="2000" b="1">
                  <a:latin typeface="Times New Roman" panose="02020603050405020304" pitchFamily="-109" charset="0"/>
                </a:rPr>
                <a:t>CG</a:t>
              </a:r>
              <a:r>
                <a:rPr lang="en-US" sz="2000" b="1">
                  <a:solidFill>
                    <a:srgbClr val="FC0128"/>
                  </a:solidFill>
                  <a:latin typeface="Times New Roman" panose="02020603050405020304" pitchFamily="-109" charset="0"/>
                </a:rPr>
                <a:t>C</a:t>
              </a:r>
              <a:r>
                <a:rPr lang="en-US" sz="2000" b="1">
                  <a:latin typeface="Times New Roman" panose="02020603050405020304" pitchFamily="-109" charset="0"/>
                </a:rPr>
                <a:t>A</a:t>
              </a:r>
              <a:endParaRPr lang="en-US" sz="2000" b="1">
                <a:latin typeface="Times New Roman" panose="02020603050405020304" pitchFamily="-109" charset="0"/>
              </a:endParaRPr>
            </a:p>
          </p:txBody>
        </p:sp>
        <p:sp>
          <p:nvSpPr>
            <p:cNvPr id="20535" name="Line 28"/>
            <p:cNvSpPr>
              <a:spLocks noChangeShapeType="1"/>
            </p:cNvSpPr>
            <p:nvPr/>
          </p:nvSpPr>
          <p:spPr bwMode="auto">
            <a:xfrm flipH="1">
              <a:off x="960" y="1170"/>
              <a:ext cx="376" cy="225"/>
            </a:xfrm>
            <a:prstGeom prst="line">
              <a:avLst/>
            </a:prstGeom>
            <a:noFill/>
            <a:ln w="31750">
              <a:solidFill>
                <a:schemeClr val="tx1"/>
              </a:solidFill>
              <a:round/>
              <a:tailEnd type="triangle" w="med" len="med"/>
            </a:ln>
          </p:spPr>
          <p:txBody>
            <a:bodyPr wrap="none" anchor="ctr"/>
            <a:lstStyle/>
            <a:p>
              <a:endParaRPr lang="en-US"/>
            </a:p>
          </p:txBody>
        </p:sp>
      </p:grpSp>
      <p:grpSp>
        <p:nvGrpSpPr>
          <p:cNvPr id="6" name="Group 48"/>
          <p:cNvGrpSpPr/>
          <p:nvPr/>
        </p:nvGrpSpPr>
        <p:grpSpPr bwMode="auto">
          <a:xfrm>
            <a:off x="2319338" y="1785938"/>
            <a:ext cx="1631950" cy="877887"/>
            <a:chOff x="1461" y="1125"/>
            <a:chExt cx="1028" cy="553"/>
          </a:xfrm>
        </p:grpSpPr>
        <p:sp>
          <p:nvSpPr>
            <p:cNvPr id="20532" name="Rectangle 7"/>
            <p:cNvSpPr>
              <a:spLocks noChangeArrowheads="1"/>
            </p:cNvSpPr>
            <p:nvPr/>
          </p:nvSpPr>
          <p:spPr bwMode="auto">
            <a:xfrm>
              <a:off x="1461" y="1434"/>
              <a:ext cx="1028" cy="244"/>
            </a:xfrm>
            <a:prstGeom prst="rect">
              <a:avLst/>
            </a:prstGeom>
            <a:noFill/>
            <a:ln w="12700">
              <a:noFill/>
              <a:miter lim="800000"/>
            </a:ln>
          </p:spPr>
          <p:txBody>
            <a:bodyPr wrap="none" lIns="82058" tIns="41029" rIns="82058" bIns="41029">
              <a:spAutoFit/>
            </a:bodyPr>
            <a:lstStyle/>
            <a:p>
              <a:pPr defTabSz="821055"/>
              <a:r>
                <a:rPr lang="en-US" sz="2000" b="1">
                  <a:solidFill>
                    <a:srgbClr val="FA1708"/>
                  </a:solidFill>
                  <a:latin typeface="Times New Roman" panose="02020603050405020304" pitchFamily="-109" charset="0"/>
                </a:rPr>
                <a:t>T</a:t>
              </a:r>
              <a:r>
                <a:rPr lang="en-US" sz="2000" b="1">
                  <a:latin typeface="Times New Roman" panose="02020603050405020304" pitchFamily="-109" charset="0"/>
                </a:rPr>
                <a:t>GT</a:t>
              </a:r>
              <a:r>
                <a:rPr lang="en-US" sz="2000" b="1">
                  <a:solidFill>
                    <a:srgbClr val="FC0128"/>
                  </a:solidFill>
                  <a:latin typeface="Times New Roman" panose="02020603050405020304" pitchFamily="-109" charset="0"/>
                </a:rPr>
                <a:t>G</a:t>
              </a:r>
              <a:r>
                <a:rPr lang="en-US" sz="2000" b="1">
                  <a:latin typeface="Times New Roman" panose="02020603050405020304" pitchFamily="-109" charset="0"/>
                </a:rPr>
                <a:t>CGTA</a:t>
              </a:r>
              <a:endParaRPr lang="en-US" sz="2000" b="1">
                <a:latin typeface="Times New Roman" panose="02020603050405020304" pitchFamily="-109" charset="0"/>
              </a:endParaRPr>
            </a:p>
          </p:txBody>
        </p:sp>
        <p:sp>
          <p:nvSpPr>
            <p:cNvPr id="20533" name="Line 29"/>
            <p:cNvSpPr>
              <a:spLocks noChangeShapeType="1"/>
            </p:cNvSpPr>
            <p:nvPr/>
          </p:nvSpPr>
          <p:spPr bwMode="auto">
            <a:xfrm>
              <a:off x="1628" y="1125"/>
              <a:ext cx="334" cy="225"/>
            </a:xfrm>
            <a:prstGeom prst="line">
              <a:avLst/>
            </a:prstGeom>
            <a:noFill/>
            <a:ln w="31750">
              <a:solidFill>
                <a:schemeClr val="tx1"/>
              </a:solidFill>
              <a:round/>
              <a:tailEnd type="triangle" w="med" len="med"/>
            </a:ln>
          </p:spPr>
          <p:txBody>
            <a:bodyPr wrap="none" anchor="ctr"/>
            <a:lstStyle/>
            <a:p>
              <a:endParaRPr lang="en-US"/>
            </a:p>
          </p:txBody>
        </p:sp>
      </p:grpSp>
      <p:grpSp>
        <p:nvGrpSpPr>
          <p:cNvPr id="7" name="Group 49"/>
          <p:cNvGrpSpPr/>
          <p:nvPr/>
        </p:nvGrpSpPr>
        <p:grpSpPr bwMode="auto">
          <a:xfrm>
            <a:off x="131763" y="2714625"/>
            <a:ext cx="1127125" cy="915988"/>
            <a:chOff x="83" y="1710"/>
            <a:chExt cx="710" cy="577"/>
          </a:xfrm>
        </p:grpSpPr>
        <p:sp>
          <p:nvSpPr>
            <p:cNvPr id="20530" name="Rectangle 13"/>
            <p:cNvSpPr>
              <a:spLocks noChangeArrowheads="1"/>
            </p:cNvSpPr>
            <p:nvPr/>
          </p:nvSpPr>
          <p:spPr bwMode="auto">
            <a:xfrm>
              <a:off x="83" y="2110"/>
              <a:ext cx="710" cy="177"/>
            </a:xfrm>
            <a:prstGeom prst="rect">
              <a:avLst/>
            </a:prstGeom>
            <a:noFill/>
            <a:ln w="12700">
              <a:noFill/>
              <a:miter lim="800000"/>
            </a:ln>
          </p:spPr>
          <p:txBody>
            <a:bodyPr wrap="none" lIns="82058" tIns="41029" rIns="82058" bIns="41029">
              <a:spAutoFit/>
            </a:bodyPr>
            <a:lstStyle/>
            <a:p>
              <a:pPr defTabSz="821055"/>
              <a:r>
                <a:rPr lang="en-US" sz="1300" b="1">
                  <a:solidFill>
                    <a:srgbClr val="FC0128"/>
                  </a:solidFill>
                  <a:latin typeface="Times New Roman" panose="02020603050405020304" pitchFamily="-109" charset="0"/>
                </a:rPr>
                <a:t>T</a:t>
              </a:r>
              <a:r>
                <a:rPr lang="en-US" sz="1300" b="1">
                  <a:latin typeface="Times New Roman" panose="02020603050405020304" pitchFamily="-109" charset="0"/>
                </a:rPr>
                <a:t>GT</a:t>
              </a:r>
              <a:r>
                <a:rPr lang="en-US" sz="1300" b="1">
                  <a:solidFill>
                    <a:srgbClr val="FC0128"/>
                  </a:solidFill>
                  <a:latin typeface="Times New Roman" panose="02020603050405020304" pitchFamily="-109" charset="0"/>
                </a:rPr>
                <a:t>G</a:t>
              </a:r>
              <a:r>
                <a:rPr lang="en-US" sz="1300" b="1">
                  <a:latin typeface="Times New Roman" panose="02020603050405020304" pitchFamily="-109" charset="0"/>
                </a:rPr>
                <a:t>CG</a:t>
              </a:r>
              <a:r>
                <a:rPr lang="en-US" sz="1300" b="1">
                  <a:solidFill>
                    <a:srgbClr val="FC0128"/>
                  </a:solidFill>
                  <a:latin typeface="Times New Roman" panose="02020603050405020304" pitchFamily="-109" charset="0"/>
                </a:rPr>
                <a:t>C</a:t>
              </a:r>
              <a:r>
                <a:rPr lang="en-US" sz="1300" b="1">
                  <a:latin typeface="Times New Roman" panose="02020603050405020304" pitchFamily="-109" charset="0"/>
                </a:rPr>
                <a:t>A</a:t>
              </a:r>
              <a:endParaRPr lang="en-US" sz="2000" b="1">
                <a:latin typeface="Times New Roman" panose="02020603050405020304" pitchFamily="-109" charset="0"/>
              </a:endParaRPr>
            </a:p>
          </p:txBody>
        </p:sp>
        <p:sp>
          <p:nvSpPr>
            <p:cNvPr id="20531" name="Line 30"/>
            <p:cNvSpPr>
              <a:spLocks noChangeShapeType="1"/>
            </p:cNvSpPr>
            <p:nvPr/>
          </p:nvSpPr>
          <p:spPr bwMode="auto">
            <a:xfrm flipH="1">
              <a:off x="376" y="1710"/>
              <a:ext cx="208" cy="315"/>
            </a:xfrm>
            <a:prstGeom prst="line">
              <a:avLst/>
            </a:prstGeom>
            <a:noFill/>
            <a:ln w="31750">
              <a:solidFill>
                <a:schemeClr val="tx1"/>
              </a:solidFill>
              <a:round/>
              <a:tailEnd type="triangle" w="med" len="med"/>
            </a:ln>
          </p:spPr>
          <p:txBody>
            <a:bodyPr wrap="none" anchor="ctr"/>
            <a:lstStyle/>
            <a:p>
              <a:endParaRPr lang="en-US"/>
            </a:p>
          </p:txBody>
        </p:sp>
      </p:grpSp>
      <p:grpSp>
        <p:nvGrpSpPr>
          <p:cNvPr id="8" name="Group 51"/>
          <p:cNvGrpSpPr/>
          <p:nvPr/>
        </p:nvGrpSpPr>
        <p:grpSpPr bwMode="auto">
          <a:xfrm>
            <a:off x="1920875" y="2643188"/>
            <a:ext cx="1117600" cy="915987"/>
            <a:chOff x="1210" y="1665"/>
            <a:chExt cx="704" cy="577"/>
          </a:xfrm>
        </p:grpSpPr>
        <p:sp>
          <p:nvSpPr>
            <p:cNvPr id="20528" name="Rectangle 15"/>
            <p:cNvSpPr>
              <a:spLocks noChangeArrowheads="1"/>
            </p:cNvSpPr>
            <p:nvPr/>
          </p:nvSpPr>
          <p:spPr bwMode="auto">
            <a:xfrm>
              <a:off x="1210" y="2065"/>
              <a:ext cx="704" cy="177"/>
            </a:xfrm>
            <a:prstGeom prst="rect">
              <a:avLst/>
            </a:prstGeom>
            <a:noFill/>
            <a:ln w="12700">
              <a:noFill/>
              <a:miter lim="800000"/>
            </a:ln>
          </p:spPr>
          <p:txBody>
            <a:bodyPr wrap="none" lIns="82058" tIns="41029" rIns="82058" bIns="41029">
              <a:spAutoFit/>
            </a:bodyPr>
            <a:lstStyle/>
            <a:p>
              <a:pPr defTabSz="821055"/>
              <a:r>
                <a:rPr lang="en-US" sz="1300" b="1">
                  <a:solidFill>
                    <a:srgbClr val="FA1708"/>
                  </a:solidFill>
                  <a:latin typeface="Times New Roman" panose="02020603050405020304" pitchFamily="-109" charset="0"/>
                </a:rPr>
                <a:t>T</a:t>
              </a:r>
              <a:r>
                <a:rPr lang="en-US" sz="1300" b="1">
                  <a:latin typeface="Times New Roman" panose="02020603050405020304" pitchFamily="-109" charset="0"/>
                </a:rPr>
                <a:t>GT</a:t>
              </a:r>
              <a:r>
                <a:rPr lang="en-US" sz="1300" b="1">
                  <a:solidFill>
                    <a:srgbClr val="FC0128"/>
                  </a:solidFill>
                  <a:latin typeface="Times New Roman" panose="02020603050405020304" pitchFamily="-109" charset="0"/>
                </a:rPr>
                <a:t>G</a:t>
              </a:r>
              <a:r>
                <a:rPr lang="en-US" sz="1300" b="1">
                  <a:latin typeface="Times New Roman" panose="02020603050405020304" pitchFamily="-109" charset="0"/>
                </a:rPr>
                <a:t>CGT</a:t>
              </a:r>
              <a:r>
                <a:rPr lang="en-US" sz="1300" b="1">
                  <a:solidFill>
                    <a:srgbClr val="FA1708"/>
                  </a:solidFill>
                  <a:latin typeface="Times New Roman" panose="02020603050405020304" pitchFamily="-109" charset="0"/>
                </a:rPr>
                <a:t>C</a:t>
              </a:r>
              <a:endParaRPr lang="en-US" sz="1300" b="1">
                <a:latin typeface="Times New Roman" panose="02020603050405020304" pitchFamily="-109" charset="0"/>
              </a:endParaRPr>
            </a:p>
          </p:txBody>
        </p:sp>
        <p:sp>
          <p:nvSpPr>
            <p:cNvPr id="20529" name="Line 31"/>
            <p:cNvSpPr>
              <a:spLocks noChangeShapeType="1"/>
            </p:cNvSpPr>
            <p:nvPr/>
          </p:nvSpPr>
          <p:spPr bwMode="auto">
            <a:xfrm flipH="1">
              <a:off x="1586" y="1665"/>
              <a:ext cx="209" cy="315"/>
            </a:xfrm>
            <a:prstGeom prst="line">
              <a:avLst/>
            </a:prstGeom>
            <a:noFill/>
            <a:ln w="31750">
              <a:solidFill>
                <a:schemeClr val="tx1"/>
              </a:solidFill>
              <a:round/>
              <a:tailEnd type="triangle" w="med" len="med"/>
            </a:ln>
          </p:spPr>
          <p:txBody>
            <a:bodyPr wrap="none" anchor="ctr"/>
            <a:lstStyle/>
            <a:p>
              <a:endParaRPr lang="en-US"/>
            </a:p>
          </p:txBody>
        </p:sp>
      </p:grpSp>
      <p:grpSp>
        <p:nvGrpSpPr>
          <p:cNvPr id="9" name="Group 58"/>
          <p:cNvGrpSpPr/>
          <p:nvPr/>
        </p:nvGrpSpPr>
        <p:grpSpPr bwMode="auto">
          <a:xfrm>
            <a:off x="4703763" y="2571750"/>
            <a:ext cx="989012" cy="915988"/>
            <a:chOff x="2963" y="1620"/>
            <a:chExt cx="623" cy="577"/>
          </a:xfrm>
        </p:grpSpPr>
        <p:sp>
          <p:nvSpPr>
            <p:cNvPr id="20526" name="Rectangle 17"/>
            <p:cNvSpPr>
              <a:spLocks noChangeArrowheads="1"/>
            </p:cNvSpPr>
            <p:nvPr/>
          </p:nvSpPr>
          <p:spPr bwMode="auto">
            <a:xfrm>
              <a:off x="2963" y="2020"/>
              <a:ext cx="623" cy="177"/>
            </a:xfrm>
            <a:prstGeom prst="rect">
              <a:avLst/>
            </a:prstGeom>
            <a:noFill/>
            <a:ln w="12700">
              <a:noFill/>
              <a:miter lim="800000"/>
            </a:ln>
          </p:spPr>
          <p:txBody>
            <a:bodyPr wrap="none" lIns="82058" tIns="41029" rIns="82058" bIns="41029">
              <a:spAutoFit/>
            </a:bodyPr>
            <a:lstStyle/>
            <a:p>
              <a:pPr defTabSz="821055"/>
              <a:r>
                <a:rPr lang="en-US" sz="1300" b="1">
                  <a:solidFill>
                    <a:srgbClr val="FC0128"/>
                  </a:solidFill>
                  <a:latin typeface="Times New Roman" panose="02020603050405020304" pitchFamily="-109" charset="0"/>
                </a:rPr>
                <a:t>C</a:t>
              </a:r>
              <a:r>
                <a:rPr lang="en-US" sz="1300" b="1">
                  <a:latin typeface="Times New Roman" panose="02020603050405020304" pitchFamily="-109" charset="0"/>
                </a:rPr>
                <a:t>GTA</a:t>
              </a:r>
              <a:r>
                <a:rPr lang="en-US" sz="1300" b="1">
                  <a:solidFill>
                    <a:srgbClr val="FC0128"/>
                  </a:solidFill>
                  <a:latin typeface="Times New Roman" panose="02020603050405020304" pitchFamily="-109" charset="0"/>
                </a:rPr>
                <a:t>C</a:t>
              </a:r>
              <a:r>
                <a:rPr lang="en-US" sz="1300" b="1">
                  <a:latin typeface="Times New Roman" panose="02020603050405020304" pitchFamily="-109" charset="0"/>
                </a:rPr>
                <a:t>TA</a:t>
              </a:r>
              <a:endParaRPr lang="en-US" sz="2000" b="1">
                <a:latin typeface="Times New Roman" panose="02020603050405020304" pitchFamily="-109" charset="0"/>
              </a:endParaRPr>
            </a:p>
          </p:txBody>
        </p:sp>
        <p:sp>
          <p:nvSpPr>
            <p:cNvPr id="20527" name="Line 32"/>
            <p:cNvSpPr>
              <a:spLocks noChangeShapeType="1"/>
            </p:cNvSpPr>
            <p:nvPr/>
          </p:nvSpPr>
          <p:spPr bwMode="auto">
            <a:xfrm flipH="1">
              <a:off x="3339" y="1620"/>
              <a:ext cx="209" cy="315"/>
            </a:xfrm>
            <a:prstGeom prst="line">
              <a:avLst/>
            </a:prstGeom>
            <a:noFill/>
            <a:ln w="31750">
              <a:solidFill>
                <a:schemeClr val="tx1"/>
              </a:solidFill>
              <a:round/>
              <a:tailEnd type="triangle" w="med" len="med"/>
            </a:ln>
          </p:spPr>
          <p:txBody>
            <a:bodyPr wrap="none" anchor="ctr"/>
            <a:lstStyle/>
            <a:p>
              <a:endParaRPr lang="en-US"/>
            </a:p>
          </p:txBody>
        </p:sp>
      </p:grpSp>
      <p:grpSp>
        <p:nvGrpSpPr>
          <p:cNvPr id="10" name="Group 56"/>
          <p:cNvGrpSpPr/>
          <p:nvPr/>
        </p:nvGrpSpPr>
        <p:grpSpPr bwMode="auto">
          <a:xfrm>
            <a:off x="6692900" y="2571750"/>
            <a:ext cx="1081088" cy="844550"/>
            <a:chOff x="4216" y="1620"/>
            <a:chExt cx="681" cy="532"/>
          </a:xfrm>
        </p:grpSpPr>
        <p:sp>
          <p:nvSpPr>
            <p:cNvPr id="20524" name="Rectangle 19"/>
            <p:cNvSpPr>
              <a:spLocks noChangeArrowheads="1"/>
            </p:cNvSpPr>
            <p:nvPr/>
          </p:nvSpPr>
          <p:spPr bwMode="auto">
            <a:xfrm>
              <a:off x="4216" y="1975"/>
              <a:ext cx="681" cy="177"/>
            </a:xfrm>
            <a:prstGeom prst="rect">
              <a:avLst/>
            </a:prstGeom>
            <a:noFill/>
            <a:ln w="12700">
              <a:noFill/>
              <a:miter lim="800000"/>
            </a:ln>
          </p:spPr>
          <p:txBody>
            <a:bodyPr wrap="none" lIns="82058" tIns="41029" rIns="82058" bIns="41029">
              <a:spAutoFit/>
            </a:bodyPr>
            <a:lstStyle/>
            <a:p>
              <a:pPr defTabSz="821055"/>
              <a:r>
                <a:rPr lang="en-US" sz="1300" b="1">
                  <a:latin typeface="Times New Roman" panose="02020603050405020304" pitchFamily="-109" charset="0"/>
                </a:rPr>
                <a:t>A</a:t>
              </a:r>
              <a:r>
                <a:rPr lang="en-US" sz="1300" b="1">
                  <a:solidFill>
                    <a:srgbClr val="FA1708"/>
                  </a:solidFill>
                  <a:latin typeface="Times New Roman" panose="02020603050405020304" pitchFamily="-109" charset="0"/>
                </a:rPr>
                <a:t>T</a:t>
              </a:r>
              <a:r>
                <a:rPr lang="en-US" sz="1300" b="1">
                  <a:latin typeface="Times New Roman" panose="02020603050405020304" pitchFamily="-109" charset="0"/>
                </a:rPr>
                <a:t>TAC</a:t>
              </a:r>
              <a:r>
                <a:rPr lang="en-US" sz="1300" b="1">
                  <a:solidFill>
                    <a:srgbClr val="FC0128"/>
                  </a:solidFill>
                  <a:latin typeface="Times New Roman" panose="02020603050405020304" pitchFamily="-109" charset="0"/>
                </a:rPr>
                <a:t>C</a:t>
              </a:r>
              <a:r>
                <a:rPr lang="en-US" sz="1300" b="1">
                  <a:latin typeface="Times New Roman" panose="02020603050405020304" pitchFamily="-109" charset="0"/>
                </a:rPr>
                <a:t>T</a:t>
              </a:r>
              <a:r>
                <a:rPr lang="en-US" sz="1300" b="1">
                  <a:solidFill>
                    <a:srgbClr val="FA1708"/>
                  </a:solidFill>
                  <a:latin typeface="Times New Roman" panose="02020603050405020304" pitchFamily="-109" charset="0"/>
                </a:rPr>
                <a:t>T</a:t>
              </a:r>
              <a:endParaRPr lang="en-US" sz="2000" b="1">
                <a:latin typeface="Times New Roman" panose="02020603050405020304" pitchFamily="-109" charset="0"/>
              </a:endParaRPr>
            </a:p>
          </p:txBody>
        </p:sp>
        <p:sp>
          <p:nvSpPr>
            <p:cNvPr id="20525" name="Line 33"/>
            <p:cNvSpPr>
              <a:spLocks noChangeShapeType="1"/>
            </p:cNvSpPr>
            <p:nvPr/>
          </p:nvSpPr>
          <p:spPr bwMode="auto">
            <a:xfrm flipH="1">
              <a:off x="4508" y="1620"/>
              <a:ext cx="209" cy="315"/>
            </a:xfrm>
            <a:prstGeom prst="line">
              <a:avLst/>
            </a:prstGeom>
            <a:noFill/>
            <a:ln w="31750">
              <a:solidFill>
                <a:schemeClr val="tx1"/>
              </a:solidFill>
              <a:round/>
              <a:tailEnd type="triangle" w="med" len="med"/>
            </a:ln>
          </p:spPr>
          <p:txBody>
            <a:bodyPr wrap="none" anchor="ctr"/>
            <a:lstStyle/>
            <a:p>
              <a:endParaRPr lang="en-US"/>
            </a:p>
          </p:txBody>
        </p:sp>
      </p:grpSp>
      <p:grpSp>
        <p:nvGrpSpPr>
          <p:cNvPr id="11" name="Group 50"/>
          <p:cNvGrpSpPr/>
          <p:nvPr/>
        </p:nvGrpSpPr>
        <p:grpSpPr bwMode="auto">
          <a:xfrm>
            <a:off x="862013" y="2714625"/>
            <a:ext cx="1136650" cy="1500188"/>
            <a:chOff x="543" y="1710"/>
            <a:chExt cx="716" cy="945"/>
          </a:xfrm>
        </p:grpSpPr>
        <p:sp>
          <p:nvSpPr>
            <p:cNvPr id="20519" name="Rectangle 14"/>
            <p:cNvSpPr>
              <a:spLocks noChangeArrowheads="1"/>
            </p:cNvSpPr>
            <p:nvPr/>
          </p:nvSpPr>
          <p:spPr bwMode="auto">
            <a:xfrm>
              <a:off x="543" y="2470"/>
              <a:ext cx="716" cy="177"/>
            </a:xfrm>
            <a:prstGeom prst="rect">
              <a:avLst/>
            </a:prstGeom>
            <a:noFill/>
            <a:ln w="12700">
              <a:noFill/>
              <a:miter lim="800000"/>
            </a:ln>
          </p:spPr>
          <p:txBody>
            <a:bodyPr wrap="none" lIns="82058" tIns="41029" rIns="82058" bIns="41029">
              <a:spAutoFit/>
            </a:bodyPr>
            <a:lstStyle/>
            <a:p>
              <a:pPr defTabSz="821055"/>
              <a:r>
                <a:rPr lang="en-US" sz="1300" b="1">
                  <a:latin typeface="Times New Roman" panose="02020603050405020304" pitchFamily="-109" charset="0"/>
                </a:rPr>
                <a:t>AGT</a:t>
              </a:r>
              <a:r>
                <a:rPr lang="en-US" sz="1300" b="1">
                  <a:solidFill>
                    <a:srgbClr val="FC0128"/>
                  </a:solidFill>
                  <a:latin typeface="Times New Roman" panose="02020603050405020304" pitchFamily="-109" charset="0"/>
                </a:rPr>
                <a:t>G</a:t>
              </a:r>
              <a:r>
                <a:rPr lang="en-US" sz="1300" b="1">
                  <a:latin typeface="Times New Roman" panose="02020603050405020304" pitchFamily="-109" charset="0"/>
                </a:rPr>
                <a:t>CG</a:t>
              </a:r>
              <a:r>
                <a:rPr lang="en-US" sz="1300" b="1">
                  <a:solidFill>
                    <a:srgbClr val="FC0128"/>
                  </a:solidFill>
                  <a:latin typeface="Times New Roman" panose="02020603050405020304" pitchFamily="-109" charset="0"/>
                </a:rPr>
                <a:t>C</a:t>
              </a:r>
              <a:r>
                <a:rPr lang="en-US" sz="1300" b="1">
                  <a:latin typeface="Times New Roman" panose="02020603050405020304" pitchFamily="-109" charset="0"/>
                </a:rPr>
                <a:t>A</a:t>
              </a:r>
              <a:endParaRPr lang="en-US" sz="2000" b="1">
                <a:latin typeface="Times New Roman" panose="02020603050405020304" pitchFamily="-109" charset="0"/>
              </a:endParaRPr>
            </a:p>
          </p:txBody>
        </p:sp>
        <p:grpSp>
          <p:nvGrpSpPr>
            <p:cNvPr id="12" name="Group 21"/>
            <p:cNvGrpSpPr/>
            <p:nvPr/>
          </p:nvGrpSpPr>
          <p:grpSpPr bwMode="auto">
            <a:xfrm>
              <a:off x="626" y="2430"/>
              <a:ext cx="125" cy="225"/>
              <a:chOff x="4368" y="2304"/>
              <a:chExt cx="144" cy="240"/>
            </a:xfrm>
          </p:grpSpPr>
          <p:sp>
            <p:nvSpPr>
              <p:cNvPr id="20522" name="Line 22"/>
              <p:cNvSpPr>
                <a:spLocks noChangeShapeType="1"/>
              </p:cNvSpPr>
              <p:nvPr/>
            </p:nvSpPr>
            <p:spPr bwMode="auto">
              <a:xfrm>
                <a:off x="4368" y="2304"/>
                <a:ext cx="144" cy="240"/>
              </a:xfrm>
              <a:prstGeom prst="line">
                <a:avLst/>
              </a:prstGeom>
              <a:noFill/>
              <a:ln w="31750">
                <a:solidFill>
                  <a:schemeClr val="hlink"/>
                </a:solidFill>
                <a:round/>
              </a:ln>
            </p:spPr>
            <p:txBody>
              <a:bodyPr wrap="none" anchor="ctr"/>
              <a:lstStyle/>
              <a:p>
                <a:endParaRPr lang="en-US"/>
              </a:p>
            </p:txBody>
          </p:sp>
          <p:sp>
            <p:nvSpPr>
              <p:cNvPr id="20523" name="Line 23"/>
              <p:cNvSpPr>
                <a:spLocks noChangeShapeType="1"/>
              </p:cNvSpPr>
              <p:nvPr/>
            </p:nvSpPr>
            <p:spPr bwMode="auto">
              <a:xfrm flipH="1">
                <a:off x="4416" y="2304"/>
                <a:ext cx="96" cy="240"/>
              </a:xfrm>
              <a:prstGeom prst="line">
                <a:avLst/>
              </a:prstGeom>
              <a:noFill/>
              <a:ln w="31750">
                <a:solidFill>
                  <a:schemeClr val="hlink"/>
                </a:solidFill>
                <a:round/>
              </a:ln>
            </p:spPr>
            <p:txBody>
              <a:bodyPr wrap="none" anchor="ctr"/>
              <a:lstStyle/>
              <a:p>
                <a:endParaRPr lang="en-US"/>
              </a:p>
            </p:txBody>
          </p:sp>
        </p:grpSp>
        <p:sp>
          <p:nvSpPr>
            <p:cNvPr id="20521" name="Line 34"/>
            <p:cNvSpPr>
              <a:spLocks noChangeShapeType="1"/>
            </p:cNvSpPr>
            <p:nvPr/>
          </p:nvSpPr>
          <p:spPr bwMode="auto">
            <a:xfrm>
              <a:off x="710" y="1710"/>
              <a:ext cx="167" cy="675"/>
            </a:xfrm>
            <a:prstGeom prst="line">
              <a:avLst/>
            </a:prstGeom>
            <a:noFill/>
            <a:ln w="31750">
              <a:solidFill>
                <a:schemeClr val="tx1"/>
              </a:solidFill>
              <a:round/>
              <a:tailEnd type="triangle" w="med" len="med"/>
            </a:ln>
          </p:spPr>
          <p:txBody>
            <a:bodyPr wrap="none" anchor="ctr"/>
            <a:lstStyle/>
            <a:p>
              <a:endParaRPr lang="en-US"/>
            </a:p>
          </p:txBody>
        </p:sp>
      </p:grpSp>
      <p:grpSp>
        <p:nvGrpSpPr>
          <p:cNvPr id="13" name="Group 52"/>
          <p:cNvGrpSpPr/>
          <p:nvPr/>
        </p:nvGrpSpPr>
        <p:grpSpPr bwMode="auto">
          <a:xfrm>
            <a:off x="2916238" y="2643188"/>
            <a:ext cx="1127125" cy="1487487"/>
            <a:chOff x="1837" y="1665"/>
            <a:chExt cx="710" cy="937"/>
          </a:xfrm>
        </p:grpSpPr>
        <p:sp>
          <p:nvSpPr>
            <p:cNvPr id="20517" name="Rectangle 16"/>
            <p:cNvSpPr>
              <a:spLocks noChangeArrowheads="1"/>
            </p:cNvSpPr>
            <p:nvPr/>
          </p:nvSpPr>
          <p:spPr bwMode="auto">
            <a:xfrm>
              <a:off x="1837" y="2425"/>
              <a:ext cx="710" cy="177"/>
            </a:xfrm>
            <a:prstGeom prst="rect">
              <a:avLst/>
            </a:prstGeom>
            <a:noFill/>
            <a:ln w="12700">
              <a:noFill/>
              <a:miter lim="800000"/>
            </a:ln>
          </p:spPr>
          <p:txBody>
            <a:bodyPr wrap="none" lIns="82058" tIns="41029" rIns="82058" bIns="41029">
              <a:spAutoFit/>
            </a:bodyPr>
            <a:lstStyle/>
            <a:p>
              <a:pPr defTabSz="821055"/>
              <a:r>
                <a:rPr lang="en-US" sz="1300" b="1">
                  <a:solidFill>
                    <a:srgbClr val="FA1708"/>
                  </a:solidFill>
                  <a:latin typeface="Times New Roman" panose="02020603050405020304" pitchFamily="-109" charset="0"/>
                </a:rPr>
                <a:t>T</a:t>
              </a:r>
              <a:r>
                <a:rPr lang="en-US" sz="1300" b="1">
                  <a:latin typeface="Times New Roman" panose="02020603050405020304" pitchFamily="-109" charset="0"/>
                </a:rPr>
                <a:t>G</a:t>
              </a:r>
              <a:r>
                <a:rPr lang="en-US" sz="1300" b="1">
                  <a:solidFill>
                    <a:srgbClr val="FC0128"/>
                  </a:solidFill>
                  <a:latin typeface="Times New Roman" panose="02020603050405020304" pitchFamily="-109" charset="0"/>
                </a:rPr>
                <a:t>CG</a:t>
              </a:r>
              <a:r>
                <a:rPr lang="en-US" sz="1300" b="1">
                  <a:latin typeface="Times New Roman" panose="02020603050405020304" pitchFamily="-109" charset="0"/>
                </a:rPr>
                <a:t>CGTA</a:t>
              </a:r>
              <a:endParaRPr lang="en-US" sz="1300" b="1">
                <a:latin typeface="Times New Roman" panose="02020603050405020304" pitchFamily="-109" charset="0"/>
              </a:endParaRPr>
            </a:p>
          </p:txBody>
        </p:sp>
        <p:sp>
          <p:nvSpPr>
            <p:cNvPr id="20518" name="Line 35"/>
            <p:cNvSpPr>
              <a:spLocks noChangeShapeType="1"/>
            </p:cNvSpPr>
            <p:nvPr/>
          </p:nvSpPr>
          <p:spPr bwMode="auto">
            <a:xfrm>
              <a:off x="2003" y="1665"/>
              <a:ext cx="167" cy="675"/>
            </a:xfrm>
            <a:prstGeom prst="line">
              <a:avLst/>
            </a:prstGeom>
            <a:noFill/>
            <a:ln w="31750">
              <a:solidFill>
                <a:schemeClr val="tx1"/>
              </a:solidFill>
              <a:round/>
              <a:tailEnd type="triangle" w="med" len="med"/>
            </a:ln>
          </p:spPr>
          <p:txBody>
            <a:bodyPr wrap="none" anchor="ctr"/>
            <a:lstStyle/>
            <a:p>
              <a:endParaRPr lang="en-US"/>
            </a:p>
          </p:txBody>
        </p:sp>
      </p:grpSp>
      <p:grpSp>
        <p:nvGrpSpPr>
          <p:cNvPr id="14" name="Group 59"/>
          <p:cNvGrpSpPr/>
          <p:nvPr/>
        </p:nvGrpSpPr>
        <p:grpSpPr bwMode="auto">
          <a:xfrm>
            <a:off x="5699125" y="2571750"/>
            <a:ext cx="989013" cy="1487488"/>
            <a:chOff x="3590" y="1620"/>
            <a:chExt cx="623" cy="937"/>
          </a:xfrm>
        </p:grpSpPr>
        <p:sp>
          <p:nvSpPr>
            <p:cNvPr id="20515" name="Rectangle 18"/>
            <p:cNvSpPr>
              <a:spLocks noChangeArrowheads="1"/>
            </p:cNvSpPr>
            <p:nvPr/>
          </p:nvSpPr>
          <p:spPr bwMode="auto">
            <a:xfrm>
              <a:off x="3590" y="2380"/>
              <a:ext cx="623" cy="177"/>
            </a:xfrm>
            <a:prstGeom prst="rect">
              <a:avLst/>
            </a:prstGeom>
            <a:noFill/>
            <a:ln w="12700">
              <a:noFill/>
              <a:miter lim="800000"/>
            </a:ln>
          </p:spPr>
          <p:txBody>
            <a:bodyPr wrap="none" lIns="82058" tIns="41029" rIns="82058" bIns="41029">
              <a:spAutoFit/>
            </a:bodyPr>
            <a:lstStyle/>
            <a:p>
              <a:pPr defTabSz="821055"/>
              <a:r>
                <a:rPr lang="en-US" sz="1300" b="1">
                  <a:latin typeface="Times New Roman" panose="02020603050405020304" pitchFamily="-109" charset="0"/>
                </a:rPr>
                <a:t>AGTA</a:t>
              </a:r>
              <a:r>
                <a:rPr lang="en-US" sz="1300" b="1">
                  <a:solidFill>
                    <a:srgbClr val="FC0128"/>
                  </a:solidFill>
                  <a:latin typeface="Times New Roman" panose="02020603050405020304" pitchFamily="-109" charset="0"/>
                </a:rPr>
                <a:t>C</a:t>
              </a:r>
              <a:r>
                <a:rPr lang="en-US" sz="1300" b="1">
                  <a:latin typeface="Times New Roman" panose="02020603050405020304" pitchFamily="-109" charset="0"/>
                </a:rPr>
                <a:t>TA</a:t>
              </a:r>
              <a:endParaRPr lang="en-US" sz="2000" b="1">
                <a:latin typeface="Times New Roman" panose="02020603050405020304" pitchFamily="-109" charset="0"/>
              </a:endParaRPr>
            </a:p>
          </p:txBody>
        </p:sp>
        <p:sp>
          <p:nvSpPr>
            <p:cNvPr id="20516" name="Line 36"/>
            <p:cNvSpPr>
              <a:spLocks noChangeShapeType="1"/>
            </p:cNvSpPr>
            <p:nvPr/>
          </p:nvSpPr>
          <p:spPr bwMode="auto">
            <a:xfrm>
              <a:off x="3757" y="1620"/>
              <a:ext cx="166" cy="675"/>
            </a:xfrm>
            <a:prstGeom prst="line">
              <a:avLst/>
            </a:prstGeom>
            <a:noFill/>
            <a:ln w="31750">
              <a:solidFill>
                <a:schemeClr val="tx1"/>
              </a:solidFill>
              <a:round/>
              <a:tailEnd type="triangle" w="med" len="med"/>
            </a:ln>
          </p:spPr>
          <p:txBody>
            <a:bodyPr wrap="none" anchor="ctr"/>
            <a:lstStyle/>
            <a:p>
              <a:endParaRPr lang="en-US"/>
            </a:p>
          </p:txBody>
        </p:sp>
      </p:grpSp>
      <p:grpSp>
        <p:nvGrpSpPr>
          <p:cNvPr id="15" name="Group 57"/>
          <p:cNvGrpSpPr/>
          <p:nvPr/>
        </p:nvGrpSpPr>
        <p:grpSpPr bwMode="auto">
          <a:xfrm>
            <a:off x="7620000" y="2571750"/>
            <a:ext cx="1090613" cy="1416050"/>
            <a:chOff x="4800" y="1620"/>
            <a:chExt cx="687" cy="892"/>
          </a:xfrm>
        </p:grpSpPr>
        <p:sp>
          <p:nvSpPr>
            <p:cNvPr id="20513" name="Rectangle 20"/>
            <p:cNvSpPr>
              <a:spLocks noChangeArrowheads="1"/>
            </p:cNvSpPr>
            <p:nvPr/>
          </p:nvSpPr>
          <p:spPr bwMode="auto">
            <a:xfrm>
              <a:off x="4800" y="2335"/>
              <a:ext cx="687" cy="177"/>
            </a:xfrm>
            <a:prstGeom prst="rect">
              <a:avLst/>
            </a:prstGeom>
            <a:noFill/>
            <a:ln w="12700">
              <a:noFill/>
              <a:miter lim="800000"/>
            </a:ln>
          </p:spPr>
          <p:txBody>
            <a:bodyPr wrap="none" lIns="82058" tIns="41029" rIns="82058" bIns="41029">
              <a:spAutoFit/>
            </a:bodyPr>
            <a:lstStyle/>
            <a:p>
              <a:pPr defTabSz="821055"/>
              <a:r>
                <a:rPr lang="en-US" sz="1300" b="1">
                  <a:latin typeface="Times New Roman" panose="02020603050405020304" pitchFamily="-109" charset="0"/>
                </a:rPr>
                <a:t>A</a:t>
              </a:r>
              <a:r>
                <a:rPr lang="en-US" sz="1300" b="1">
                  <a:solidFill>
                    <a:srgbClr val="FA1708"/>
                  </a:solidFill>
                  <a:latin typeface="Times New Roman" panose="02020603050405020304" pitchFamily="-109" charset="0"/>
                </a:rPr>
                <a:t>T</a:t>
              </a:r>
              <a:r>
                <a:rPr lang="en-US" sz="1300" b="1">
                  <a:latin typeface="Times New Roman" panose="02020603050405020304" pitchFamily="-109" charset="0"/>
                </a:rPr>
                <a:t>TAC</a:t>
              </a:r>
              <a:r>
                <a:rPr lang="en-US" sz="1300" b="1">
                  <a:solidFill>
                    <a:srgbClr val="FC0128"/>
                  </a:solidFill>
                  <a:latin typeface="Times New Roman" panose="02020603050405020304" pitchFamily="-109" charset="0"/>
                </a:rPr>
                <a:t>C</a:t>
              </a:r>
              <a:r>
                <a:rPr lang="en-US" sz="1300" b="1">
                  <a:latin typeface="Times New Roman" panose="02020603050405020304" pitchFamily="-109" charset="0"/>
                </a:rPr>
                <a:t>TA</a:t>
              </a:r>
              <a:endParaRPr lang="en-US" sz="2000" b="1">
                <a:latin typeface="Times New Roman" panose="02020603050405020304" pitchFamily="-109" charset="0"/>
              </a:endParaRPr>
            </a:p>
          </p:txBody>
        </p:sp>
        <p:sp>
          <p:nvSpPr>
            <p:cNvPr id="20514" name="Line 37"/>
            <p:cNvSpPr>
              <a:spLocks noChangeShapeType="1"/>
            </p:cNvSpPr>
            <p:nvPr/>
          </p:nvSpPr>
          <p:spPr bwMode="auto">
            <a:xfrm>
              <a:off x="4925" y="1620"/>
              <a:ext cx="251" cy="675"/>
            </a:xfrm>
            <a:prstGeom prst="line">
              <a:avLst/>
            </a:prstGeom>
            <a:noFill/>
            <a:ln w="31750">
              <a:solidFill>
                <a:schemeClr val="tx1"/>
              </a:solidFill>
              <a:round/>
              <a:tailEnd type="triangle" w="med" len="med"/>
            </a:ln>
          </p:spPr>
          <p:txBody>
            <a:bodyPr wrap="none" anchor="ctr"/>
            <a:lstStyle/>
            <a:p>
              <a:endParaRPr lang="en-US"/>
            </a:p>
          </p:txBody>
        </p:sp>
      </p:grpSp>
      <p:grpSp>
        <p:nvGrpSpPr>
          <p:cNvPr id="16" name="Group 54"/>
          <p:cNvGrpSpPr/>
          <p:nvPr/>
        </p:nvGrpSpPr>
        <p:grpSpPr bwMode="auto">
          <a:xfrm>
            <a:off x="4968875" y="1643063"/>
            <a:ext cx="1619250" cy="949325"/>
            <a:chOff x="3130" y="1035"/>
            <a:chExt cx="1020" cy="598"/>
          </a:xfrm>
        </p:grpSpPr>
        <p:sp>
          <p:nvSpPr>
            <p:cNvPr id="20508" name="Rectangle 8"/>
            <p:cNvSpPr>
              <a:spLocks noChangeArrowheads="1"/>
            </p:cNvSpPr>
            <p:nvPr/>
          </p:nvSpPr>
          <p:spPr bwMode="auto">
            <a:xfrm>
              <a:off x="3130" y="1389"/>
              <a:ext cx="1020" cy="244"/>
            </a:xfrm>
            <a:prstGeom prst="rect">
              <a:avLst/>
            </a:prstGeom>
            <a:noFill/>
            <a:ln w="12700">
              <a:noFill/>
              <a:miter lim="800000"/>
            </a:ln>
          </p:spPr>
          <p:txBody>
            <a:bodyPr wrap="none" lIns="82058" tIns="41029" rIns="82058" bIns="41029">
              <a:spAutoFit/>
            </a:bodyPr>
            <a:lstStyle/>
            <a:p>
              <a:pPr defTabSz="821055"/>
              <a:r>
                <a:rPr lang="en-US" sz="2000" b="1">
                  <a:latin typeface="Times New Roman" panose="02020603050405020304" pitchFamily="-109" charset="0"/>
                </a:rPr>
                <a:t>AGTAC</a:t>
              </a:r>
              <a:r>
                <a:rPr lang="en-US" sz="2000" b="1">
                  <a:solidFill>
                    <a:srgbClr val="FC0128"/>
                  </a:solidFill>
                  <a:latin typeface="Times New Roman" panose="02020603050405020304" pitchFamily="-109" charset="0"/>
                </a:rPr>
                <a:t>C</a:t>
              </a:r>
              <a:r>
                <a:rPr lang="en-US" sz="2000" b="1">
                  <a:latin typeface="Times New Roman" panose="02020603050405020304" pitchFamily="-109" charset="0"/>
                </a:rPr>
                <a:t>TA</a:t>
              </a:r>
              <a:endParaRPr lang="en-US" sz="2000" b="1">
                <a:latin typeface="Times New Roman" panose="02020603050405020304" pitchFamily="-109" charset="0"/>
              </a:endParaRPr>
            </a:p>
          </p:txBody>
        </p:sp>
        <p:grpSp>
          <p:nvGrpSpPr>
            <p:cNvPr id="17" name="Group 10"/>
            <p:cNvGrpSpPr/>
            <p:nvPr/>
          </p:nvGrpSpPr>
          <p:grpSpPr bwMode="auto">
            <a:xfrm>
              <a:off x="3590" y="1395"/>
              <a:ext cx="125" cy="225"/>
              <a:chOff x="4368" y="2304"/>
              <a:chExt cx="144" cy="240"/>
            </a:xfrm>
          </p:grpSpPr>
          <p:sp>
            <p:nvSpPr>
              <p:cNvPr id="20511" name="Line 11"/>
              <p:cNvSpPr>
                <a:spLocks noChangeShapeType="1"/>
              </p:cNvSpPr>
              <p:nvPr/>
            </p:nvSpPr>
            <p:spPr bwMode="auto">
              <a:xfrm>
                <a:off x="4368" y="2304"/>
                <a:ext cx="144" cy="240"/>
              </a:xfrm>
              <a:prstGeom prst="line">
                <a:avLst/>
              </a:prstGeom>
              <a:noFill/>
              <a:ln w="31750">
                <a:solidFill>
                  <a:schemeClr val="hlink"/>
                </a:solidFill>
                <a:round/>
              </a:ln>
            </p:spPr>
            <p:txBody>
              <a:bodyPr wrap="none" anchor="ctr"/>
              <a:lstStyle/>
              <a:p>
                <a:endParaRPr lang="en-US"/>
              </a:p>
            </p:txBody>
          </p:sp>
          <p:sp>
            <p:nvSpPr>
              <p:cNvPr id="20512" name="Line 12"/>
              <p:cNvSpPr>
                <a:spLocks noChangeShapeType="1"/>
              </p:cNvSpPr>
              <p:nvPr/>
            </p:nvSpPr>
            <p:spPr bwMode="auto">
              <a:xfrm flipH="1">
                <a:off x="4416" y="2304"/>
                <a:ext cx="96" cy="240"/>
              </a:xfrm>
              <a:prstGeom prst="line">
                <a:avLst/>
              </a:prstGeom>
              <a:noFill/>
              <a:ln w="31750">
                <a:solidFill>
                  <a:schemeClr val="hlink"/>
                </a:solidFill>
                <a:round/>
              </a:ln>
            </p:spPr>
            <p:txBody>
              <a:bodyPr wrap="none" anchor="ctr"/>
              <a:lstStyle/>
              <a:p>
                <a:endParaRPr lang="en-US"/>
              </a:p>
            </p:txBody>
          </p:sp>
        </p:grpSp>
        <p:sp>
          <p:nvSpPr>
            <p:cNvPr id="20510" name="Line 39"/>
            <p:cNvSpPr>
              <a:spLocks noChangeShapeType="1"/>
            </p:cNvSpPr>
            <p:nvPr/>
          </p:nvSpPr>
          <p:spPr bwMode="auto">
            <a:xfrm flipH="1">
              <a:off x="3696" y="1035"/>
              <a:ext cx="311" cy="309"/>
            </a:xfrm>
            <a:prstGeom prst="line">
              <a:avLst/>
            </a:prstGeom>
            <a:noFill/>
            <a:ln w="31750">
              <a:solidFill>
                <a:schemeClr val="tx1"/>
              </a:solidFill>
              <a:round/>
              <a:tailEnd type="triangle" w="med" len="med"/>
            </a:ln>
          </p:spPr>
          <p:txBody>
            <a:bodyPr wrap="none" anchor="ctr"/>
            <a:lstStyle/>
            <a:p>
              <a:endParaRPr lang="en-US"/>
            </a:p>
          </p:txBody>
        </p:sp>
      </p:grpSp>
      <p:grpSp>
        <p:nvGrpSpPr>
          <p:cNvPr id="18" name="Group 55"/>
          <p:cNvGrpSpPr/>
          <p:nvPr/>
        </p:nvGrpSpPr>
        <p:grpSpPr bwMode="auto">
          <a:xfrm>
            <a:off x="6757988" y="1643063"/>
            <a:ext cx="1658937" cy="949325"/>
            <a:chOff x="4257" y="1035"/>
            <a:chExt cx="1045" cy="598"/>
          </a:xfrm>
        </p:grpSpPr>
        <p:sp>
          <p:nvSpPr>
            <p:cNvPr id="20506" name="Rectangle 9"/>
            <p:cNvSpPr>
              <a:spLocks noChangeArrowheads="1"/>
            </p:cNvSpPr>
            <p:nvPr/>
          </p:nvSpPr>
          <p:spPr bwMode="auto">
            <a:xfrm>
              <a:off x="4299" y="1389"/>
              <a:ext cx="1003" cy="244"/>
            </a:xfrm>
            <a:prstGeom prst="rect">
              <a:avLst/>
            </a:prstGeom>
            <a:noFill/>
            <a:ln w="12700">
              <a:noFill/>
              <a:miter lim="800000"/>
            </a:ln>
          </p:spPr>
          <p:txBody>
            <a:bodyPr wrap="none" lIns="82058" tIns="41029" rIns="82058" bIns="41029">
              <a:spAutoFit/>
            </a:bodyPr>
            <a:lstStyle/>
            <a:p>
              <a:pPr defTabSz="821055"/>
              <a:r>
                <a:rPr lang="en-US" sz="2000" b="1">
                  <a:latin typeface="Times New Roman" panose="02020603050405020304" pitchFamily="-109" charset="0"/>
                </a:rPr>
                <a:t>A</a:t>
              </a:r>
              <a:r>
                <a:rPr lang="en-US" sz="2000" b="1">
                  <a:solidFill>
                    <a:srgbClr val="FA1708"/>
                  </a:solidFill>
                  <a:latin typeface="Times New Roman" panose="02020603050405020304" pitchFamily="-109" charset="0"/>
                </a:rPr>
                <a:t>T</a:t>
              </a:r>
              <a:r>
                <a:rPr lang="en-US" sz="2000" b="1">
                  <a:latin typeface="Times New Roman" panose="02020603050405020304" pitchFamily="-109" charset="0"/>
                </a:rPr>
                <a:t>TAC</a:t>
              </a:r>
              <a:r>
                <a:rPr lang="en-US" sz="2000" b="1">
                  <a:solidFill>
                    <a:srgbClr val="FC0128"/>
                  </a:solidFill>
                  <a:latin typeface="Times New Roman" panose="02020603050405020304" pitchFamily="-109" charset="0"/>
                </a:rPr>
                <a:t>C</a:t>
              </a:r>
              <a:r>
                <a:rPr lang="en-US" sz="2000" b="1">
                  <a:latin typeface="Times New Roman" panose="02020603050405020304" pitchFamily="-109" charset="0"/>
                </a:rPr>
                <a:t>TA</a:t>
              </a:r>
              <a:endParaRPr lang="en-US" sz="2000" b="1">
                <a:latin typeface="Times New Roman" panose="02020603050405020304" pitchFamily="-109" charset="0"/>
              </a:endParaRPr>
            </a:p>
          </p:txBody>
        </p:sp>
        <p:sp>
          <p:nvSpPr>
            <p:cNvPr id="20507" name="Line 40"/>
            <p:cNvSpPr>
              <a:spLocks noChangeShapeType="1"/>
            </p:cNvSpPr>
            <p:nvPr/>
          </p:nvSpPr>
          <p:spPr bwMode="auto">
            <a:xfrm>
              <a:off x="4257" y="1035"/>
              <a:ext cx="255" cy="309"/>
            </a:xfrm>
            <a:prstGeom prst="line">
              <a:avLst/>
            </a:prstGeom>
            <a:noFill/>
            <a:ln w="31750">
              <a:solidFill>
                <a:schemeClr val="tx1"/>
              </a:solidFill>
              <a:round/>
              <a:tailEnd type="triangle" w="med" len="med"/>
            </a:ln>
          </p:spPr>
          <p:txBody>
            <a:bodyPr wrap="none" anchor="ctr"/>
            <a:lstStyle/>
            <a:p>
              <a:endParaRPr lang="en-US"/>
            </a:p>
          </p:txBody>
        </p:sp>
      </p:grpSp>
      <p:sp>
        <p:nvSpPr>
          <p:cNvPr id="20498" name="Text Box 41"/>
          <p:cNvSpPr txBox="1">
            <a:spLocks noChangeArrowheads="1"/>
          </p:cNvSpPr>
          <p:nvPr/>
        </p:nvSpPr>
        <p:spPr bwMode="auto">
          <a:xfrm>
            <a:off x="265113" y="131763"/>
            <a:ext cx="1352550" cy="752475"/>
          </a:xfrm>
          <a:prstGeom prst="rect">
            <a:avLst/>
          </a:prstGeom>
          <a:noFill/>
          <a:ln w="12700">
            <a:noFill/>
            <a:miter lim="800000"/>
          </a:ln>
        </p:spPr>
        <p:txBody>
          <a:bodyPr wrap="none" lIns="82058" tIns="41029" rIns="82058" bIns="41029">
            <a:spAutoFit/>
          </a:bodyPr>
          <a:lstStyle/>
          <a:p>
            <a:pPr defTabSz="821055"/>
            <a:r>
              <a:rPr lang="en-US" sz="2200" b="1">
                <a:solidFill>
                  <a:srgbClr val="FA1708"/>
                </a:solidFill>
                <a:latin typeface="Times New Roman" panose="02020603050405020304" pitchFamily="-109" charset="0"/>
              </a:rPr>
              <a:t>Sequence </a:t>
            </a:r>
            <a:endParaRPr lang="en-US" sz="2200" b="1">
              <a:solidFill>
                <a:srgbClr val="FA1708"/>
              </a:solidFill>
              <a:latin typeface="Times New Roman" panose="02020603050405020304" pitchFamily="-109" charset="0"/>
            </a:endParaRPr>
          </a:p>
          <a:p>
            <a:pPr defTabSz="821055"/>
            <a:r>
              <a:rPr lang="en-US" sz="2200" b="1">
                <a:solidFill>
                  <a:srgbClr val="FA1708"/>
                </a:solidFill>
                <a:latin typeface="Times New Roman" panose="02020603050405020304" pitchFamily="-109" charset="0"/>
              </a:rPr>
              <a:t>evolution</a:t>
            </a:r>
            <a:endParaRPr lang="en-US" sz="2900" b="1">
              <a:solidFill>
                <a:srgbClr val="FA1708"/>
              </a:solidFill>
              <a:latin typeface="Times New Roman" panose="02020603050405020304" pitchFamily="-109" charset="0"/>
            </a:endParaRPr>
          </a:p>
        </p:txBody>
      </p:sp>
      <p:sp>
        <p:nvSpPr>
          <p:cNvPr id="946219" name="Rectangle 43"/>
          <p:cNvSpPr>
            <a:spLocks noChangeArrowheads="1"/>
          </p:cNvSpPr>
          <p:nvPr/>
        </p:nvSpPr>
        <p:spPr bwMode="auto">
          <a:xfrm>
            <a:off x="3429000" y="5334000"/>
            <a:ext cx="2574925" cy="508000"/>
          </a:xfrm>
          <a:prstGeom prst="rect">
            <a:avLst/>
          </a:prstGeom>
          <a:noFill/>
          <a:ln w="12700">
            <a:noFill/>
            <a:miter lim="800000"/>
          </a:ln>
        </p:spPr>
        <p:txBody>
          <a:bodyPr wrap="none" lIns="82058" tIns="41029" rIns="82058" bIns="41029">
            <a:spAutoFit/>
          </a:bodyPr>
          <a:lstStyle/>
          <a:p>
            <a:pPr defTabSz="821055"/>
            <a:r>
              <a:rPr lang="en-US" sz="1400" b="1">
                <a:solidFill>
                  <a:srgbClr val="FA1708"/>
                </a:solidFill>
                <a:latin typeface="Times New Roman" panose="02020603050405020304" pitchFamily="-109" charset="0"/>
              </a:rPr>
              <a:t>Need to find the alignment that </a:t>
            </a:r>
            <a:endParaRPr lang="en-US" sz="1400" b="1">
              <a:solidFill>
                <a:srgbClr val="FA1708"/>
              </a:solidFill>
              <a:latin typeface="Times New Roman" panose="02020603050405020304" pitchFamily="-109" charset="0"/>
            </a:endParaRPr>
          </a:p>
          <a:p>
            <a:pPr defTabSz="821055"/>
            <a:r>
              <a:rPr lang="en-US" sz="1400" b="1">
                <a:solidFill>
                  <a:srgbClr val="FA1708"/>
                </a:solidFill>
                <a:latin typeface="Times New Roman" panose="02020603050405020304" pitchFamily="-109" charset="0"/>
              </a:rPr>
              <a:t>best reflects what happened… </a:t>
            </a:r>
            <a:endParaRPr lang="en-US" sz="1400" b="1">
              <a:solidFill>
                <a:srgbClr val="00FF00"/>
              </a:solidFill>
              <a:latin typeface="Times New Roman" panose="02020603050405020304" pitchFamily="-109" charset="0"/>
            </a:endParaRPr>
          </a:p>
        </p:txBody>
      </p:sp>
      <p:grpSp>
        <p:nvGrpSpPr>
          <p:cNvPr id="19" name="Group 60"/>
          <p:cNvGrpSpPr/>
          <p:nvPr/>
        </p:nvGrpSpPr>
        <p:grpSpPr bwMode="auto">
          <a:xfrm>
            <a:off x="1655763" y="4572000"/>
            <a:ext cx="1392237" cy="2179638"/>
            <a:chOff x="1043" y="2880"/>
            <a:chExt cx="877" cy="1373"/>
          </a:xfrm>
        </p:grpSpPr>
        <p:sp>
          <p:nvSpPr>
            <p:cNvPr id="20504" name="Rectangle 38"/>
            <p:cNvSpPr>
              <a:spLocks noChangeArrowheads="1"/>
            </p:cNvSpPr>
            <p:nvPr/>
          </p:nvSpPr>
          <p:spPr bwMode="auto">
            <a:xfrm>
              <a:off x="1043" y="2880"/>
              <a:ext cx="877" cy="1124"/>
            </a:xfrm>
            <a:prstGeom prst="rect">
              <a:avLst/>
            </a:prstGeom>
            <a:noFill/>
            <a:ln w="12700">
              <a:noFill/>
              <a:miter lim="800000"/>
            </a:ln>
          </p:spPr>
          <p:txBody>
            <a:bodyPr lIns="82058" tIns="41029" rIns="82058" bIns="41029">
              <a:spAutoFit/>
            </a:bodyPr>
            <a:lstStyle/>
            <a:p>
              <a:pPr defTabSz="821055"/>
              <a:r>
                <a:rPr lang="en-US" sz="1400" b="1">
                  <a:latin typeface="Courier" pitchFamily="-109" charset="0"/>
                </a:rPr>
                <a:t>TGTGCGCA</a:t>
              </a:r>
              <a:endParaRPr lang="en-US" sz="1400" b="1">
                <a:latin typeface="Courier" pitchFamily="-109" charset="0"/>
              </a:endParaRPr>
            </a:p>
            <a:p>
              <a:pPr defTabSz="821055"/>
              <a:r>
                <a:rPr lang="en-US" sz="1400" b="1">
                  <a:latin typeface="Courier" pitchFamily="-109" charset="0"/>
                </a:rPr>
                <a:t> ATGCGCA</a:t>
              </a:r>
              <a:endParaRPr lang="en-US" sz="1400" b="1">
                <a:latin typeface="Courier" pitchFamily="-109" charset="0"/>
              </a:endParaRPr>
            </a:p>
            <a:p>
              <a:pPr defTabSz="821055"/>
              <a:r>
                <a:rPr lang="en-US" sz="1400" b="1">
                  <a:latin typeface="Courier" pitchFamily="-109" charset="0"/>
                </a:rPr>
                <a:t>TGTGCGTC</a:t>
              </a:r>
              <a:endParaRPr lang="en-US" sz="1400" b="1">
                <a:latin typeface="Courier" pitchFamily="-109" charset="0"/>
              </a:endParaRPr>
            </a:p>
            <a:p>
              <a:pPr defTabSz="821055"/>
              <a:r>
                <a:rPr lang="en-US" sz="1400" b="1">
                  <a:latin typeface="Courier" pitchFamily="-109" charset="0"/>
                </a:rPr>
                <a:t>TGCGCGTA</a:t>
              </a:r>
              <a:endParaRPr lang="en-US" sz="1400" b="1">
                <a:latin typeface="Courier" pitchFamily="-109" charset="0"/>
              </a:endParaRPr>
            </a:p>
            <a:p>
              <a:pPr defTabSz="821055"/>
              <a:r>
                <a:rPr lang="en-US" sz="1400" b="1">
                  <a:latin typeface="Courier" pitchFamily="-109" charset="0"/>
                </a:rPr>
                <a:t> CGTACTA</a:t>
              </a:r>
              <a:endParaRPr lang="en-US" sz="1400" b="1">
                <a:latin typeface="Courier" pitchFamily="-109" charset="0"/>
              </a:endParaRPr>
            </a:p>
            <a:p>
              <a:pPr defTabSz="821055"/>
              <a:r>
                <a:rPr lang="en-US" sz="1400" b="1">
                  <a:latin typeface="Courier" pitchFamily="-109" charset="0"/>
                </a:rPr>
                <a:t>ACGTACTA</a:t>
              </a:r>
              <a:endParaRPr lang="en-US" sz="1400" b="1">
                <a:latin typeface="Courier" pitchFamily="-109" charset="0"/>
              </a:endParaRPr>
            </a:p>
            <a:p>
              <a:pPr defTabSz="821055"/>
              <a:r>
                <a:rPr lang="en-US" sz="1400" b="1">
                  <a:latin typeface="Courier" pitchFamily="-109" charset="0"/>
                </a:rPr>
                <a:t>ATTACCTT</a:t>
              </a:r>
              <a:endParaRPr lang="en-US" sz="1400" b="1">
                <a:latin typeface="Courier" pitchFamily="-109" charset="0"/>
              </a:endParaRPr>
            </a:p>
            <a:p>
              <a:pPr defTabSz="821055"/>
              <a:r>
                <a:rPr lang="en-US" sz="1400" b="1">
                  <a:latin typeface="Courier" pitchFamily="-109" charset="0"/>
                </a:rPr>
                <a:t>ATTACCTA</a:t>
              </a:r>
              <a:endParaRPr lang="en-US" sz="1300" b="1">
                <a:latin typeface="Courier" pitchFamily="-109" charset="0"/>
              </a:endParaRPr>
            </a:p>
          </p:txBody>
        </p:sp>
        <p:sp>
          <p:nvSpPr>
            <p:cNvPr id="20505" name="Rectangle 44"/>
            <p:cNvSpPr>
              <a:spLocks noChangeArrowheads="1"/>
            </p:cNvSpPr>
            <p:nvPr/>
          </p:nvSpPr>
          <p:spPr bwMode="auto">
            <a:xfrm>
              <a:off x="1056" y="3984"/>
              <a:ext cx="448" cy="269"/>
            </a:xfrm>
            <a:prstGeom prst="rect">
              <a:avLst/>
            </a:prstGeom>
            <a:noFill/>
            <a:ln w="9525">
              <a:noFill/>
              <a:miter lim="800000"/>
            </a:ln>
          </p:spPr>
          <p:txBody>
            <a:bodyPr wrap="none">
              <a:spAutoFit/>
            </a:bodyPr>
            <a:lstStyle/>
            <a:p>
              <a:r>
                <a:rPr lang="en-US" sz="2200" b="1">
                  <a:latin typeface="Times New Roman" panose="02020603050405020304" pitchFamily="-109" charset="0"/>
                </a:rPr>
                <a:t>data</a:t>
              </a:r>
              <a:endParaRPr lang="en-GB" sz="2200" b="1">
                <a:solidFill>
                  <a:srgbClr val="FA1708"/>
                </a:solidFill>
                <a:latin typeface="Times New Roman" panose="02020603050405020304" pitchFamily="-109" charset="0"/>
              </a:endParaRPr>
            </a:p>
          </p:txBody>
        </p:sp>
      </p:grpSp>
      <p:grpSp>
        <p:nvGrpSpPr>
          <p:cNvPr id="20" name="Group 61"/>
          <p:cNvGrpSpPr/>
          <p:nvPr/>
        </p:nvGrpSpPr>
        <p:grpSpPr bwMode="auto">
          <a:xfrm>
            <a:off x="6400800" y="4500563"/>
            <a:ext cx="1550988" cy="2251075"/>
            <a:chOff x="4032" y="2835"/>
            <a:chExt cx="977" cy="1418"/>
          </a:xfrm>
        </p:grpSpPr>
        <p:sp>
          <p:nvSpPr>
            <p:cNvPr id="20502" name="Rectangle 42"/>
            <p:cNvSpPr>
              <a:spLocks noChangeArrowheads="1"/>
            </p:cNvSpPr>
            <p:nvPr/>
          </p:nvSpPr>
          <p:spPr bwMode="auto">
            <a:xfrm>
              <a:off x="4132" y="2835"/>
              <a:ext cx="877" cy="1138"/>
            </a:xfrm>
            <a:prstGeom prst="rect">
              <a:avLst/>
            </a:prstGeom>
            <a:noFill/>
            <a:ln w="12700">
              <a:noFill/>
              <a:miter lim="800000"/>
            </a:ln>
          </p:spPr>
          <p:txBody>
            <a:bodyPr lIns="82058" tIns="41029" rIns="82058" bIns="41029">
              <a:spAutoFit/>
            </a:bodyPr>
            <a:lstStyle/>
            <a:p>
              <a:pPr defTabSz="821055"/>
              <a:r>
                <a:rPr lang="en-US" sz="1400" b="1" dirty="0">
                  <a:latin typeface="Courier" pitchFamily="-109" charset="0"/>
                </a:rPr>
                <a:t>T-GTGCGCA</a:t>
              </a:r>
              <a:endParaRPr lang="en-US" sz="1400" b="1" dirty="0">
                <a:latin typeface="Courier" pitchFamily="-109" charset="0"/>
              </a:endParaRPr>
            </a:p>
            <a:p>
              <a:pPr defTabSz="821055"/>
              <a:r>
                <a:rPr lang="en-US" sz="1400" b="1" dirty="0">
                  <a:latin typeface="Courier" pitchFamily="-109" charset="0"/>
                </a:rPr>
                <a:t>A--TGCGCA</a:t>
              </a:r>
              <a:endParaRPr lang="en-US" sz="1400" b="1" dirty="0">
                <a:latin typeface="Courier" pitchFamily="-109" charset="0"/>
              </a:endParaRPr>
            </a:p>
            <a:p>
              <a:pPr defTabSz="821055"/>
              <a:r>
                <a:rPr lang="en-US" sz="1400" b="1" dirty="0">
                  <a:latin typeface="Courier" pitchFamily="-109" charset="0"/>
                </a:rPr>
                <a:t>T-GTGCGTC</a:t>
              </a:r>
              <a:endParaRPr lang="en-US" sz="1400" b="1" dirty="0">
                <a:latin typeface="Courier" pitchFamily="-109" charset="0"/>
              </a:endParaRPr>
            </a:p>
            <a:p>
              <a:pPr defTabSz="821055"/>
              <a:r>
                <a:rPr lang="en-US" sz="1400" b="1" dirty="0">
                  <a:latin typeface="Courier" pitchFamily="-109" charset="0"/>
                </a:rPr>
                <a:t>T-GCGCGTA</a:t>
              </a:r>
              <a:endParaRPr lang="en-US" sz="1400" b="1" dirty="0">
                <a:latin typeface="Courier" pitchFamily="-109" charset="0"/>
              </a:endParaRPr>
            </a:p>
            <a:p>
              <a:pPr defTabSz="821055"/>
              <a:r>
                <a:rPr lang="en-US" sz="1400" b="1" dirty="0">
                  <a:latin typeface="Courier" pitchFamily="-109" charset="0"/>
                </a:rPr>
                <a:t>C-GTA-CTA</a:t>
              </a:r>
              <a:endParaRPr lang="en-US" sz="1400" b="1" dirty="0">
                <a:latin typeface="Courier" pitchFamily="-109" charset="0"/>
              </a:endParaRPr>
            </a:p>
            <a:p>
              <a:pPr defTabSz="821055"/>
              <a:r>
                <a:rPr lang="en-US" sz="1400" b="1" dirty="0">
                  <a:latin typeface="Courier" pitchFamily="-109" charset="0"/>
                </a:rPr>
                <a:t>ACGTA-CTA</a:t>
              </a:r>
              <a:endParaRPr lang="en-US" sz="1400" b="1" dirty="0">
                <a:latin typeface="Courier" pitchFamily="-109" charset="0"/>
              </a:endParaRPr>
            </a:p>
            <a:p>
              <a:pPr defTabSz="821055"/>
              <a:r>
                <a:rPr lang="en-US" sz="1400" b="1" dirty="0">
                  <a:latin typeface="Courier" pitchFamily="-109" charset="0"/>
                </a:rPr>
                <a:t>A-TTACCTT</a:t>
              </a:r>
              <a:endParaRPr lang="en-US" sz="1400" b="1" dirty="0">
                <a:latin typeface="Courier" pitchFamily="-109" charset="0"/>
              </a:endParaRPr>
            </a:p>
            <a:p>
              <a:pPr defTabSz="821055"/>
              <a:r>
                <a:rPr lang="en-US" sz="1400" b="1" dirty="0">
                  <a:latin typeface="Courier" pitchFamily="-109" charset="0"/>
                </a:rPr>
                <a:t>A-TTACCTA</a:t>
              </a:r>
              <a:endParaRPr lang="en-US" sz="1300" b="1" dirty="0">
                <a:latin typeface="Courier" pitchFamily="-109" charset="0"/>
              </a:endParaRPr>
            </a:p>
          </p:txBody>
        </p:sp>
        <p:sp>
          <p:nvSpPr>
            <p:cNvPr id="20503" name="Rectangle 45"/>
            <p:cNvSpPr>
              <a:spLocks noChangeArrowheads="1"/>
            </p:cNvSpPr>
            <p:nvPr/>
          </p:nvSpPr>
          <p:spPr bwMode="auto">
            <a:xfrm>
              <a:off x="4032" y="3984"/>
              <a:ext cx="869" cy="269"/>
            </a:xfrm>
            <a:prstGeom prst="rect">
              <a:avLst/>
            </a:prstGeom>
            <a:noFill/>
            <a:ln w="9525">
              <a:noFill/>
              <a:miter lim="800000"/>
            </a:ln>
          </p:spPr>
          <p:txBody>
            <a:bodyPr wrap="none">
              <a:spAutoFit/>
            </a:bodyPr>
            <a:lstStyle/>
            <a:p>
              <a:r>
                <a:rPr lang="en-US" sz="2200" b="1">
                  <a:latin typeface="Times New Roman" panose="02020603050405020304" pitchFamily="-109" charset="0"/>
                </a:rPr>
                <a:t>alignment</a:t>
              </a:r>
              <a:endParaRPr lang="en-GB" sz="2200" b="1">
                <a:solidFill>
                  <a:srgbClr val="FA1708"/>
                </a:solidFill>
                <a:latin typeface="Times New Roman" panose="02020603050405020304" pitchFamily="-109" charset="0"/>
              </a:endParaRP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1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499"/>
                                          </p:stCondLst>
                                        </p:cTn>
                                        <p:tgtEl>
                                          <p:spTgt spid="1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499"/>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94621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499"/>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621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7202" name="Rectangle 2"/>
          <p:cNvSpPr>
            <a:spLocks noGrp="1" noChangeArrowheads="1"/>
          </p:cNvSpPr>
          <p:nvPr>
            <p:ph type="body" idx="1"/>
          </p:nvPr>
        </p:nvSpPr>
        <p:spPr>
          <a:xfrm>
            <a:off x="381000" y="2743200"/>
            <a:ext cx="8305800" cy="1066800"/>
          </a:xfrm>
          <a:noFill/>
        </p:spPr>
        <p:txBody>
          <a:bodyPr lIns="88327" tIns="44163" rIns="88327" bIns="44163">
            <a:normAutofit lnSpcReduction="10000"/>
          </a:bodyPr>
          <a:lstStyle/>
          <a:p>
            <a:pPr marL="1222375" lvl="2" indent="-244475" defTabSz="977900" eaLnBrk="1" hangingPunct="1">
              <a:lnSpc>
                <a:spcPct val="90000"/>
              </a:lnSpc>
            </a:pPr>
            <a:r>
              <a:rPr lang="en-US">
                <a:latin typeface="Times New Roman" panose="02020603050405020304" pitchFamily="-109" charset="0"/>
                <a:ea typeface="MS PGothic" panose="020B0600070205080204" pitchFamily="-109" charset="-128"/>
              </a:rPr>
              <a:t>Homology is the fundamental cornerstone underlying all sequence comparison. (similarity = proxy for homology)</a:t>
            </a:r>
            <a:endParaRPr lang="en-US">
              <a:latin typeface="Courier" pitchFamily="-109" charset="0"/>
              <a:ea typeface="MS PGothic" panose="020B0600070205080204" pitchFamily="-109" charset="-128"/>
            </a:endParaRPr>
          </a:p>
        </p:txBody>
      </p:sp>
      <p:sp>
        <p:nvSpPr>
          <p:cNvPr id="21507" name="Text Box 3"/>
          <p:cNvSpPr txBox="1">
            <a:spLocks noChangeArrowheads="1"/>
          </p:cNvSpPr>
          <p:nvPr/>
        </p:nvSpPr>
        <p:spPr bwMode="auto">
          <a:xfrm>
            <a:off x="533400" y="838200"/>
            <a:ext cx="7712075" cy="1771650"/>
          </a:xfrm>
          <a:prstGeom prst="rect">
            <a:avLst/>
          </a:prstGeom>
          <a:noFill/>
          <a:ln w="9525">
            <a:noFill/>
            <a:miter lim="800000"/>
          </a:ln>
        </p:spPr>
        <p:txBody>
          <a:bodyPr>
            <a:spAutoFit/>
          </a:bodyPr>
          <a:lstStyle/>
          <a:p>
            <a:pPr lvl="2" eaLnBrk="1" hangingPunct="1">
              <a:lnSpc>
                <a:spcPct val="90000"/>
              </a:lnSpc>
              <a:spcBef>
                <a:spcPct val="20000"/>
              </a:spcBef>
              <a:buFontTx/>
              <a:buChar char="•"/>
            </a:pPr>
            <a:r>
              <a:rPr lang="en-US">
                <a:latin typeface="Times New Roman" panose="02020603050405020304" pitchFamily="-109" charset="0"/>
              </a:rPr>
              <a:t>We want to create an alignment that reflects what TRULY happened. In other words we want each element in the string to align to its homologous counterpart.  </a:t>
            </a:r>
            <a:endParaRPr lang="en-US">
              <a:latin typeface="Times New Roman" panose="02020603050405020304" pitchFamily="-109" charset="0"/>
            </a:endParaRPr>
          </a:p>
          <a:p>
            <a:endParaRPr lang="en-GB"/>
          </a:p>
        </p:txBody>
      </p:sp>
      <p:sp>
        <p:nvSpPr>
          <p:cNvPr id="947204" name="Text Box 4"/>
          <p:cNvSpPr txBox="1">
            <a:spLocks noChangeArrowheads="1"/>
          </p:cNvSpPr>
          <p:nvPr/>
        </p:nvSpPr>
        <p:spPr bwMode="auto">
          <a:xfrm>
            <a:off x="1371600" y="4572000"/>
            <a:ext cx="7002463" cy="579438"/>
          </a:xfrm>
          <a:prstGeom prst="rect">
            <a:avLst/>
          </a:prstGeom>
          <a:noFill/>
          <a:ln w="9525">
            <a:noFill/>
            <a:miter lim="800000"/>
          </a:ln>
        </p:spPr>
        <p:txBody>
          <a:bodyPr wrap="none">
            <a:spAutoFit/>
          </a:bodyPr>
          <a:lstStyle/>
          <a:p>
            <a:r>
              <a:rPr lang="en-US" sz="3200">
                <a:latin typeface="Times New Roman" panose="02020603050405020304" pitchFamily="-109" charset="0"/>
              </a:rPr>
              <a:t>Unfortunately this isn’t always obvious…</a:t>
            </a:r>
            <a:endParaRPr lang="en-GB" sz="3200">
              <a:latin typeface="Times New Roman" panose="02020603050405020304" pitchFamily="-109"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4720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472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7202" grpId="0" autoUpdateAnimBg="0" build="p"/>
      <p:bldP spid="94720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81000"/>
            <a:ext cx="7772400" cy="457200"/>
          </a:xfrm>
        </p:spPr>
        <p:txBody>
          <a:bodyPr/>
          <a:lstStyle/>
          <a:p>
            <a:r>
              <a:rPr lang="en-US" sz="2400">
                <a:latin typeface="Arial" panose="020B0604020202020204" pitchFamily="34" charset="0"/>
                <a:ea typeface="MS PGothic" panose="020B0600070205080204" pitchFamily="-109" charset="-128"/>
                <a:cs typeface="MS PGothic" panose="020B0600070205080204" pitchFamily="-109" charset="-128"/>
              </a:rPr>
              <a:t>Multiple Sequence Alignment (MSA)</a:t>
            </a:r>
            <a:endParaRPr lang="en-US" sz="2400">
              <a:latin typeface="Times New Roman" panose="02020603050405020304" pitchFamily="-109" charset="0"/>
              <a:ea typeface="MS PGothic" panose="020B0600070205080204" pitchFamily="-109" charset="-128"/>
              <a:cs typeface="MS PGothic" panose="020B0600070205080204" pitchFamily="-109" charset="-128"/>
            </a:endParaRPr>
          </a:p>
        </p:txBody>
      </p:sp>
      <p:grpSp>
        <p:nvGrpSpPr>
          <p:cNvPr id="2" name="Group 29"/>
          <p:cNvGrpSpPr/>
          <p:nvPr/>
        </p:nvGrpSpPr>
        <p:grpSpPr bwMode="auto">
          <a:xfrm>
            <a:off x="1676400" y="1828800"/>
            <a:ext cx="5518150" cy="3825875"/>
            <a:chOff x="1056" y="1440"/>
            <a:chExt cx="3476" cy="2410"/>
          </a:xfrm>
        </p:grpSpPr>
        <p:sp>
          <p:nvSpPr>
            <p:cNvPr id="22533" name="Rectangle 4"/>
            <p:cNvSpPr>
              <a:spLocks noChangeArrowheads="1"/>
            </p:cNvSpPr>
            <p:nvPr/>
          </p:nvSpPr>
          <p:spPr bwMode="auto">
            <a:xfrm>
              <a:off x="1056" y="1440"/>
              <a:ext cx="404" cy="250"/>
            </a:xfrm>
            <a:prstGeom prst="rect">
              <a:avLst/>
            </a:prstGeom>
            <a:noFill/>
            <a:ln w="9525">
              <a:noFill/>
              <a:miter lim="800000"/>
            </a:ln>
          </p:spPr>
          <p:txBody>
            <a:bodyPr wrap="none">
              <a:spAutoFit/>
            </a:bodyPr>
            <a:lstStyle/>
            <a:p>
              <a:r>
                <a:rPr lang="en-US" sz="2000">
                  <a:latin typeface="Courier" pitchFamily="-109" charset="0"/>
                </a:rPr>
                <a:t>RRV</a:t>
              </a:r>
              <a:endParaRPr lang="en-US" sz="2000">
                <a:latin typeface="Courier" pitchFamily="-109" charset="0"/>
              </a:endParaRPr>
            </a:p>
          </p:txBody>
        </p:sp>
        <p:sp>
          <p:nvSpPr>
            <p:cNvPr id="22534" name="Rectangle 5"/>
            <p:cNvSpPr>
              <a:spLocks noChangeArrowheads="1"/>
            </p:cNvSpPr>
            <p:nvPr/>
          </p:nvSpPr>
          <p:spPr bwMode="auto">
            <a:xfrm>
              <a:off x="2112" y="1488"/>
              <a:ext cx="404" cy="250"/>
            </a:xfrm>
            <a:prstGeom prst="rect">
              <a:avLst/>
            </a:prstGeom>
            <a:noFill/>
            <a:ln w="9525">
              <a:noFill/>
              <a:miter lim="800000"/>
            </a:ln>
          </p:spPr>
          <p:txBody>
            <a:bodyPr wrap="none">
              <a:spAutoFit/>
            </a:bodyPr>
            <a:lstStyle/>
            <a:p>
              <a:r>
                <a:rPr lang="en-US" sz="2000">
                  <a:latin typeface="Courier" pitchFamily="-109" charset="0"/>
                </a:rPr>
                <a:t>KRV</a:t>
              </a:r>
              <a:endParaRPr lang="en-US" sz="2000">
                <a:latin typeface="Courier" pitchFamily="-109" charset="0"/>
              </a:endParaRPr>
            </a:p>
          </p:txBody>
        </p:sp>
        <p:sp>
          <p:nvSpPr>
            <p:cNvPr id="22535" name="Rectangle 6"/>
            <p:cNvSpPr>
              <a:spLocks noChangeArrowheads="1"/>
            </p:cNvSpPr>
            <p:nvPr/>
          </p:nvSpPr>
          <p:spPr bwMode="auto">
            <a:xfrm>
              <a:off x="1248" y="2688"/>
              <a:ext cx="404" cy="250"/>
            </a:xfrm>
            <a:prstGeom prst="rect">
              <a:avLst/>
            </a:prstGeom>
            <a:noFill/>
            <a:ln w="9525">
              <a:noFill/>
              <a:miter lim="800000"/>
            </a:ln>
          </p:spPr>
          <p:txBody>
            <a:bodyPr wrap="none">
              <a:spAutoFit/>
            </a:bodyPr>
            <a:lstStyle/>
            <a:p>
              <a:r>
                <a:rPr lang="en-US" sz="2000">
                  <a:latin typeface="Courier" pitchFamily="-109" charset="0"/>
                </a:rPr>
                <a:t>KRV</a:t>
              </a:r>
              <a:endParaRPr lang="en-US" sz="2000">
                <a:latin typeface="Courier" pitchFamily="-109" charset="0"/>
              </a:endParaRPr>
            </a:p>
          </p:txBody>
        </p:sp>
        <p:sp>
          <p:nvSpPr>
            <p:cNvPr id="22536" name="Rectangle 7"/>
            <p:cNvSpPr>
              <a:spLocks noChangeArrowheads="1"/>
            </p:cNvSpPr>
            <p:nvPr/>
          </p:nvSpPr>
          <p:spPr bwMode="auto">
            <a:xfrm>
              <a:off x="3792" y="2592"/>
              <a:ext cx="692" cy="250"/>
            </a:xfrm>
            <a:prstGeom prst="rect">
              <a:avLst/>
            </a:prstGeom>
            <a:noFill/>
            <a:ln w="9525">
              <a:noFill/>
              <a:miter lim="800000"/>
            </a:ln>
          </p:spPr>
          <p:txBody>
            <a:bodyPr wrap="none">
              <a:spAutoFit/>
            </a:bodyPr>
            <a:lstStyle/>
            <a:p>
              <a:r>
                <a:rPr lang="en-US" sz="2000">
                  <a:latin typeface="Courier" pitchFamily="-109" charset="0"/>
                </a:rPr>
                <a:t> KRSEV</a:t>
              </a:r>
              <a:endParaRPr lang="en-US" sz="2000">
                <a:latin typeface="Courier" pitchFamily="-109" charset="0"/>
              </a:endParaRPr>
            </a:p>
          </p:txBody>
        </p:sp>
        <p:sp>
          <p:nvSpPr>
            <p:cNvPr id="22537" name="Rectangle 8"/>
            <p:cNvSpPr>
              <a:spLocks noChangeArrowheads="1"/>
            </p:cNvSpPr>
            <p:nvPr/>
          </p:nvSpPr>
          <p:spPr bwMode="auto">
            <a:xfrm>
              <a:off x="2928" y="1440"/>
              <a:ext cx="596" cy="250"/>
            </a:xfrm>
            <a:prstGeom prst="rect">
              <a:avLst/>
            </a:prstGeom>
            <a:noFill/>
            <a:ln w="9525">
              <a:noFill/>
              <a:miter lim="800000"/>
            </a:ln>
          </p:spPr>
          <p:txBody>
            <a:bodyPr wrap="none">
              <a:spAutoFit/>
            </a:bodyPr>
            <a:lstStyle/>
            <a:p>
              <a:r>
                <a:rPr lang="en-US" sz="2000">
                  <a:latin typeface="Courier" pitchFamily="-109" charset="0"/>
                </a:rPr>
                <a:t>KRSEP</a:t>
              </a:r>
              <a:endParaRPr lang="en-US" sz="2000">
                <a:latin typeface="Courier" pitchFamily="-109" charset="0"/>
              </a:endParaRPr>
            </a:p>
          </p:txBody>
        </p:sp>
        <p:sp>
          <p:nvSpPr>
            <p:cNvPr id="22538" name="Rectangle 9"/>
            <p:cNvSpPr>
              <a:spLocks noChangeArrowheads="1"/>
            </p:cNvSpPr>
            <p:nvPr/>
          </p:nvSpPr>
          <p:spPr bwMode="auto">
            <a:xfrm>
              <a:off x="4032" y="1440"/>
              <a:ext cx="500" cy="250"/>
            </a:xfrm>
            <a:prstGeom prst="rect">
              <a:avLst/>
            </a:prstGeom>
            <a:noFill/>
            <a:ln w="9525">
              <a:noFill/>
              <a:miter lim="800000"/>
            </a:ln>
          </p:spPr>
          <p:txBody>
            <a:bodyPr wrap="none">
              <a:spAutoFit/>
            </a:bodyPr>
            <a:lstStyle/>
            <a:p>
              <a:r>
                <a:rPr lang="en-US" sz="2000">
                  <a:latin typeface="Courier" pitchFamily="-109" charset="0"/>
                </a:rPr>
                <a:t>KSEV</a:t>
              </a:r>
              <a:endParaRPr lang="en-US" sz="2000">
                <a:latin typeface="Courier" pitchFamily="-109" charset="0"/>
              </a:endParaRPr>
            </a:p>
          </p:txBody>
        </p:sp>
        <p:sp>
          <p:nvSpPr>
            <p:cNvPr id="22539" name="Rectangle 10"/>
            <p:cNvSpPr>
              <a:spLocks noChangeArrowheads="1"/>
            </p:cNvSpPr>
            <p:nvPr/>
          </p:nvSpPr>
          <p:spPr bwMode="auto">
            <a:xfrm>
              <a:off x="2400" y="3600"/>
              <a:ext cx="596" cy="250"/>
            </a:xfrm>
            <a:prstGeom prst="rect">
              <a:avLst/>
            </a:prstGeom>
            <a:noFill/>
            <a:ln w="9525">
              <a:noFill/>
              <a:miter lim="800000"/>
            </a:ln>
          </p:spPr>
          <p:txBody>
            <a:bodyPr wrap="none">
              <a:spAutoFit/>
            </a:bodyPr>
            <a:lstStyle/>
            <a:p>
              <a:r>
                <a:rPr lang="en-US" sz="2000">
                  <a:latin typeface="Courier" pitchFamily="-109" charset="0"/>
                </a:rPr>
                <a:t> KRSV</a:t>
              </a:r>
              <a:endParaRPr lang="en-US" sz="2000">
                <a:latin typeface="Courier" pitchFamily="-109" charset="0"/>
              </a:endParaRPr>
            </a:p>
          </p:txBody>
        </p:sp>
        <p:grpSp>
          <p:nvGrpSpPr>
            <p:cNvPr id="3" name="Group 18"/>
            <p:cNvGrpSpPr/>
            <p:nvPr/>
          </p:nvGrpSpPr>
          <p:grpSpPr bwMode="auto">
            <a:xfrm>
              <a:off x="1776" y="2784"/>
              <a:ext cx="1920" cy="768"/>
              <a:chOff x="1776" y="2496"/>
              <a:chExt cx="960" cy="1056"/>
            </a:xfrm>
          </p:grpSpPr>
          <p:sp>
            <p:nvSpPr>
              <p:cNvPr id="22552" name="Line 12"/>
              <p:cNvSpPr>
                <a:spLocks noChangeShapeType="1"/>
              </p:cNvSpPr>
              <p:nvPr/>
            </p:nvSpPr>
            <p:spPr bwMode="auto">
              <a:xfrm>
                <a:off x="1776" y="2496"/>
                <a:ext cx="480" cy="1056"/>
              </a:xfrm>
              <a:prstGeom prst="line">
                <a:avLst/>
              </a:prstGeom>
              <a:noFill/>
              <a:ln w="9525">
                <a:solidFill>
                  <a:schemeClr val="tx1"/>
                </a:solidFill>
                <a:round/>
              </a:ln>
            </p:spPr>
            <p:txBody>
              <a:bodyPr wrap="none" anchor="ctr"/>
              <a:lstStyle/>
              <a:p>
                <a:endParaRPr lang="en-US"/>
              </a:p>
            </p:txBody>
          </p:sp>
          <p:sp>
            <p:nvSpPr>
              <p:cNvPr id="22553" name="Line 16"/>
              <p:cNvSpPr>
                <a:spLocks noChangeShapeType="1"/>
              </p:cNvSpPr>
              <p:nvPr/>
            </p:nvSpPr>
            <p:spPr bwMode="auto">
              <a:xfrm flipH="1">
                <a:off x="2256" y="2496"/>
                <a:ext cx="480" cy="1056"/>
              </a:xfrm>
              <a:prstGeom prst="line">
                <a:avLst/>
              </a:prstGeom>
              <a:noFill/>
              <a:ln w="9525">
                <a:solidFill>
                  <a:schemeClr val="tx1"/>
                </a:solidFill>
                <a:round/>
              </a:ln>
            </p:spPr>
            <p:txBody>
              <a:bodyPr wrap="none" anchor="ctr"/>
              <a:lstStyle/>
              <a:p>
                <a:endParaRPr lang="en-US"/>
              </a:p>
            </p:txBody>
          </p:sp>
        </p:grpSp>
        <p:grpSp>
          <p:nvGrpSpPr>
            <p:cNvPr id="4" name="Group 20"/>
            <p:cNvGrpSpPr/>
            <p:nvPr/>
          </p:nvGrpSpPr>
          <p:grpSpPr bwMode="auto">
            <a:xfrm>
              <a:off x="3216" y="1728"/>
              <a:ext cx="960" cy="1056"/>
              <a:chOff x="2784" y="1680"/>
              <a:chExt cx="960" cy="1056"/>
            </a:xfrm>
          </p:grpSpPr>
          <p:sp>
            <p:nvSpPr>
              <p:cNvPr id="22550" name="Line 17"/>
              <p:cNvSpPr>
                <a:spLocks noChangeShapeType="1"/>
              </p:cNvSpPr>
              <p:nvPr/>
            </p:nvSpPr>
            <p:spPr bwMode="auto">
              <a:xfrm flipH="1">
                <a:off x="3264" y="1680"/>
                <a:ext cx="480" cy="1056"/>
              </a:xfrm>
              <a:prstGeom prst="line">
                <a:avLst/>
              </a:prstGeom>
              <a:noFill/>
              <a:ln w="9525">
                <a:solidFill>
                  <a:schemeClr val="tx1"/>
                </a:solidFill>
                <a:round/>
              </a:ln>
            </p:spPr>
            <p:txBody>
              <a:bodyPr wrap="none" anchor="ctr"/>
              <a:lstStyle/>
              <a:p>
                <a:endParaRPr lang="en-US"/>
              </a:p>
            </p:txBody>
          </p:sp>
          <p:sp>
            <p:nvSpPr>
              <p:cNvPr id="22551" name="Line 19"/>
              <p:cNvSpPr>
                <a:spLocks noChangeShapeType="1"/>
              </p:cNvSpPr>
              <p:nvPr/>
            </p:nvSpPr>
            <p:spPr bwMode="auto">
              <a:xfrm>
                <a:off x="2784" y="1680"/>
                <a:ext cx="480" cy="1056"/>
              </a:xfrm>
              <a:prstGeom prst="line">
                <a:avLst/>
              </a:prstGeom>
              <a:noFill/>
              <a:ln w="9525">
                <a:solidFill>
                  <a:schemeClr val="tx1"/>
                </a:solidFill>
                <a:round/>
              </a:ln>
            </p:spPr>
            <p:txBody>
              <a:bodyPr wrap="none" anchor="ctr"/>
              <a:lstStyle/>
              <a:p>
                <a:endParaRPr lang="en-US"/>
              </a:p>
            </p:txBody>
          </p:sp>
        </p:grpSp>
        <p:grpSp>
          <p:nvGrpSpPr>
            <p:cNvPr id="5" name="Group 21"/>
            <p:cNvGrpSpPr/>
            <p:nvPr/>
          </p:nvGrpSpPr>
          <p:grpSpPr bwMode="auto">
            <a:xfrm>
              <a:off x="1296" y="1728"/>
              <a:ext cx="960" cy="1056"/>
              <a:chOff x="2784" y="1680"/>
              <a:chExt cx="960" cy="1056"/>
            </a:xfrm>
          </p:grpSpPr>
          <p:sp>
            <p:nvSpPr>
              <p:cNvPr id="22548" name="Line 22"/>
              <p:cNvSpPr>
                <a:spLocks noChangeShapeType="1"/>
              </p:cNvSpPr>
              <p:nvPr/>
            </p:nvSpPr>
            <p:spPr bwMode="auto">
              <a:xfrm flipH="1">
                <a:off x="3264" y="1680"/>
                <a:ext cx="480" cy="1056"/>
              </a:xfrm>
              <a:prstGeom prst="line">
                <a:avLst/>
              </a:prstGeom>
              <a:noFill/>
              <a:ln w="9525">
                <a:solidFill>
                  <a:schemeClr val="tx1"/>
                </a:solidFill>
                <a:round/>
              </a:ln>
            </p:spPr>
            <p:txBody>
              <a:bodyPr wrap="none" anchor="ctr"/>
              <a:lstStyle/>
              <a:p>
                <a:endParaRPr lang="en-US"/>
              </a:p>
            </p:txBody>
          </p:sp>
          <p:sp>
            <p:nvSpPr>
              <p:cNvPr id="22549" name="Line 23"/>
              <p:cNvSpPr>
                <a:spLocks noChangeShapeType="1"/>
              </p:cNvSpPr>
              <p:nvPr/>
            </p:nvSpPr>
            <p:spPr bwMode="auto">
              <a:xfrm>
                <a:off x="2784" y="1680"/>
                <a:ext cx="480" cy="1056"/>
              </a:xfrm>
              <a:prstGeom prst="line">
                <a:avLst/>
              </a:prstGeom>
              <a:noFill/>
              <a:ln w="9525">
                <a:solidFill>
                  <a:schemeClr val="tx1"/>
                </a:solidFill>
                <a:round/>
              </a:ln>
            </p:spPr>
            <p:txBody>
              <a:bodyPr wrap="none" anchor="ctr"/>
              <a:lstStyle/>
              <a:p>
                <a:endParaRPr lang="en-US"/>
              </a:p>
            </p:txBody>
          </p:sp>
        </p:grpSp>
        <p:sp>
          <p:nvSpPr>
            <p:cNvPr id="22543" name="Rectangle 24"/>
            <p:cNvSpPr>
              <a:spLocks noChangeArrowheads="1"/>
            </p:cNvSpPr>
            <p:nvPr/>
          </p:nvSpPr>
          <p:spPr bwMode="auto">
            <a:xfrm>
              <a:off x="3264" y="3072"/>
              <a:ext cx="308" cy="250"/>
            </a:xfrm>
            <a:prstGeom prst="rect">
              <a:avLst/>
            </a:prstGeom>
            <a:noFill/>
            <a:ln w="9525">
              <a:noFill/>
              <a:miter lim="800000"/>
            </a:ln>
          </p:spPr>
          <p:txBody>
            <a:bodyPr wrap="none">
              <a:spAutoFit/>
            </a:bodyPr>
            <a:lstStyle/>
            <a:p>
              <a:r>
                <a:rPr lang="en-US" sz="2000">
                  <a:latin typeface="Courier" pitchFamily="-109" charset="0"/>
                </a:rPr>
                <a:t>+E</a:t>
              </a:r>
              <a:endParaRPr lang="en-US" sz="2000">
                <a:latin typeface="Courier" pitchFamily="-109" charset="0"/>
              </a:endParaRPr>
            </a:p>
          </p:txBody>
        </p:sp>
        <p:sp>
          <p:nvSpPr>
            <p:cNvPr id="22544" name="Rectangle 25"/>
            <p:cNvSpPr>
              <a:spLocks noChangeArrowheads="1"/>
            </p:cNvSpPr>
            <p:nvPr/>
          </p:nvSpPr>
          <p:spPr bwMode="auto">
            <a:xfrm>
              <a:off x="3984" y="2016"/>
              <a:ext cx="308" cy="250"/>
            </a:xfrm>
            <a:prstGeom prst="rect">
              <a:avLst/>
            </a:prstGeom>
            <a:noFill/>
            <a:ln w="9525">
              <a:noFill/>
              <a:miter lim="800000"/>
            </a:ln>
          </p:spPr>
          <p:txBody>
            <a:bodyPr wrap="none">
              <a:spAutoFit/>
            </a:bodyPr>
            <a:lstStyle/>
            <a:p>
              <a:r>
                <a:rPr lang="en-US" sz="2000">
                  <a:latin typeface="Courier" pitchFamily="-109" charset="0"/>
                </a:rPr>
                <a:t>-R</a:t>
              </a:r>
              <a:endParaRPr lang="en-US" sz="2000">
                <a:latin typeface="Courier" pitchFamily="-109" charset="0"/>
              </a:endParaRPr>
            </a:p>
          </p:txBody>
        </p:sp>
        <p:sp>
          <p:nvSpPr>
            <p:cNvPr id="22545" name="Rectangle 26"/>
            <p:cNvSpPr>
              <a:spLocks noChangeArrowheads="1"/>
            </p:cNvSpPr>
            <p:nvPr/>
          </p:nvSpPr>
          <p:spPr bwMode="auto">
            <a:xfrm>
              <a:off x="3024" y="2016"/>
              <a:ext cx="404" cy="250"/>
            </a:xfrm>
            <a:prstGeom prst="rect">
              <a:avLst/>
            </a:prstGeom>
            <a:noFill/>
            <a:ln w="9525">
              <a:noFill/>
              <a:miter lim="800000"/>
            </a:ln>
          </p:spPr>
          <p:txBody>
            <a:bodyPr wrap="none">
              <a:spAutoFit/>
            </a:bodyPr>
            <a:lstStyle/>
            <a:p>
              <a:r>
                <a:rPr lang="en-US" sz="2000">
                  <a:latin typeface="Courier" pitchFamily="-109" charset="0"/>
                </a:rPr>
                <a:t>V&gt;P</a:t>
              </a:r>
              <a:endParaRPr lang="en-US" sz="2000">
                <a:latin typeface="Courier" pitchFamily="-109" charset="0"/>
              </a:endParaRPr>
            </a:p>
          </p:txBody>
        </p:sp>
        <p:sp>
          <p:nvSpPr>
            <p:cNvPr id="22546" name="Rectangle 27"/>
            <p:cNvSpPr>
              <a:spLocks noChangeArrowheads="1"/>
            </p:cNvSpPr>
            <p:nvPr/>
          </p:nvSpPr>
          <p:spPr bwMode="auto">
            <a:xfrm>
              <a:off x="1104" y="2016"/>
              <a:ext cx="404" cy="250"/>
            </a:xfrm>
            <a:prstGeom prst="rect">
              <a:avLst/>
            </a:prstGeom>
            <a:noFill/>
            <a:ln w="9525">
              <a:noFill/>
              <a:miter lim="800000"/>
            </a:ln>
          </p:spPr>
          <p:txBody>
            <a:bodyPr wrap="none">
              <a:spAutoFit/>
            </a:bodyPr>
            <a:lstStyle/>
            <a:p>
              <a:r>
                <a:rPr lang="en-US" sz="2000">
                  <a:latin typeface="Courier" pitchFamily="-109" charset="0"/>
                </a:rPr>
                <a:t>K&gt;R</a:t>
              </a:r>
              <a:endParaRPr lang="en-US" sz="2000">
                <a:latin typeface="Courier" pitchFamily="-109" charset="0"/>
              </a:endParaRPr>
            </a:p>
          </p:txBody>
        </p:sp>
        <p:sp>
          <p:nvSpPr>
            <p:cNvPr id="22547" name="Rectangle 28"/>
            <p:cNvSpPr>
              <a:spLocks noChangeArrowheads="1"/>
            </p:cNvSpPr>
            <p:nvPr/>
          </p:nvSpPr>
          <p:spPr bwMode="auto">
            <a:xfrm>
              <a:off x="1920" y="3072"/>
              <a:ext cx="308" cy="250"/>
            </a:xfrm>
            <a:prstGeom prst="rect">
              <a:avLst/>
            </a:prstGeom>
            <a:noFill/>
            <a:ln w="9525">
              <a:noFill/>
              <a:miter lim="800000"/>
            </a:ln>
          </p:spPr>
          <p:txBody>
            <a:bodyPr wrap="none">
              <a:spAutoFit/>
            </a:bodyPr>
            <a:lstStyle/>
            <a:p>
              <a:r>
                <a:rPr lang="en-US" sz="2000">
                  <a:latin typeface="Courier" pitchFamily="-109" charset="0"/>
                </a:rPr>
                <a:t>-S</a:t>
              </a:r>
              <a:endParaRPr lang="en-US" sz="2000">
                <a:latin typeface="Courier" pitchFamily="-109" charset="0"/>
              </a:endParaRPr>
            </a:p>
          </p:txBody>
        </p:sp>
      </p:grpSp>
      <p:sp>
        <p:nvSpPr>
          <p:cNvPr id="22532" name="Rectangle 30"/>
          <p:cNvSpPr>
            <a:spLocks noChangeArrowheads="1"/>
          </p:cNvSpPr>
          <p:nvPr/>
        </p:nvSpPr>
        <p:spPr bwMode="auto">
          <a:xfrm>
            <a:off x="6172200" y="5715000"/>
            <a:ext cx="2239963" cy="581025"/>
          </a:xfrm>
          <a:prstGeom prst="rect">
            <a:avLst/>
          </a:prstGeom>
          <a:noFill/>
          <a:ln w="9525">
            <a:noFill/>
            <a:miter lim="800000"/>
          </a:ln>
        </p:spPr>
        <p:txBody>
          <a:bodyPr wrap="none">
            <a:spAutoFit/>
          </a:bodyPr>
          <a:lstStyle/>
          <a:p>
            <a:r>
              <a:rPr lang="en-US" sz="1600">
                <a:latin typeface="Arial" panose="020B0604020202020204" pitchFamily="34" charset="0"/>
              </a:rPr>
              <a:t>Evolutionary history </a:t>
            </a:r>
            <a:endParaRPr lang="en-US" sz="1600">
              <a:latin typeface="Arial" panose="020B0604020202020204" pitchFamily="34" charset="0"/>
            </a:endParaRPr>
          </a:p>
          <a:p>
            <a:r>
              <a:rPr lang="en-US" sz="1600">
                <a:latin typeface="Arial" panose="020B0604020202020204" pitchFamily="34" charset="0"/>
              </a:rPr>
              <a:t>for 4 extant sequences</a:t>
            </a:r>
            <a:endParaRPr lang="en-US">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81000"/>
            <a:ext cx="7772400" cy="457200"/>
          </a:xfrm>
        </p:spPr>
        <p:txBody>
          <a:bodyPr/>
          <a:lstStyle/>
          <a:p>
            <a:r>
              <a:rPr lang="en-US" sz="2400">
                <a:latin typeface="Arial" panose="020B0604020202020204" pitchFamily="34" charset="0"/>
                <a:ea typeface="MS PGothic" panose="020B0600070205080204" pitchFamily="-109" charset="-128"/>
                <a:cs typeface="MS PGothic" panose="020B0600070205080204" pitchFamily="-109" charset="-128"/>
              </a:rPr>
              <a:t>Multiple Sequence Alignment (MSA)</a:t>
            </a:r>
            <a:endParaRPr lang="en-US" sz="2400">
              <a:latin typeface="Times New Roman" panose="02020603050405020304" pitchFamily="-109" charset="0"/>
              <a:ea typeface="MS PGothic" panose="020B0600070205080204" pitchFamily="-109" charset="-128"/>
              <a:cs typeface="MS PGothic" panose="020B0600070205080204" pitchFamily="-109" charset="-128"/>
            </a:endParaRPr>
          </a:p>
        </p:txBody>
      </p:sp>
      <p:grpSp>
        <p:nvGrpSpPr>
          <p:cNvPr id="2" name="Group 60"/>
          <p:cNvGrpSpPr/>
          <p:nvPr/>
        </p:nvGrpSpPr>
        <p:grpSpPr bwMode="auto">
          <a:xfrm>
            <a:off x="914400" y="1676400"/>
            <a:ext cx="3009900" cy="2438400"/>
            <a:chOff x="576" y="1056"/>
            <a:chExt cx="1896" cy="1536"/>
          </a:xfrm>
        </p:grpSpPr>
        <p:sp>
          <p:nvSpPr>
            <p:cNvPr id="23580" name="Rectangle 4"/>
            <p:cNvSpPr>
              <a:spLocks noChangeArrowheads="1"/>
            </p:cNvSpPr>
            <p:nvPr/>
          </p:nvSpPr>
          <p:spPr bwMode="auto">
            <a:xfrm>
              <a:off x="624" y="1056"/>
              <a:ext cx="318" cy="192"/>
            </a:xfrm>
            <a:prstGeom prst="rect">
              <a:avLst/>
            </a:prstGeom>
            <a:noFill/>
            <a:ln w="9525">
              <a:noFill/>
              <a:miter lim="800000"/>
            </a:ln>
          </p:spPr>
          <p:txBody>
            <a:bodyPr wrap="none">
              <a:spAutoFit/>
            </a:bodyPr>
            <a:lstStyle/>
            <a:p>
              <a:r>
                <a:rPr lang="en-US" sz="1400">
                  <a:latin typeface="Courier" pitchFamily="-109" charset="0"/>
                </a:rPr>
                <a:t>RRV</a:t>
              </a:r>
              <a:endParaRPr lang="en-US" sz="1400">
                <a:latin typeface="Courier" pitchFamily="-109" charset="0"/>
              </a:endParaRPr>
            </a:p>
          </p:txBody>
        </p:sp>
        <p:sp>
          <p:nvSpPr>
            <p:cNvPr id="23581" name="Rectangle 5"/>
            <p:cNvSpPr>
              <a:spLocks noChangeArrowheads="1"/>
            </p:cNvSpPr>
            <p:nvPr/>
          </p:nvSpPr>
          <p:spPr bwMode="auto">
            <a:xfrm>
              <a:off x="1056" y="1056"/>
              <a:ext cx="318" cy="192"/>
            </a:xfrm>
            <a:prstGeom prst="rect">
              <a:avLst/>
            </a:prstGeom>
            <a:noFill/>
            <a:ln w="9525">
              <a:noFill/>
              <a:miter lim="800000"/>
            </a:ln>
          </p:spPr>
          <p:txBody>
            <a:bodyPr wrap="none">
              <a:spAutoFit/>
            </a:bodyPr>
            <a:lstStyle/>
            <a:p>
              <a:r>
                <a:rPr lang="en-US" sz="1400">
                  <a:latin typeface="Courier" pitchFamily="-109" charset="0"/>
                </a:rPr>
                <a:t>KRV</a:t>
              </a:r>
              <a:endParaRPr lang="en-US" sz="1400">
                <a:latin typeface="Courier" pitchFamily="-109" charset="0"/>
              </a:endParaRPr>
            </a:p>
          </p:txBody>
        </p:sp>
        <p:sp>
          <p:nvSpPr>
            <p:cNvPr id="23582" name="Rectangle 6"/>
            <p:cNvSpPr>
              <a:spLocks noChangeArrowheads="1"/>
            </p:cNvSpPr>
            <p:nvPr/>
          </p:nvSpPr>
          <p:spPr bwMode="auto">
            <a:xfrm>
              <a:off x="717" y="1822"/>
              <a:ext cx="318" cy="192"/>
            </a:xfrm>
            <a:prstGeom prst="rect">
              <a:avLst/>
            </a:prstGeom>
            <a:noFill/>
            <a:ln w="9525">
              <a:noFill/>
              <a:miter lim="800000"/>
            </a:ln>
          </p:spPr>
          <p:txBody>
            <a:bodyPr wrap="none">
              <a:spAutoFit/>
            </a:bodyPr>
            <a:lstStyle/>
            <a:p>
              <a:r>
                <a:rPr lang="en-US" sz="1400">
                  <a:latin typeface="Courier" pitchFamily="-109" charset="0"/>
                </a:rPr>
                <a:t>KRV</a:t>
              </a:r>
              <a:endParaRPr lang="en-US" sz="1400">
                <a:latin typeface="Courier" pitchFamily="-109" charset="0"/>
              </a:endParaRPr>
            </a:p>
          </p:txBody>
        </p:sp>
        <p:sp>
          <p:nvSpPr>
            <p:cNvPr id="23583" name="Rectangle 7"/>
            <p:cNvSpPr>
              <a:spLocks noChangeArrowheads="1"/>
            </p:cNvSpPr>
            <p:nvPr/>
          </p:nvSpPr>
          <p:spPr bwMode="auto">
            <a:xfrm>
              <a:off x="1953" y="1763"/>
              <a:ext cx="519" cy="192"/>
            </a:xfrm>
            <a:prstGeom prst="rect">
              <a:avLst/>
            </a:prstGeom>
            <a:noFill/>
            <a:ln w="9525">
              <a:noFill/>
              <a:miter lim="800000"/>
            </a:ln>
          </p:spPr>
          <p:txBody>
            <a:bodyPr wrap="none">
              <a:spAutoFit/>
            </a:bodyPr>
            <a:lstStyle/>
            <a:p>
              <a:r>
                <a:rPr lang="en-US" sz="1400">
                  <a:latin typeface="Courier" pitchFamily="-109" charset="0"/>
                </a:rPr>
                <a:t> KRSEV</a:t>
              </a:r>
              <a:endParaRPr lang="en-US" sz="1400">
                <a:latin typeface="Courier" pitchFamily="-109" charset="0"/>
              </a:endParaRPr>
            </a:p>
          </p:txBody>
        </p:sp>
        <p:sp>
          <p:nvSpPr>
            <p:cNvPr id="23584" name="Rectangle 8"/>
            <p:cNvSpPr>
              <a:spLocks noChangeArrowheads="1"/>
            </p:cNvSpPr>
            <p:nvPr/>
          </p:nvSpPr>
          <p:spPr bwMode="auto">
            <a:xfrm>
              <a:off x="1533" y="1056"/>
              <a:ext cx="452" cy="192"/>
            </a:xfrm>
            <a:prstGeom prst="rect">
              <a:avLst/>
            </a:prstGeom>
            <a:noFill/>
            <a:ln w="9525">
              <a:noFill/>
              <a:miter lim="800000"/>
            </a:ln>
          </p:spPr>
          <p:txBody>
            <a:bodyPr wrap="none">
              <a:spAutoFit/>
            </a:bodyPr>
            <a:lstStyle/>
            <a:p>
              <a:r>
                <a:rPr lang="en-US" sz="1400">
                  <a:latin typeface="Courier" pitchFamily="-109" charset="0"/>
                </a:rPr>
                <a:t>KRSEP</a:t>
              </a:r>
              <a:endParaRPr lang="en-US" sz="1400">
                <a:latin typeface="Courier" pitchFamily="-109" charset="0"/>
              </a:endParaRPr>
            </a:p>
          </p:txBody>
        </p:sp>
        <p:sp>
          <p:nvSpPr>
            <p:cNvPr id="23585" name="Rectangle 9"/>
            <p:cNvSpPr>
              <a:spLocks noChangeArrowheads="1"/>
            </p:cNvSpPr>
            <p:nvPr/>
          </p:nvSpPr>
          <p:spPr bwMode="auto">
            <a:xfrm>
              <a:off x="2069" y="1056"/>
              <a:ext cx="385" cy="192"/>
            </a:xfrm>
            <a:prstGeom prst="rect">
              <a:avLst/>
            </a:prstGeom>
            <a:noFill/>
            <a:ln w="9525">
              <a:noFill/>
              <a:miter lim="800000"/>
            </a:ln>
          </p:spPr>
          <p:txBody>
            <a:bodyPr wrap="none">
              <a:spAutoFit/>
            </a:bodyPr>
            <a:lstStyle/>
            <a:p>
              <a:r>
                <a:rPr lang="en-US" sz="1400">
                  <a:latin typeface="Courier" pitchFamily="-109" charset="0"/>
                </a:rPr>
                <a:t>KSEV</a:t>
              </a:r>
              <a:endParaRPr lang="en-US" sz="1400">
                <a:latin typeface="Courier" pitchFamily="-109" charset="0"/>
              </a:endParaRPr>
            </a:p>
          </p:txBody>
        </p:sp>
        <p:sp>
          <p:nvSpPr>
            <p:cNvPr id="23586" name="Rectangle 10"/>
            <p:cNvSpPr>
              <a:spLocks noChangeArrowheads="1"/>
            </p:cNvSpPr>
            <p:nvPr/>
          </p:nvSpPr>
          <p:spPr bwMode="auto">
            <a:xfrm>
              <a:off x="1200" y="2400"/>
              <a:ext cx="452" cy="192"/>
            </a:xfrm>
            <a:prstGeom prst="rect">
              <a:avLst/>
            </a:prstGeom>
            <a:noFill/>
            <a:ln w="9525">
              <a:noFill/>
              <a:miter lim="800000"/>
            </a:ln>
          </p:spPr>
          <p:txBody>
            <a:bodyPr wrap="none">
              <a:spAutoFit/>
            </a:bodyPr>
            <a:lstStyle/>
            <a:p>
              <a:r>
                <a:rPr lang="en-US" sz="1400">
                  <a:latin typeface="Courier" pitchFamily="-109" charset="0"/>
                </a:rPr>
                <a:t> KRSV</a:t>
              </a:r>
              <a:endParaRPr lang="en-US" sz="1400">
                <a:latin typeface="Courier" pitchFamily="-109" charset="0"/>
              </a:endParaRPr>
            </a:p>
          </p:txBody>
        </p:sp>
        <p:grpSp>
          <p:nvGrpSpPr>
            <p:cNvPr id="3" name="Group 11"/>
            <p:cNvGrpSpPr/>
            <p:nvPr/>
          </p:nvGrpSpPr>
          <p:grpSpPr bwMode="auto">
            <a:xfrm>
              <a:off x="974" y="1854"/>
              <a:ext cx="932" cy="471"/>
              <a:chOff x="1776" y="2496"/>
              <a:chExt cx="960" cy="1056"/>
            </a:xfrm>
          </p:grpSpPr>
          <p:sp>
            <p:nvSpPr>
              <p:cNvPr id="23599" name="Line 12"/>
              <p:cNvSpPr>
                <a:spLocks noChangeShapeType="1"/>
              </p:cNvSpPr>
              <p:nvPr/>
            </p:nvSpPr>
            <p:spPr bwMode="auto">
              <a:xfrm>
                <a:off x="1776" y="2496"/>
                <a:ext cx="480" cy="1056"/>
              </a:xfrm>
              <a:prstGeom prst="line">
                <a:avLst/>
              </a:prstGeom>
              <a:noFill/>
              <a:ln w="9525">
                <a:solidFill>
                  <a:schemeClr val="tx1"/>
                </a:solidFill>
                <a:round/>
              </a:ln>
            </p:spPr>
            <p:txBody>
              <a:bodyPr wrap="none" anchor="ctr"/>
              <a:lstStyle/>
              <a:p>
                <a:endParaRPr lang="en-US"/>
              </a:p>
            </p:txBody>
          </p:sp>
          <p:sp>
            <p:nvSpPr>
              <p:cNvPr id="23600" name="Line 13"/>
              <p:cNvSpPr>
                <a:spLocks noChangeShapeType="1"/>
              </p:cNvSpPr>
              <p:nvPr/>
            </p:nvSpPr>
            <p:spPr bwMode="auto">
              <a:xfrm flipH="1">
                <a:off x="2256" y="2496"/>
                <a:ext cx="480" cy="1056"/>
              </a:xfrm>
              <a:prstGeom prst="line">
                <a:avLst/>
              </a:prstGeom>
              <a:noFill/>
              <a:ln w="9525">
                <a:solidFill>
                  <a:schemeClr val="tx1"/>
                </a:solidFill>
                <a:round/>
              </a:ln>
            </p:spPr>
            <p:txBody>
              <a:bodyPr wrap="none" anchor="ctr"/>
              <a:lstStyle/>
              <a:p>
                <a:endParaRPr lang="en-US"/>
              </a:p>
            </p:txBody>
          </p:sp>
        </p:grpSp>
        <p:grpSp>
          <p:nvGrpSpPr>
            <p:cNvPr id="4" name="Group 14"/>
            <p:cNvGrpSpPr/>
            <p:nvPr/>
          </p:nvGrpSpPr>
          <p:grpSpPr bwMode="auto">
            <a:xfrm>
              <a:off x="1673" y="1206"/>
              <a:ext cx="466" cy="648"/>
              <a:chOff x="2784" y="1680"/>
              <a:chExt cx="960" cy="1056"/>
            </a:xfrm>
          </p:grpSpPr>
          <p:sp>
            <p:nvSpPr>
              <p:cNvPr id="23597" name="Line 15"/>
              <p:cNvSpPr>
                <a:spLocks noChangeShapeType="1"/>
              </p:cNvSpPr>
              <p:nvPr/>
            </p:nvSpPr>
            <p:spPr bwMode="auto">
              <a:xfrm flipH="1">
                <a:off x="3264" y="1680"/>
                <a:ext cx="480" cy="1056"/>
              </a:xfrm>
              <a:prstGeom prst="line">
                <a:avLst/>
              </a:prstGeom>
              <a:noFill/>
              <a:ln w="9525">
                <a:solidFill>
                  <a:schemeClr val="tx1"/>
                </a:solidFill>
                <a:round/>
              </a:ln>
            </p:spPr>
            <p:txBody>
              <a:bodyPr wrap="none" anchor="ctr"/>
              <a:lstStyle/>
              <a:p>
                <a:endParaRPr lang="en-US"/>
              </a:p>
            </p:txBody>
          </p:sp>
          <p:sp>
            <p:nvSpPr>
              <p:cNvPr id="23598" name="Line 16"/>
              <p:cNvSpPr>
                <a:spLocks noChangeShapeType="1"/>
              </p:cNvSpPr>
              <p:nvPr/>
            </p:nvSpPr>
            <p:spPr bwMode="auto">
              <a:xfrm>
                <a:off x="2784" y="1680"/>
                <a:ext cx="480" cy="1056"/>
              </a:xfrm>
              <a:prstGeom prst="line">
                <a:avLst/>
              </a:prstGeom>
              <a:noFill/>
              <a:ln w="9525">
                <a:solidFill>
                  <a:schemeClr val="tx1"/>
                </a:solidFill>
                <a:round/>
              </a:ln>
            </p:spPr>
            <p:txBody>
              <a:bodyPr wrap="none" anchor="ctr"/>
              <a:lstStyle/>
              <a:p>
                <a:endParaRPr lang="en-US"/>
              </a:p>
            </p:txBody>
          </p:sp>
        </p:grpSp>
        <p:grpSp>
          <p:nvGrpSpPr>
            <p:cNvPr id="5" name="Group 17"/>
            <p:cNvGrpSpPr/>
            <p:nvPr/>
          </p:nvGrpSpPr>
          <p:grpSpPr bwMode="auto">
            <a:xfrm>
              <a:off x="741" y="1206"/>
              <a:ext cx="466" cy="648"/>
              <a:chOff x="2784" y="1680"/>
              <a:chExt cx="960" cy="1056"/>
            </a:xfrm>
          </p:grpSpPr>
          <p:sp>
            <p:nvSpPr>
              <p:cNvPr id="23595" name="Line 18"/>
              <p:cNvSpPr>
                <a:spLocks noChangeShapeType="1"/>
              </p:cNvSpPr>
              <p:nvPr/>
            </p:nvSpPr>
            <p:spPr bwMode="auto">
              <a:xfrm flipH="1">
                <a:off x="3264" y="1680"/>
                <a:ext cx="480" cy="1056"/>
              </a:xfrm>
              <a:prstGeom prst="line">
                <a:avLst/>
              </a:prstGeom>
              <a:noFill/>
              <a:ln w="9525">
                <a:solidFill>
                  <a:schemeClr val="tx1"/>
                </a:solidFill>
                <a:round/>
              </a:ln>
            </p:spPr>
            <p:txBody>
              <a:bodyPr wrap="none" anchor="ctr"/>
              <a:lstStyle/>
              <a:p>
                <a:endParaRPr lang="en-US"/>
              </a:p>
            </p:txBody>
          </p:sp>
          <p:sp>
            <p:nvSpPr>
              <p:cNvPr id="23596" name="Line 19"/>
              <p:cNvSpPr>
                <a:spLocks noChangeShapeType="1"/>
              </p:cNvSpPr>
              <p:nvPr/>
            </p:nvSpPr>
            <p:spPr bwMode="auto">
              <a:xfrm>
                <a:off x="2784" y="1680"/>
                <a:ext cx="480" cy="1056"/>
              </a:xfrm>
              <a:prstGeom prst="line">
                <a:avLst/>
              </a:prstGeom>
              <a:noFill/>
              <a:ln w="9525">
                <a:solidFill>
                  <a:schemeClr val="tx1"/>
                </a:solidFill>
                <a:round/>
              </a:ln>
            </p:spPr>
            <p:txBody>
              <a:bodyPr wrap="none" anchor="ctr"/>
              <a:lstStyle/>
              <a:p>
                <a:endParaRPr lang="en-US"/>
              </a:p>
            </p:txBody>
          </p:sp>
        </p:grpSp>
        <p:sp>
          <p:nvSpPr>
            <p:cNvPr id="23590" name="Rectangle 20"/>
            <p:cNvSpPr>
              <a:spLocks noChangeArrowheads="1"/>
            </p:cNvSpPr>
            <p:nvPr/>
          </p:nvSpPr>
          <p:spPr bwMode="auto">
            <a:xfrm>
              <a:off x="1696" y="2058"/>
              <a:ext cx="250" cy="192"/>
            </a:xfrm>
            <a:prstGeom prst="rect">
              <a:avLst/>
            </a:prstGeom>
            <a:noFill/>
            <a:ln w="9525">
              <a:noFill/>
              <a:miter lim="800000"/>
            </a:ln>
          </p:spPr>
          <p:txBody>
            <a:bodyPr wrap="none">
              <a:spAutoFit/>
            </a:bodyPr>
            <a:lstStyle/>
            <a:p>
              <a:r>
                <a:rPr lang="en-US" sz="1400">
                  <a:latin typeface="Courier" pitchFamily="-109" charset="0"/>
                </a:rPr>
                <a:t>+E</a:t>
              </a:r>
              <a:endParaRPr lang="en-US" sz="1400">
                <a:latin typeface="Courier" pitchFamily="-109" charset="0"/>
              </a:endParaRPr>
            </a:p>
          </p:txBody>
        </p:sp>
        <p:sp>
          <p:nvSpPr>
            <p:cNvPr id="23591" name="Rectangle 21"/>
            <p:cNvSpPr>
              <a:spLocks noChangeArrowheads="1"/>
            </p:cNvSpPr>
            <p:nvPr/>
          </p:nvSpPr>
          <p:spPr bwMode="auto">
            <a:xfrm>
              <a:off x="2047" y="1410"/>
              <a:ext cx="250" cy="192"/>
            </a:xfrm>
            <a:prstGeom prst="rect">
              <a:avLst/>
            </a:prstGeom>
            <a:noFill/>
            <a:ln w="9525">
              <a:noFill/>
              <a:miter lim="800000"/>
            </a:ln>
          </p:spPr>
          <p:txBody>
            <a:bodyPr wrap="none">
              <a:spAutoFit/>
            </a:bodyPr>
            <a:lstStyle/>
            <a:p>
              <a:r>
                <a:rPr lang="en-US" sz="1400">
                  <a:latin typeface="Courier" pitchFamily="-109" charset="0"/>
                </a:rPr>
                <a:t>-R</a:t>
              </a:r>
              <a:endParaRPr lang="en-US" sz="1400">
                <a:latin typeface="Courier" pitchFamily="-109" charset="0"/>
              </a:endParaRPr>
            </a:p>
          </p:txBody>
        </p:sp>
        <p:sp>
          <p:nvSpPr>
            <p:cNvPr id="23592" name="Rectangle 22"/>
            <p:cNvSpPr>
              <a:spLocks noChangeArrowheads="1"/>
            </p:cNvSpPr>
            <p:nvPr/>
          </p:nvSpPr>
          <p:spPr bwMode="auto">
            <a:xfrm>
              <a:off x="1488" y="1392"/>
              <a:ext cx="318" cy="192"/>
            </a:xfrm>
            <a:prstGeom prst="rect">
              <a:avLst/>
            </a:prstGeom>
            <a:noFill/>
            <a:ln w="9525">
              <a:noFill/>
              <a:miter lim="800000"/>
            </a:ln>
          </p:spPr>
          <p:txBody>
            <a:bodyPr wrap="none">
              <a:spAutoFit/>
            </a:bodyPr>
            <a:lstStyle/>
            <a:p>
              <a:r>
                <a:rPr lang="en-US" sz="1400">
                  <a:latin typeface="Courier" pitchFamily="-109" charset="0"/>
                </a:rPr>
                <a:t>V&gt;P</a:t>
              </a:r>
              <a:endParaRPr lang="en-US" sz="1400">
                <a:latin typeface="Courier" pitchFamily="-109" charset="0"/>
              </a:endParaRPr>
            </a:p>
          </p:txBody>
        </p:sp>
        <p:sp>
          <p:nvSpPr>
            <p:cNvPr id="23593" name="Rectangle 23"/>
            <p:cNvSpPr>
              <a:spLocks noChangeArrowheads="1"/>
            </p:cNvSpPr>
            <p:nvPr/>
          </p:nvSpPr>
          <p:spPr bwMode="auto">
            <a:xfrm>
              <a:off x="576" y="1392"/>
              <a:ext cx="318" cy="192"/>
            </a:xfrm>
            <a:prstGeom prst="rect">
              <a:avLst/>
            </a:prstGeom>
            <a:noFill/>
            <a:ln w="9525">
              <a:noFill/>
              <a:miter lim="800000"/>
            </a:ln>
          </p:spPr>
          <p:txBody>
            <a:bodyPr wrap="none">
              <a:spAutoFit/>
            </a:bodyPr>
            <a:lstStyle/>
            <a:p>
              <a:r>
                <a:rPr lang="en-US" sz="1400">
                  <a:latin typeface="Courier" pitchFamily="-109" charset="0"/>
                </a:rPr>
                <a:t>K&gt;R</a:t>
              </a:r>
              <a:endParaRPr lang="en-US" sz="1400">
                <a:latin typeface="Courier" pitchFamily="-109" charset="0"/>
              </a:endParaRPr>
            </a:p>
          </p:txBody>
        </p:sp>
        <p:sp>
          <p:nvSpPr>
            <p:cNvPr id="23594" name="Rectangle 24"/>
            <p:cNvSpPr>
              <a:spLocks noChangeArrowheads="1"/>
            </p:cNvSpPr>
            <p:nvPr/>
          </p:nvSpPr>
          <p:spPr bwMode="auto">
            <a:xfrm>
              <a:off x="1044" y="2058"/>
              <a:ext cx="250" cy="192"/>
            </a:xfrm>
            <a:prstGeom prst="rect">
              <a:avLst/>
            </a:prstGeom>
            <a:noFill/>
            <a:ln w="9525">
              <a:noFill/>
              <a:miter lim="800000"/>
            </a:ln>
          </p:spPr>
          <p:txBody>
            <a:bodyPr wrap="none">
              <a:spAutoFit/>
            </a:bodyPr>
            <a:lstStyle/>
            <a:p>
              <a:r>
                <a:rPr lang="en-US" sz="1400">
                  <a:latin typeface="Courier" pitchFamily="-109" charset="0"/>
                </a:rPr>
                <a:t>-S</a:t>
              </a:r>
              <a:endParaRPr lang="en-US" sz="1400">
                <a:latin typeface="Courier" pitchFamily="-109" charset="0"/>
              </a:endParaRPr>
            </a:p>
          </p:txBody>
        </p:sp>
      </p:grpSp>
      <p:grpSp>
        <p:nvGrpSpPr>
          <p:cNvPr id="6" name="Group 61"/>
          <p:cNvGrpSpPr/>
          <p:nvPr/>
        </p:nvGrpSpPr>
        <p:grpSpPr bwMode="auto">
          <a:xfrm>
            <a:off x="5791200" y="1447800"/>
            <a:ext cx="946150" cy="1692275"/>
            <a:chOff x="3648" y="912"/>
            <a:chExt cx="596" cy="1066"/>
          </a:xfrm>
        </p:grpSpPr>
        <p:grpSp>
          <p:nvGrpSpPr>
            <p:cNvPr id="7" name="Group 30"/>
            <p:cNvGrpSpPr/>
            <p:nvPr/>
          </p:nvGrpSpPr>
          <p:grpSpPr bwMode="auto">
            <a:xfrm>
              <a:off x="3648" y="1152"/>
              <a:ext cx="596" cy="826"/>
              <a:chOff x="3648" y="1152"/>
              <a:chExt cx="596" cy="826"/>
            </a:xfrm>
          </p:grpSpPr>
          <p:sp>
            <p:nvSpPr>
              <p:cNvPr id="23576" name="Rectangle 26"/>
              <p:cNvSpPr>
                <a:spLocks noChangeArrowheads="1"/>
              </p:cNvSpPr>
              <p:nvPr/>
            </p:nvSpPr>
            <p:spPr bwMode="auto">
              <a:xfrm>
                <a:off x="3648" y="1152"/>
                <a:ext cx="404" cy="250"/>
              </a:xfrm>
              <a:prstGeom prst="rect">
                <a:avLst/>
              </a:prstGeom>
              <a:noFill/>
              <a:ln w="9525">
                <a:noFill/>
                <a:miter lim="800000"/>
              </a:ln>
            </p:spPr>
            <p:txBody>
              <a:bodyPr wrap="none">
                <a:spAutoFit/>
              </a:bodyPr>
              <a:lstStyle/>
              <a:p>
                <a:r>
                  <a:rPr lang="en-US" sz="2000">
                    <a:latin typeface="Courier" pitchFamily="-109" charset="0"/>
                  </a:rPr>
                  <a:t>RRV</a:t>
                </a:r>
                <a:endParaRPr lang="en-US" sz="2000">
                  <a:latin typeface="Courier" pitchFamily="-109" charset="0"/>
                </a:endParaRPr>
              </a:p>
            </p:txBody>
          </p:sp>
          <p:sp>
            <p:nvSpPr>
              <p:cNvPr id="23577" name="Rectangle 27"/>
              <p:cNvSpPr>
                <a:spLocks noChangeArrowheads="1"/>
              </p:cNvSpPr>
              <p:nvPr/>
            </p:nvSpPr>
            <p:spPr bwMode="auto">
              <a:xfrm>
                <a:off x="3648" y="1344"/>
                <a:ext cx="404" cy="250"/>
              </a:xfrm>
              <a:prstGeom prst="rect">
                <a:avLst/>
              </a:prstGeom>
              <a:noFill/>
              <a:ln w="9525">
                <a:noFill/>
                <a:miter lim="800000"/>
              </a:ln>
            </p:spPr>
            <p:txBody>
              <a:bodyPr wrap="none">
                <a:spAutoFit/>
              </a:bodyPr>
              <a:lstStyle/>
              <a:p>
                <a:r>
                  <a:rPr lang="en-US" sz="2000">
                    <a:latin typeface="Courier" pitchFamily="-109" charset="0"/>
                  </a:rPr>
                  <a:t>KRV</a:t>
                </a:r>
                <a:endParaRPr lang="en-US" sz="2000">
                  <a:latin typeface="Courier" pitchFamily="-109" charset="0"/>
                </a:endParaRPr>
              </a:p>
            </p:txBody>
          </p:sp>
          <p:sp>
            <p:nvSpPr>
              <p:cNvPr id="23578" name="Rectangle 28"/>
              <p:cNvSpPr>
                <a:spLocks noChangeArrowheads="1"/>
              </p:cNvSpPr>
              <p:nvPr/>
            </p:nvSpPr>
            <p:spPr bwMode="auto">
              <a:xfrm>
                <a:off x="3648" y="1536"/>
                <a:ext cx="596" cy="250"/>
              </a:xfrm>
              <a:prstGeom prst="rect">
                <a:avLst/>
              </a:prstGeom>
              <a:noFill/>
              <a:ln w="9525">
                <a:noFill/>
                <a:miter lim="800000"/>
              </a:ln>
            </p:spPr>
            <p:txBody>
              <a:bodyPr wrap="none">
                <a:spAutoFit/>
              </a:bodyPr>
              <a:lstStyle/>
              <a:p>
                <a:r>
                  <a:rPr lang="en-US" sz="2000">
                    <a:latin typeface="Courier" pitchFamily="-109" charset="0"/>
                  </a:rPr>
                  <a:t>KRSEP</a:t>
                </a:r>
                <a:endParaRPr lang="en-US" sz="2000">
                  <a:latin typeface="Courier" pitchFamily="-109" charset="0"/>
                </a:endParaRPr>
              </a:p>
            </p:txBody>
          </p:sp>
          <p:sp>
            <p:nvSpPr>
              <p:cNvPr id="23579" name="Rectangle 29"/>
              <p:cNvSpPr>
                <a:spLocks noChangeArrowheads="1"/>
              </p:cNvSpPr>
              <p:nvPr/>
            </p:nvSpPr>
            <p:spPr bwMode="auto">
              <a:xfrm>
                <a:off x="3648" y="1728"/>
                <a:ext cx="500" cy="250"/>
              </a:xfrm>
              <a:prstGeom prst="rect">
                <a:avLst/>
              </a:prstGeom>
              <a:noFill/>
              <a:ln w="9525">
                <a:noFill/>
                <a:miter lim="800000"/>
              </a:ln>
            </p:spPr>
            <p:txBody>
              <a:bodyPr wrap="none">
                <a:spAutoFit/>
              </a:bodyPr>
              <a:lstStyle/>
              <a:p>
                <a:r>
                  <a:rPr lang="en-US" sz="2000">
                    <a:latin typeface="Courier" pitchFamily="-109" charset="0"/>
                  </a:rPr>
                  <a:t>KSEV</a:t>
                </a:r>
                <a:endParaRPr lang="en-US" sz="2000">
                  <a:latin typeface="Courier" pitchFamily="-109" charset="0"/>
                </a:endParaRPr>
              </a:p>
            </p:txBody>
          </p:sp>
        </p:grpSp>
        <p:sp>
          <p:nvSpPr>
            <p:cNvPr id="23575" name="Rectangle 32"/>
            <p:cNvSpPr>
              <a:spLocks noChangeArrowheads="1"/>
            </p:cNvSpPr>
            <p:nvPr/>
          </p:nvSpPr>
          <p:spPr bwMode="auto">
            <a:xfrm>
              <a:off x="3648" y="912"/>
              <a:ext cx="519" cy="192"/>
            </a:xfrm>
            <a:prstGeom prst="rect">
              <a:avLst/>
            </a:prstGeom>
            <a:noFill/>
            <a:ln w="9525">
              <a:noFill/>
              <a:miter lim="800000"/>
            </a:ln>
          </p:spPr>
          <p:txBody>
            <a:bodyPr wrap="none">
              <a:spAutoFit/>
            </a:bodyPr>
            <a:lstStyle/>
            <a:p>
              <a:r>
                <a:rPr lang="en-US" sz="1400">
                  <a:latin typeface="Courier" pitchFamily="-109" charset="0"/>
                </a:rPr>
                <a:t>Given…</a:t>
              </a:r>
              <a:endParaRPr lang="en-US" sz="1400">
                <a:latin typeface="Courier" pitchFamily="-109" charset="0"/>
              </a:endParaRPr>
            </a:p>
          </p:txBody>
        </p:sp>
      </p:grpSp>
      <p:grpSp>
        <p:nvGrpSpPr>
          <p:cNvPr id="8" name="Group 45"/>
          <p:cNvGrpSpPr/>
          <p:nvPr/>
        </p:nvGrpSpPr>
        <p:grpSpPr bwMode="auto">
          <a:xfrm>
            <a:off x="4038600" y="4267200"/>
            <a:ext cx="1447800" cy="1689100"/>
            <a:chOff x="3120" y="2794"/>
            <a:chExt cx="912" cy="1064"/>
          </a:xfrm>
        </p:grpSpPr>
        <p:sp>
          <p:nvSpPr>
            <p:cNvPr id="23566" name="Freeform 44"/>
            <p:cNvSpPr/>
            <p:nvPr/>
          </p:nvSpPr>
          <p:spPr bwMode="auto">
            <a:xfrm>
              <a:off x="3439" y="2840"/>
              <a:ext cx="593" cy="960"/>
            </a:xfrm>
            <a:custGeom>
              <a:avLst/>
              <a:gdLst>
                <a:gd name="T0" fmla="*/ 49 w 593"/>
                <a:gd name="T1" fmla="*/ 8 h 960"/>
                <a:gd name="T2" fmla="*/ 41 w 593"/>
                <a:gd name="T3" fmla="*/ 56 h 960"/>
                <a:gd name="T4" fmla="*/ 161 w 593"/>
                <a:gd name="T5" fmla="*/ 464 h 960"/>
                <a:gd name="T6" fmla="*/ 289 w 593"/>
                <a:gd name="T7" fmla="*/ 440 h 960"/>
                <a:gd name="T8" fmla="*/ 457 w 593"/>
                <a:gd name="T9" fmla="*/ 456 h 960"/>
                <a:gd name="T10" fmla="*/ 505 w 593"/>
                <a:gd name="T11" fmla="*/ 488 h 960"/>
                <a:gd name="T12" fmla="*/ 529 w 593"/>
                <a:gd name="T13" fmla="*/ 504 h 960"/>
                <a:gd name="T14" fmla="*/ 545 w 593"/>
                <a:gd name="T15" fmla="*/ 680 h 960"/>
                <a:gd name="T16" fmla="*/ 497 w 593"/>
                <a:gd name="T17" fmla="*/ 712 h 960"/>
                <a:gd name="T18" fmla="*/ 433 w 593"/>
                <a:gd name="T19" fmla="*/ 760 h 960"/>
                <a:gd name="T20" fmla="*/ 289 w 593"/>
                <a:gd name="T21" fmla="*/ 736 h 960"/>
                <a:gd name="T22" fmla="*/ 225 w 593"/>
                <a:gd name="T23" fmla="*/ 792 h 960"/>
                <a:gd name="T24" fmla="*/ 209 w 593"/>
                <a:gd name="T25" fmla="*/ 840 h 960"/>
                <a:gd name="T26" fmla="*/ 241 w 593"/>
                <a:gd name="T27" fmla="*/ 936 h 960"/>
                <a:gd name="T28" fmla="*/ 289 w 593"/>
                <a:gd name="T29" fmla="*/ 952 h 960"/>
                <a:gd name="T30" fmla="*/ 313 w 593"/>
                <a:gd name="T31" fmla="*/ 960 h 960"/>
                <a:gd name="T32" fmla="*/ 385 w 593"/>
                <a:gd name="T33" fmla="*/ 952 h 960"/>
                <a:gd name="T34" fmla="*/ 425 w 593"/>
                <a:gd name="T35" fmla="*/ 912 h 960"/>
                <a:gd name="T36" fmla="*/ 497 w 593"/>
                <a:gd name="T37" fmla="*/ 864 h 960"/>
                <a:gd name="T38" fmla="*/ 561 w 593"/>
                <a:gd name="T39" fmla="*/ 800 h 960"/>
                <a:gd name="T40" fmla="*/ 593 w 593"/>
                <a:gd name="T41" fmla="*/ 672 h 960"/>
                <a:gd name="T42" fmla="*/ 585 w 593"/>
                <a:gd name="T43" fmla="*/ 552 h 960"/>
                <a:gd name="T44" fmla="*/ 537 w 593"/>
                <a:gd name="T45" fmla="*/ 480 h 960"/>
                <a:gd name="T46" fmla="*/ 257 w 593"/>
                <a:gd name="T47" fmla="*/ 400 h 960"/>
                <a:gd name="T48" fmla="*/ 217 w 593"/>
                <a:gd name="T49" fmla="*/ 72 h 960"/>
                <a:gd name="T50" fmla="*/ 193 w 593"/>
                <a:gd name="T51" fmla="*/ 24 h 960"/>
                <a:gd name="T52" fmla="*/ 113 w 593"/>
                <a:gd name="T53" fmla="*/ 0 h 960"/>
                <a:gd name="T54" fmla="*/ 81 w 593"/>
                <a:gd name="T55" fmla="*/ 8 h 960"/>
                <a:gd name="T56" fmla="*/ 49 w 593"/>
                <a:gd name="T57" fmla="*/ 8 h 9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3"/>
                <a:gd name="T88" fmla="*/ 0 h 960"/>
                <a:gd name="T89" fmla="*/ 593 w 593"/>
                <a:gd name="T90" fmla="*/ 960 h 9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3" h="960">
                  <a:moveTo>
                    <a:pt x="49" y="8"/>
                  </a:moveTo>
                  <a:cubicBezTo>
                    <a:pt x="46" y="24"/>
                    <a:pt x="42" y="39"/>
                    <a:pt x="41" y="56"/>
                  </a:cubicBezTo>
                  <a:cubicBezTo>
                    <a:pt x="30" y="169"/>
                    <a:pt x="0" y="431"/>
                    <a:pt x="161" y="464"/>
                  </a:cubicBezTo>
                  <a:cubicBezTo>
                    <a:pt x="205" y="455"/>
                    <a:pt x="242" y="445"/>
                    <a:pt x="289" y="440"/>
                  </a:cubicBezTo>
                  <a:cubicBezTo>
                    <a:pt x="345" y="443"/>
                    <a:pt x="407" y="428"/>
                    <a:pt x="457" y="456"/>
                  </a:cubicBezTo>
                  <a:cubicBezTo>
                    <a:pt x="473" y="465"/>
                    <a:pt x="489" y="477"/>
                    <a:pt x="505" y="488"/>
                  </a:cubicBezTo>
                  <a:cubicBezTo>
                    <a:pt x="513" y="493"/>
                    <a:pt x="529" y="504"/>
                    <a:pt x="529" y="504"/>
                  </a:cubicBezTo>
                  <a:cubicBezTo>
                    <a:pt x="565" y="558"/>
                    <a:pt x="570" y="605"/>
                    <a:pt x="545" y="680"/>
                  </a:cubicBezTo>
                  <a:cubicBezTo>
                    <a:pt x="538" y="698"/>
                    <a:pt x="497" y="712"/>
                    <a:pt x="497" y="712"/>
                  </a:cubicBezTo>
                  <a:cubicBezTo>
                    <a:pt x="478" y="739"/>
                    <a:pt x="464" y="749"/>
                    <a:pt x="433" y="760"/>
                  </a:cubicBezTo>
                  <a:cubicBezTo>
                    <a:pt x="386" y="744"/>
                    <a:pt x="337" y="741"/>
                    <a:pt x="289" y="736"/>
                  </a:cubicBezTo>
                  <a:cubicBezTo>
                    <a:pt x="250" y="745"/>
                    <a:pt x="242" y="740"/>
                    <a:pt x="225" y="792"/>
                  </a:cubicBezTo>
                  <a:cubicBezTo>
                    <a:pt x="219" y="808"/>
                    <a:pt x="209" y="840"/>
                    <a:pt x="209" y="840"/>
                  </a:cubicBezTo>
                  <a:cubicBezTo>
                    <a:pt x="212" y="861"/>
                    <a:pt x="215" y="920"/>
                    <a:pt x="241" y="936"/>
                  </a:cubicBezTo>
                  <a:cubicBezTo>
                    <a:pt x="255" y="944"/>
                    <a:pt x="273" y="946"/>
                    <a:pt x="289" y="952"/>
                  </a:cubicBezTo>
                  <a:cubicBezTo>
                    <a:pt x="297" y="954"/>
                    <a:pt x="313" y="960"/>
                    <a:pt x="313" y="960"/>
                  </a:cubicBezTo>
                  <a:cubicBezTo>
                    <a:pt x="337" y="957"/>
                    <a:pt x="361" y="957"/>
                    <a:pt x="385" y="952"/>
                  </a:cubicBezTo>
                  <a:cubicBezTo>
                    <a:pt x="417" y="944"/>
                    <a:pt x="403" y="930"/>
                    <a:pt x="425" y="912"/>
                  </a:cubicBezTo>
                  <a:cubicBezTo>
                    <a:pt x="446" y="893"/>
                    <a:pt x="476" y="884"/>
                    <a:pt x="497" y="864"/>
                  </a:cubicBezTo>
                  <a:cubicBezTo>
                    <a:pt x="520" y="840"/>
                    <a:pt x="533" y="818"/>
                    <a:pt x="561" y="800"/>
                  </a:cubicBezTo>
                  <a:cubicBezTo>
                    <a:pt x="574" y="758"/>
                    <a:pt x="584" y="715"/>
                    <a:pt x="593" y="672"/>
                  </a:cubicBezTo>
                  <a:cubicBezTo>
                    <a:pt x="590" y="632"/>
                    <a:pt x="589" y="591"/>
                    <a:pt x="585" y="552"/>
                  </a:cubicBezTo>
                  <a:cubicBezTo>
                    <a:pt x="581" y="519"/>
                    <a:pt x="555" y="502"/>
                    <a:pt x="537" y="480"/>
                  </a:cubicBezTo>
                  <a:cubicBezTo>
                    <a:pt x="459" y="387"/>
                    <a:pt x="378" y="405"/>
                    <a:pt x="257" y="400"/>
                  </a:cubicBezTo>
                  <a:cubicBezTo>
                    <a:pt x="171" y="271"/>
                    <a:pt x="233" y="382"/>
                    <a:pt x="217" y="72"/>
                  </a:cubicBezTo>
                  <a:cubicBezTo>
                    <a:pt x="216" y="59"/>
                    <a:pt x="201" y="31"/>
                    <a:pt x="193" y="24"/>
                  </a:cubicBezTo>
                  <a:cubicBezTo>
                    <a:pt x="174" y="9"/>
                    <a:pt x="135" y="7"/>
                    <a:pt x="113" y="0"/>
                  </a:cubicBezTo>
                  <a:cubicBezTo>
                    <a:pt x="102" y="2"/>
                    <a:pt x="91" y="3"/>
                    <a:pt x="81" y="8"/>
                  </a:cubicBezTo>
                  <a:cubicBezTo>
                    <a:pt x="49" y="21"/>
                    <a:pt x="63" y="36"/>
                    <a:pt x="49" y="8"/>
                  </a:cubicBezTo>
                  <a:close/>
                </a:path>
              </a:pathLst>
            </a:custGeom>
            <a:solidFill>
              <a:srgbClr val="FA81E2"/>
            </a:solidFill>
            <a:ln w="9525">
              <a:solidFill>
                <a:schemeClr val="tx1"/>
              </a:solidFill>
              <a:round/>
            </a:ln>
          </p:spPr>
          <p:txBody>
            <a:bodyPr wrap="none" anchor="ctr"/>
            <a:lstStyle/>
            <a:p>
              <a:endParaRPr lang="en-US"/>
            </a:p>
          </p:txBody>
        </p:sp>
        <p:sp>
          <p:nvSpPr>
            <p:cNvPr id="23567" name="Freeform 42"/>
            <p:cNvSpPr/>
            <p:nvPr/>
          </p:nvSpPr>
          <p:spPr bwMode="auto">
            <a:xfrm>
              <a:off x="3486" y="3318"/>
              <a:ext cx="298" cy="467"/>
            </a:xfrm>
            <a:custGeom>
              <a:avLst/>
              <a:gdLst>
                <a:gd name="T0" fmla="*/ 242 w 298"/>
                <a:gd name="T1" fmla="*/ 2 h 467"/>
                <a:gd name="T2" fmla="*/ 194 w 298"/>
                <a:gd name="T3" fmla="*/ 10 h 467"/>
                <a:gd name="T4" fmla="*/ 154 w 298"/>
                <a:gd name="T5" fmla="*/ 82 h 467"/>
                <a:gd name="T6" fmla="*/ 154 w 298"/>
                <a:gd name="T7" fmla="*/ 234 h 467"/>
                <a:gd name="T8" fmla="*/ 98 w 298"/>
                <a:gd name="T9" fmla="*/ 250 h 467"/>
                <a:gd name="T10" fmla="*/ 26 w 298"/>
                <a:gd name="T11" fmla="*/ 282 h 467"/>
                <a:gd name="T12" fmla="*/ 98 w 298"/>
                <a:gd name="T13" fmla="*/ 466 h 467"/>
                <a:gd name="T14" fmla="*/ 162 w 298"/>
                <a:gd name="T15" fmla="*/ 434 h 467"/>
                <a:gd name="T16" fmla="*/ 138 w 298"/>
                <a:gd name="T17" fmla="*/ 298 h 467"/>
                <a:gd name="T18" fmla="*/ 202 w 298"/>
                <a:gd name="T19" fmla="*/ 258 h 467"/>
                <a:gd name="T20" fmla="*/ 298 w 298"/>
                <a:gd name="T21" fmla="*/ 154 h 467"/>
                <a:gd name="T22" fmla="*/ 234 w 298"/>
                <a:gd name="T23" fmla="*/ 34 h 467"/>
                <a:gd name="T24" fmla="*/ 242 w 298"/>
                <a:gd name="T25" fmla="*/ 2 h 4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8"/>
                <a:gd name="T40" fmla="*/ 0 h 467"/>
                <a:gd name="T41" fmla="*/ 298 w 298"/>
                <a:gd name="T42" fmla="*/ 467 h 4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8" h="467">
                  <a:moveTo>
                    <a:pt x="242" y="2"/>
                  </a:moveTo>
                  <a:cubicBezTo>
                    <a:pt x="226" y="4"/>
                    <a:pt x="207" y="0"/>
                    <a:pt x="194" y="10"/>
                  </a:cubicBezTo>
                  <a:cubicBezTo>
                    <a:pt x="170" y="26"/>
                    <a:pt x="162" y="56"/>
                    <a:pt x="154" y="82"/>
                  </a:cubicBezTo>
                  <a:cubicBezTo>
                    <a:pt x="161" y="121"/>
                    <a:pt x="187" y="200"/>
                    <a:pt x="154" y="234"/>
                  </a:cubicBezTo>
                  <a:cubicBezTo>
                    <a:pt x="150" y="237"/>
                    <a:pt x="98" y="249"/>
                    <a:pt x="98" y="250"/>
                  </a:cubicBezTo>
                  <a:cubicBezTo>
                    <a:pt x="46" y="265"/>
                    <a:pt x="61" y="258"/>
                    <a:pt x="26" y="282"/>
                  </a:cubicBezTo>
                  <a:cubicBezTo>
                    <a:pt x="0" y="384"/>
                    <a:pt x="2" y="434"/>
                    <a:pt x="98" y="466"/>
                  </a:cubicBezTo>
                  <a:cubicBezTo>
                    <a:pt x="110" y="463"/>
                    <a:pt x="163" y="467"/>
                    <a:pt x="162" y="434"/>
                  </a:cubicBezTo>
                  <a:cubicBezTo>
                    <a:pt x="159" y="388"/>
                    <a:pt x="138" y="298"/>
                    <a:pt x="138" y="298"/>
                  </a:cubicBezTo>
                  <a:cubicBezTo>
                    <a:pt x="153" y="251"/>
                    <a:pt x="166" y="277"/>
                    <a:pt x="202" y="258"/>
                  </a:cubicBezTo>
                  <a:cubicBezTo>
                    <a:pt x="247" y="232"/>
                    <a:pt x="281" y="203"/>
                    <a:pt x="298" y="154"/>
                  </a:cubicBezTo>
                  <a:cubicBezTo>
                    <a:pt x="288" y="89"/>
                    <a:pt x="293" y="63"/>
                    <a:pt x="234" y="34"/>
                  </a:cubicBezTo>
                  <a:cubicBezTo>
                    <a:pt x="224" y="4"/>
                    <a:pt x="218" y="13"/>
                    <a:pt x="242" y="2"/>
                  </a:cubicBezTo>
                  <a:close/>
                </a:path>
              </a:pathLst>
            </a:custGeom>
            <a:solidFill>
              <a:schemeClr val="folHlink"/>
            </a:solidFill>
            <a:ln w="9525">
              <a:solidFill>
                <a:schemeClr val="accent1"/>
              </a:solidFill>
              <a:round/>
            </a:ln>
          </p:spPr>
          <p:txBody>
            <a:bodyPr wrap="none" anchor="ctr"/>
            <a:lstStyle/>
            <a:p>
              <a:endParaRPr lang="en-US"/>
            </a:p>
          </p:txBody>
        </p:sp>
        <p:sp>
          <p:nvSpPr>
            <p:cNvPr id="23568" name="Freeform 41"/>
            <p:cNvSpPr/>
            <p:nvPr/>
          </p:nvSpPr>
          <p:spPr bwMode="auto">
            <a:xfrm>
              <a:off x="3312" y="3336"/>
              <a:ext cx="327" cy="483"/>
            </a:xfrm>
            <a:custGeom>
              <a:avLst/>
              <a:gdLst>
                <a:gd name="T0" fmla="*/ 256 w 327"/>
                <a:gd name="T1" fmla="*/ 0 h 483"/>
                <a:gd name="T2" fmla="*/ 192 w 327"/>
                <a:gd name="T3" fmla="*/ 8 h 483"/>
                <a:gd name="T4" fmla="*/ 176 w 327"/>
                <a:gd name="T5" fmla="*/ 32 h 483"/>
                <a:gd name="T6" fmla="*/ 152 w 327"/>
                <a:gd name="T7" fmla="*/ 152 h 483"/>
                <a:gd name="T8" fmla="*/ 136 w 327"/>
                <a:gd name="T9" fmla="*/ 200 h 483"/>
                <a:gd name="T10" fmla="*/ 32 w 327"/>
                <a:gd name="T11" fmla="*/ 256 h 483"/>
                <a:gd name="T12" fmla="*/ 0 w 327"/>
                <a:gd name="T13" fmla="*/ 384 h 483"/>
                <a:gd name="T14" fmla="*/ 80 w 327"/>
                <a:gd name="T15" fmla="*/ 480 h 483"/>
                <a:gd name="T16" fmla="*/ 144 w 327"/>
                <a:gd name="T17" fmla="*/ 448 h 483"/>
                <a:gd name="T18" fmla="*/ 160 w 327"/>
                <a:gd name="T19" fmla="*/ 400 h 483"/>
                <a:gd name="T20" fmla="*/ 168 w 327"/>
                <a:gd name="T21" fmla="*/ 376 h 483"/>
                <a:gd name="T22" fmla="*/ 176 w 327"/>
                <a:gd name="T23" fmla="*/ 280 h 483"/>
                <a:gd name="T24" fmla="*/ 288 w 327"/>
                <a:gd name="T25" fmla="*/ 216 h 483"/>
                <a:gd name="T26" fmla="*/ 312 w 327"/>
                <a:gd name="T27" fmla="*/ 112 h 483"/>
                <a:gd name="T28" fmla="*/ 280 w 327"/>
                <a:gd name="T29" fmla="*/ 80 h 483"/>
                <a:gd name="T30" fmla="*/ 256 w 327"/>
                <a:gd name="T31" fmla="*/ 0 h 48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27"/>
                <a:gd name="T49" fmla="*/ 0 h 483"/>
                <a:gd name="T50" fmla="*/ 327 w 327"/>
                <a:gd name="T51" fmla="*/ 483 h 48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27" h="483">
                  <a:moveTo>
                    <a:pt x="256" y="0"/>
                  </a:moveTo>
                  <a:cubicBezTo>
                    <a:pt x="234" y="2"/>
                    <a:pt x="211" y="0"/>
                    <a:pt x="192" y="8"/>
                  </a:cubicBezTo>
                  <a:cubicBezTo>
                    <a:pt x="183" y="11"/>
                    <a:pt x="178" y="22"/>
                    <a:pt x="176" y="32"/>
                  </a:cubicBezTo>
                  <a:cubicBezTo>
                    <a:pt x="165" y="71"/>
                    <a:pt x="164" y="113"/>
                    <a:pt x="152" y="152"/>
                  </a:cubicBezTo>
                  <a:cubicBezTo>
                    <a:pt x="146" y="168"/>
                    <a:pt x="150" y="190"/>
                    <a:pt x="136" y="200"/>
                  </a:cubicBezTo>
                  <a:cubicBezTo>
                    <a:pt x="103" y="221"/>
                    <a:pt x="66" y="238"/>
                    <a:pt x="32" y="256"/>
                  </a:cubicBezTo>
                  <a:cubicBezTo>
                    <a:pt x="17" y="298"/>
                    <a:pt x="14" y="341"/>
                    <a:pt x="0" y="384"/>
                  </a:cubicBezTo>
                  <a:cubicBezTo>
                    <a:pt x="15" y="445"/>
                    <a:pt x="17" y="454"/>
                    <a:pt x="80" y="480"/>
                  </a:cubicBezTo>
                  <a:cubicBezTo>
                    <a:pt x="122" y="472"/>
                    <a:pt x="128" y="483"/>
                    <a:pt x="144" y="448"/>
                  </a:cubicBezTo>
                  <a:cubicBezTo>
                    <a:pt x="150" y="432"/>
                    <a:pt x="154" y="416"/>
                    <a:pt x="160" y="400"/>
                  </a:cubicBezTo>
                  <a:cubicBezTo>
                    <a:pt x="162" y="392"/>
                    <a:pt x="168" y="376"/>
                    <a:pt x="168" y="376"/>
                  </a:cubicBezTo>
                  <a:cubicBezTo>
                    <a:pt x="170" y="344"/>
                    <a:pt x="171" y="311"/>
                    <a:pt x="176" y="280"/>
                  </a:cubicBezTo>
                  <a:cubicBezTo>
                    <a:pt x="182" y="230"/>
                    <a:pt x="248" y="225"/>
                    <a:pt x="288" y="216"/>
                  </a:cubicBezTo>
                  <a:cubicBezTo>
                    <a:pt x="327" y="157"/>
                    <a:pt x="326" y="182"/>
                    <a:pt x="312" y="112"/>
                  </a:cubicBezTo>
                  <a:cubicBezTo>
                    <a:pt x="305" y="81"/>
                    <a:pt x="307" y="89"/>
                    <a:pt x="280" y="80"/>
                  </a:cubicBezTo>
                  <a:cubicBezTo>
                    <a:pt x="275" y="56"/>
                    <a:pt x="274" y="18"/>
                    <a:pt x="256" y="0"/>
                  </a:cubicBezTo>
                  <a:close/>
                </a:path>
              </a:pathLst>
            </a:custGeom>
            <a:solidFill>
              <a:schemeClr val="accent1"/>
            </a:solidFill>
            <a:ln w="9525">
              <a:solidFill>
                <a:schemeClr val="tx1"/>
              </a:solidFill>
              <a:round/>
            </a:ln>
          </p:spPr>
          <p:txBody>
            <a:bodyPr wrap="none" anchor="ctr"/>
            <a:lstStyle/>
            <a:p>
              <a:endParaRPr lang="en-US"/>
            </a:p>
          </p:txBody>
        </p:sp>
        <p:grpSp>
          <p:nvGrpSpPr>
            <p:cNvPr id="9" name="Group 33"/>
            <p:cNvGrpSpPr/>
            <p:nvPr/>
          </p:nvGrpSpPr>
          <p:grpSpPr bwMode="auto">
            <a:xfrm>
              <a:off x="3120" y="2794"/>
              <a:ext cx="884" cy="1064"/>
              <a:chOff x="3648" y="1066"/>
              <a:chExt cx="814" cy="877"/>
            </a:xfrm>
          </p:grpSpPr>
          <p:sp>
            <p:nvSpPr>
              <p:cNvPr id="23570" name="Rectangle 34"/>
              <p:cNvSpPr>
                <a:spLocks noChangeArrowheads="1"/>
              </p:cNvSpPr>
              <p:nvPr/>
            </p:nvSpPr>
            <p:spPr bwMode="auto">
              <a:xfrm>
                <a:off x="3648" y="1066"/>
                <a:ext cx="531" cy="301"/>
              </a:xfrm>
              <a:prstGeom prst="rect">
                <a:avLst/>
              </a:prstGeom>
              <a:noFill/>
              <a:ln w="9525">
                <a:noFill/>
                <a:miter lim="800000"/>
              </a:ln>
            </p:spPr>
            <p:txBody>
              <a:bodyPr wrap="none">
                <a:spAutoFit/>
              </a:bodyPr>
              <a:lstStyle/>
              <a:p>
                <a:r>
                  <a:rPr lang="en-US" sz="3200">
                    <a:latin typeface="Courier" pitchFamily="-109" charset="0"/>
                  </a:rPr>
                  <a:t>RRV</a:t>
                </a:r>
                <a:endParaRPr lang="en-US" sz="3200">
                  <a:latin typeface="Courier" pitchFamily="-109" charset="0"/>
                </a:endParaRPr>
              </a:p>
            </p:txBody>
          </p:sp>
          <p:sp>
            <p:nvSpPr>
              <p:cNvPr id="23571" name="Rectangle 35"/>
              <p:cNvSpPr>
                <a:spLocks noChangeArrowheads="1"/>
              </p:cNvSpPr>
              <p:nvPr/>
            </p:nvSpPr>
            <p:spPr bwMode="auto">
              <a:xfrm>
                <a:off x="3648" y="1258"/>
                <a:ext cx="531" cy="301"/>
              </a:xfrm>
              <a:prstGeom prst="rect">
                <a:avLst/>
              </a:prstGeom>
              <a:noFill/>
              <a:ln w="9525">
                <a:noFill/>
                <a:miter lim="800000"/>
              </a:ln>
            </p:spPr>
            <p:txBody>
              <a:bodyPr wrap="none">
                <a:spAutoFit/>
              </a:bodyPr>
              <a:lstStyle/>
              <a:p>
                <a:r>
                  <a:rPr lang="en-US" sz="3200">
                    <a:latin typeface="Courier" pitchFamily="-109" charset="0"/>
                  </a:rPr>
                  <a:t>KRV</a:t>
                </a:r>
                <a:endParaRPr lang="en-US" sz="3200">
                  <a:latin typeface="Courier" pitchFamily="-109" charset="0"/>
                </a:endParaRPr>
              </a:p>
            </p:txBody>
          </p:sp>
          <p:sp>
            <p:nvSpPr>
              <p:cNvPr id="23572" name="Rectangle 36"/>
              <p:cNvSpPr>
                <a:spLocks noChangeArrowheads="1"/>
              </p:cNvSpPr>
              <p:nvPr/>
            </p:nvSpPr>
            <p:spPr bwMode="auto">
              <a:xfrm>
                <a:off x="3648" y="1450"/>
                <a:ext cx="814" cy="301"/>
              </a:xfrm>
              <a:prstGeom prst="rect">
                <a:avLst/>
              </a:prstGeom>
              <a:noFill/>
              <a:ln w="9525">
                <a:noFill/>
                <a:miter lim="800000"/>
              </a:ln>
            </p:spPr>
            <p:txBody>
              <a:bodyPr wrap="none">
                <a:spAutoFit/>
              </a:bodyPr>
              <a:lstStyle/>
              <a:p>
                <a:r>
                  <a:rPr lang="en-US" sz="3200">
                    <a:latin typeface="Courier" pitchFamily="-109" charset="0"/>
                  </a:rPr>
                  <a:t>KRSEP</a:t>
                </a:r>
                <a:endParaRPr lang="en-US" sz="3200">
                  <a:latin typeface="Courier" pitchFamily="-109" charset="0"/>
                </a:endParaRPr>
              </a:p>
            </p:txBody>
          </p:sp>
          <p:sp>
            <p:nvSpPr>
              <p:cNvPr id="23573" name="Rectangle 37"/>
              <p:cNvSpPr>
                <a:spLocks noChangeArrowheads="1"/>
              </p:cNvSpPr>
              <p:nvPr/>
            </p:nvSpPr>
            <p:spPr bwMode="auto">
              <a:xfrm>
                <a:off x="3648" y="1642"/>
                <a:ext cx="673" cy="301"/>
              </a:xfrm>
              <a:prstGeom prst="rect">
                <a:avLst/>
              </a:prstGeom>
              <a:noFill/>
              <a:ln w="9525">
                <a:noFill/>
                <a:miter lim="800000"/>
              </a:ln>
            </p:spPr>
            <p:txBody>
              <a:bodyPr wrap="none">
                <a:spAutoFit/>
              </a:bodyPr>
              <a:lstStyle/>
              <a:p>
                <a:r>
                  <a:rPr lang="en-US" sz="3200">
                    <a:latin typeface="Courier" pitchFamily="-109" charset="0"/>
                  </a:rPr>
                  <a:t>KSEV</a:t>
                </a:r>
                <a:endParaRPr lang="en-US" sz="3200">
                  <a:latin typeface="Courier" pitchFamily="-109" charset="0"/>
                </a:endParaRPr>
              </a:p>
            </p:txBody>
          </p:sp>
        </p:grpSp>
      </p:grpSp>
      <p:grpSp>
        <p:nvGrpSpPr>
          <p:cNvPr id="10" name="Group 62"/>
          <p:cNvGrpSpPr/>
          <p:nvPr/>
        </p:nvGrpSpPr>
        <p:grpSpPr bwMode="auto">
          <a:xfrm>
            <a:off x="5867400" y="4267200"/>
            <a:ext cx="2317750" cy="1689100"/>
            <a:chOff x="3696" y="2688"/>
            <a:chExt cx="1460" cy="1064"/>
          </a:xfrm>
        </p:grpSpPr>
        <p:grpSp>
          <p:nvGrpSpPr>
            <p:cNvPr id="11" name="Group 58"/>
            <p:cNvGrpSpPr/>
            <p:nvPr/>
          </p:nvGrpSpPr>
          <p:grpSpPr bwMode="auto">
            <a:xfrm>
              <a:off x="4272" y="2688"/>
              <a:ext cx="884" cy="1064"/>
              <a:chOff x="4272" y="2688"/>
              <a:chExt cx="884" cy="1064"/>
            </a:xfrm>
          </p:grpSpPr>
          <p:sp>
            <p:nvSpPr>
              <p:cNvPr id="23562" name="Rectangle 51"/>
              <p:cNvSpPr>
                <a:spLocks noChangeArrowheads="1"/>
              </p:cNvSpPr>
              <p:nvPr/>
            </p:nvSpPr>
            <p:spPr bwMode="auto">
              <a:xfrm>
                <a:off x="4272" y="2688"/>
                <a:ext cx="884" cy="365"/>
              </a:xfrm>
              <a:prstGeom prst="rect">
                <a:avLst/>
              </a:prstGeom>
              <a:noFill/>
              <a:ln w="9525">
                <a:noFill/>
                <a:miter lim="800000"/>
              </a:ln>
            </p:spPr>
            <p:txBody>
              <a:bodyPr wrap="none">
                <a:spAutoFit/>
              </a:bodyPr>
              <a:lstStyle/>
              <a:p>
                <a:r>
                  <a:rPr lang="en-US" sz="3200">
                    <a:latin typeface="Courier" pitchFamily="-109" charset="0"/>
                  </a:rPr>
                  <a:t>RR--V</a:t>
                </a:r>
                <a:endParaRPr lang="en-US" sz="3200">
                  <a:latin typeface="Courier" pitchFamily="-109" charset="0"/>
                </a:endParaRPr>
              </a:p>
            </p:txBody>
          </p:sp>
          <p:sp>
            <p:nvSpPr>
              <p:cNvPr id="23563" name="Rectangle 52"/>
              <p:cNvSpPr>
                <a:spLocks noChangeArrowheads="1"/>
              </p:cNvSpPr>
              <p:nvPr/>
            </p:nvSpPr>
            <p:spPr bwMode="auto">
              <a:xfrm>
                <a:off x="4272" y="2921"/>
                <a:ext cx="884" cy="365"/>
              </a:xfrm>
              <a:prstGeom prst="rect">
                <a:avLst/>
              </a:prstGeom>
              <a:noFill/>
              <a:ln w="9525">
                <a:noFill/>
                <a:miter lim="800000"/>
              </a:ln>
            </p:spPr>
            <p:txBody>
              <a:bodyPr wrap="none">
                <a:spAutoFit/>
              </a:bodyPr>
              <a:lstStyle/>
              <a:p>
                <a:r>
                  <a:rPr lang="en-US" sz="3200">
                    <a:latin typeface="Courier" pitchFamily="-109" charset="0"/>
                  </a:rPr>
                  <a:t>KR--V</a:t>
                </a:r>
                <a:endParaRPr lang="en-US" sz="3200">
                  <a:latin typeface="Courier" pitchFamily="-109" charset="0"/>
                </a:endParaRPr>
              </a:p>
            </p:txBody>
          </p:sp>
          <p:sp>
            <p:nvSpPr>
              <p:cNvPr id="23564" name="Rectangle 53"/>
              <p:cNvSpPr>
                <a:spLocks noChangeArrowheads="1"/>
              </p:cNvSpPr>
              <p:nvPr/>
            </p:nvSpPr>
            <p:spPr bwMode="auto">
              <a:xfrm>
                <a:off x="4272" y="3154"/>
                <a:ext cx="884" cy="365"/>
              </a:xfrm>
              <a:prstGeom prst="rect">
                <a:avLst/>
              </a:prstGeom>
              <a:noFill/>
              <a:ln w="9525">
                <a:noFill/>
                <a:miter lim="800000"/>
              </a:ln>
            </p:spPr>
            <p:txBody>
              <a:bodyPr wrap="none">
                <a:spAutoFit/>
              </a:bodyPr>
              <a:lstStyle/>
              <a:p>
                <a:r>
                  <a:rPr lang="en-US" sz="3200">
                    <a:latin typeface="Courier" pitchFamily="-109" charset="0"/>
                  </a:rPr>
                  <a:t>KRSEP</a:t>
                </a:r>
                <a:endParaRPr lang="en-US" sz="3200">
                  <a:latin typeface="Courier" pitchFamily="-109" charset="0"/>
                </a:endParaRPr>
              </a:p>
            </p:txBody>
          </p:sp>
          <p:sp>
            <p:nvSpPr>
              <p:cNvPr id="23565" name="Rectangle 54"/>
              <p:cNvSpPr>
                <a:spLocks noChangeArrowheads="1"/>
              </p:cNvSpPr>
              <p:nvPr/>
            </p:nvSpPr>
            <p:spPr bwMode="auto">
              <a:xfrm>
                <a:off x="4272" y="3387"/>
                <a:ext cx="884" cy="365"/>
              </a:xfrm>
              <a:prstGeom prst="rect">
                <a:avLst/>
              </a:prstGeom>
              <a:noFill/>
              <a:ln w="9525">
                <a:noFill/>
                <a:miter lim="800000"/>
              </a:ln>
            </p:spPr>
            <p:txBody>
              <a:bodyPr wrap="none">
                <a:spAutoFit/>
              </a:bodyPr>
              <a:lstStyle/>
              <a:p>
                <a:r>
                  <a:rPr lang="en-US" sz="3200">
                    <a:latin typeface="Courier" pitchFamily="-109" charset="0"/>
                  </a:rPr>
                  <a:t>K-SEV</a:t>
                </a:r>
                <a:endParaRPr lang="en-US" sz="3200">
                  <a:latin typeface="Courier" pitchFamily="-109" charset="0"/>
                </a:endParaRPr>
              </a:p>
            </p:txBody>
          </p:sp>
        </p:grpSp>
        <p:sp>
          <p:nvSpPr>
            <p:cNvPr id="23561" name="Line 56"/>
            <p:cNvSpPr>
              <a:spLocks noChangeShapeType="1"/>
            </p:cNvSpPr>
            <p:nvPr/>
          </p:nvSpPr>
          <p:spPr bwMode="auto">
            <a:xfrm>
              <a:off x="3696" y="3216"/>
              <a:ext cx="336" cy="0"/>
            </a:xfrm>
            <a:prstGeom prst="line">
              <a:avLst/>
            </a:prstGeom>
            <a:noFill/>
            <a:ln w="38100">
              <a:solidFill>
                <a:schemeClr val="tx1"/>
              </a:solidFill>
              <a:round/>
              <a:tailEnd type="triangle" w="med" len="med"/>
            </a:ln>
          </p:spPr>
          <p:txBody>
            <a:bodyPr wrap="none" anchor="ctr"/>
            <a:lstStyle/>
            <a:p>
              <a:endParaRPr lang="en-US"/>
            </a:p>
          </p:txBody>
        </p:sp>
      </p:grpSp>
      <p:sp>
        <p:nvSpPr>
          <p:cNvPr id="31803" name="Rectangle 59"/>
          <p:cNvSpPr>
            <a:spLocks noChangeArrowheads="1"/>
          </p:cNvSpPr>
          <p:nvPr/>
        </p:nvSpPr>
        <p:spPr bwMode="auto">
          <a:xfrm>
            <a:off x="1676400" y="5105400"/>
            <a:ext cx="1250950" cy="304800"/>
          </a:xfrm>
          <a:prstGeom prst="rect">
            <a:avLst/>
          </a:prstGeom>
          <a:noFill/>
          <a:ln w="9525">
            <a:noFill/>
            <a:miter lim="800000"/>
          </a:ln>
        </p:spPr>
        <p:txBody>
          <a:bodyPr wrap="none">
            <a:spAutoFit/>
          </a:bodyPr>
          <a:lstStyle/>
          <a:p>
            <a:r>
              <a:rPr lang="en-US" sz="1400">
                <a:latin typeface="Courier" pitchFamily="-109" charset="0"/>
              </a:rPr>
              <a:t>Can guess…</a:t>
            </a:r>
            <a:endParaRPr lang="en-US" sz="1400">
              <a:latin typeface="Courier" pitchFamily="-109"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8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03" grpId="0" autoUpdateAnimBg="0"/>
    </p:bldLst>
  </p:timing>
</p:sld>
</file>

<file path=ppt/tags/tag1.xml><?xml version="1.0" encoding="utf-8"?>
<p:tagLst xmlns:p="http://schemas.openxmlformats.org/presentationml/2006/main">
  <p:tag name="TIMING" val="|5.1|17.9"/>
</p:tagLst>
</file>

<file path=ppt/tags/tag10.xml><?xml version="1.0" encoding="utf-8"?>
<p:tagLst xmlns:p="http://schemas.openxmlformats.org/presentationml/2006/main">
  <p:tag name="TIMING" val="|2.4|17.7|14.9|3.4|3.3"/>
</p:tagLst>
</file>

<file path=ppt/tags/tag11.xml><?xml version="1.0" encoding="utf-8"?>
<p:tagLst xmlns:p="http://schemas.openxmlformats.org/presentationml/2006/main">
  <p:tag name="TIMING" val="|25.7"/>
</p:tagLst>
</file>

<file path=ppt/tags/tag12.xml><?xml version="1.0" encoding="utf-8"?>
<p:tagLst xmlns:p="http://schemas.openxmlformats.org/presentationml/2006/main">
  <p:tag name="TIMING" val="|1.7|4.3"/>
</p:tagLst>
</file>

<file path=ppt/tags/tag13.xml><?xml version="1.0" encoding="utf-8"?>
<p:tagLst xmlns:p="http://schemas.openxmlformats.org/presentationml/2006/main">
  <p:tag name="TIMING" val="|1.2|6.5|31.7"/>
</p:tagLst>
</file>

<file path=ppt/tags/tag14.xml><?xml version="1.0" encoding="utf-8"?>
<p:tagLst xmlns:p="http://schemas.openxmlformats.org/presentationml/2006/main">
  <p:tag name="TIMING" val="|18.4|4.6|2.7|2.6"/>
</p:tagLst>
</file>

<file path=ppt/tags/tag15.xml><?xml version="1.0" encoding="utf-8"?>
<p:tagLst xmlns:p="http://schemas.openxmlformats.org/presentationml/2006/main">
  <p:tag name="TIMING" val="|12.7|6.1|1.7|1.4"/>
</p:tagLst>
</file>

<file path=ppt/tags/tag16.xml><?xml version="1.0" encoding="utf-8"?>
<p:tagLst xmlns:p="http://schemas.openxmlformats.org/presentationml/2006/main">
  <p:tag name="TIMING" val="|1.6|8.1|25.9|15"/>
</p:tagLst>
</file>

<file path=ppt/tags/tag17.xml><?xml version="1.0" encoding="utf-8"?>
<p:tagLst xmlns:p="http://schemas.openxmlformats.org/presentationml/2006/main">
  <p:tag name="KSO_WPP_MARK_KEY" val="4cda39e3-583c-41e3-bbc0-dba5611d34db"/>
  <p:tag name="COMMONDATA" val="eyJoZGlkIjoiNGMyZDY0N2IzZjNhMzQ0MTE3NzZiOTUyZGIzNWE4NjcifQ=="/>
</p:tagLst>
</file>

<file path=ppt/tags/tag2.xml><?xml version="1.0" encoding="utf-8"?>
<p:tagLst xmlns:p="http://schemas.openxmlformats.org/presentationml/2006/main">
  <p:tag name="TIMING" val="|2.4|14.8|3.1|22.6|20.:|28.6|11.2|17.8|20.2"/>
</p:tagLst>
</file>

<file path=ppt/tags/tag3.xml><?xml version="1.0" encoding="utf-8"?>
<p:tagLst xmlns:p="http://schemas.openxmlformats.org/presentationml/2006/main">
  <p:tag name="TIMING" val="|1.4|2.9|2.5"/>
</p:tagLst>
</file>

<file path=ppt/tags/tag4.xml><?xml version="1.0" encoding="utf-8"?>
<p:tagLst xmlns:p="http://schemas.openxmlformats.org/presentationml/2006/main">
  <p:tag name="TIMING" val="|5|13.7|9.7|7.4|5.8|6.8|6.1|2.5|3.6|2.1|1.5|6.:|2.5|8.2|5.1|7.3|13|11.9"/>
</p:tagLst>
</file>

<file path=ppt/tags/tag5.xml><?xml version="1.0" encoding="utf-8"?>
<p:tagLst xmlns:p="http://schemas.openxmlformats.org/presentationml/2006/main">
  <p:tag name="TIMING" val="|23.4|41.4"/>
</p:tagLst>
</file>

<file path=ppt/tags/tag6.xml><?xml version="1.0" encoding="utf-8"?>
<p:tagLst xmlns:p="http://schemas.openxmlformats.org/presentationml/2006/main">
  <p:tag name="TIMING" val="|1.4|4.6|4.1|7.2"/>
</p:tagLst>
</file>

<file path=ppt/tags/tag7.xml><?xml version="1.0" encoding="utf-8"?>
<p:tagLst xmlns:p="http://schemas.openxmlformats.org/presentationml/2006/main">
  <p:tag name="TIMING" val="|7.5|4.9|15.4|12.1"/>
</p:tagLst>
</file>

<file path=ppt/tags/tag8.xml><?xml version="1.0" encoding="utf-8"?>
<p:tagLst xmlns:p="http://schemas.openxmlformats.org/presentationml/2006/main">
  <p:tag name="TIMING" val="|27.2|8.8"/>
</p:tagLst>
</file>

<file path=ppt/tags/tag9.xml><?xml version="1.0" encoding="utf-8"?>
<p:tagLst xmlns:p="http://schemas.openxmlformats.org/presentationml/2006/main">
  <p:tag name="TIMING" val="|3.4|4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5663</Words>
  <Application>WPS 演示</Application>
  <PresentationFormat>全屏显示(4:3)</PresentationFormat>
  <Paragraphs>447</Paragraphs>
  <Slides>23</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2</vt:i4>
      </vt:variant>
      <vt:variant>
        <vt:lpstr>幻灯片标题</vt:lpstr>
      </vt:variant>
      <vt:variant>
        <vt:i4>23</vt:i4>
      </vt:variant>
    </vt:vector>
  </HeadingPairs>
  <TitlesOfParts>
    <vt:vector size="40" baseType="lpstr">
      <vt:lpstr>Arial</vt:lpstr>
      <vt:lpstr>宋体</vt:lpstr>
      <vt:lpstr>Wingdings</vt:lpstr>
      <vt:lpstr>Arial</vt:lpstr>
      <vt:lpstr>Times New Roman</vt:lpstr>
      <vt:lpstr>MS PGothic</vt:lpstr>
      <vt:lpstr>Times</vt:lpstr>
      <vt:lpstr>Courier</vt:lpstr>
      <vt:lpstr>Courier New</vt:lpstr>
      <vt:lpstr>Calibri</vt:lpstr>
      <vt:lpstr>微软雅黑</vt:lpstr>
      <vt:lpstr>Arial Unicode MS</vt:lpstr>
      <vt:lpstr>Symbol</vt:lpstr>
      <vt:lpstr>Wingdings</vt:lpstr>
      <vt:lpstr>Office Theme</vt:lpstr>
      <vt:lpstr>PBrush</vt:lpstr>
      <vt:lpstr>PBrush</vt:lpstr>
      <vt:lpstr>SEQUENCE   ALIGNMENT</vt:lpstr>
      <vt:lpstr>PowerPoint 演示文稿</vt:lpstr>
      <vt:lpstr>PowerPoint 演示文稿</vt:lpstr>
      <vt:lpstr>PowerPoint 演示文稿</vt:lpstr>
      <vt:lpstr>PowerPoint 演示文稿</vt:lpstr>
      <vt:lpstr>PowerPoint 演示文稿</vt:lpstr>
      <vt:lpstr>PowerPoint 演示文稿</vt:lpstr>
      <vt:lpstr>Multiple Sequence Alignment (MSA)</vt:lpstr>
      <vt:lpstr>Multiple Sequence Alignment (MSA)</vt:lpstr>
      <vt:lpstr>Multiple Sequence Alignment (MSA)</vt:lpstr>
      <vt:lpstr>PowerPoint 演示文稿</vt:lpstr>
      <vt:lpstr>PowerPoint 演示文稿</vt:lpstr>
      <vt:lpstr>PowerPoint 演示文稿</vt:lpstr>
      <vt:lpstr>Often useful to dot plot sequences against themselves to explore internal structure  </vt:lpstr>
      <vt:lpstr>In practice, dot plots are often cluttered  </vt:lpstr>
      <vt:lpstr>filtering… </vt:lpstr>
      <vt:lpstr>Filtering</vt:lpstr>
      <vt:lpstr>PowerPoint 演示文稿</vt:lpstr>
      <vt:lpstr>PowerPoint 演示文稿</vt:lpstr>
      <vt:lpstr>PowerPoint 演示文稿</vt:lpstr>
      <vt:lpstr>PowerPoint 演示文稿</vt:lpstr>
      <vt:lpstr>PowerPoint 演示文稿</vt:lpstr>
      <vt:lpstr>PowerPoint 演示文稿</vt:lpstr>
    </vt:vector>
  </TitlesOfParts>
  <Company>unl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 Chenhong</dc:creator>
  <cp:lastModifiedBy>李晨虹</cp:lastModifiedBy>
  <cp:revision>27</cp:revision>
  <dcterms:created xsi:type="dcterms:W3CDTF">2020-03-01T06:53:00Z</dcterms:created>
  <dcterms:modified xsi:type="dcterms:W3CDTF">2022-10-14T02:43:52Z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2052-11.1.0.12598</vt:lpwstr>
  </property>
  <property fmtid="{D5CDD505-2E9C-101B-9397-08002B2CF9AE}" pid="3" name="ICV">
    <vt:lpwstr>1D71AEE972774F4C94DAFCF31D88EBCC</vt:lpwstr>
  </property>
</Properties>
</file>