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5"/>
  </p:notesMasterIdLst>
  <p:sldIdLst>
    <p:sldId id="387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  <p:sldId id="423" r:id="rId37"/>
    <p:sldId id="424" r:id="rId38"/>
    <p:sldId id="425" r:id="rId39"/>
    <p:sldId id="426" r:id="rId40"/>
    <p:sldId id="427" r:id="rId41"/>
    <p:sldId id="428" r:id="rId42"/>
    <p:sldId id="429" r:id="rId43"/>
    <p:sldId id="430" r:id="rId44"/>
    <p:sldId id="431" r:id="rId45"/>
    <p:sldId id="432" r:id="rId46"/>
    <p:sldId id="433" r:id="rId47"/>
    <p:sldId id="434" r:id="rId48"/>
    <p:sldId id="435" r:id="rId49"/>
    <p:sldId id="436" r:id="rId50"/>
    <p:sldId id="437" r:id="rId51"/>
    <p:sldId id="438" r:id="rId52"/>
    <p:sldId id="439" r:id="rId53"/>
    <p:sldId id="440" r:id="rId54"/>
  </p:sldIdLst>
  <p:sldSz cx="9144000" cy="6858000" type="screen4x3"/>
  <p:notesSz cx="6858000" cy="9144000"/>
  <p:custDataLst>
    <p:tags r:id="rId5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1" d="100"/>
          <a:sy n="71" d="100"/>
        </p:scale>
        <p:origin x="11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2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9" Type="http://schemas.openxmlformats.org/officeDocument/2006/relationships/tags" Target="tags/tag20.xml"/><Relationship Id="rId58" Type="http://schemas.openxmlformats.org/officeDocument/2006/relationships/tableStyles" Target="tableStyles.xml"/><Relationship Id="rId57" Type="http://schemas.openxmlformats.org/officeDocument/2006/relationships/viewProps" Target="viewProps.xml"/><Relationship Id="rId56" Type="http://schemas.openxmlformats.org/officeDocument/2006/relationships/presProps" Target="presProps.xml"/><Relationship Id="rId55" Type="http://schemas.openxmlformats.org/officeDocument/2006/relationships/notesMaster" Target="notesMasters/notesMaster1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21B3-59D9-2E4F-9598-FD10777116B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DF10F-178A-FA42-A738-E5B710D0CD8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B4A9-B924-044D-8D97-A93F5EAFFCF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5E3C-FF53-8E4F-8F52-8D7D56DF30E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.xml"/><Relationship Id="rId1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6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5588" y="719138"/>
            <a:ext cx="8447087" cy="1109662"/>
          </a:xfrm>
          <a:noFill/>
        </p:spPr>
        <p:txBody>
          <a:bodyPr lIns="88327" tIns="44163" rIns="88327" bIns="44163"/>
          <a:lstStyle/>
          <a:p>
            <a:pPr marL="0" indent="0" defTabSz="977900" eaLnBrk="1" hangingPunct="1">
              <a:lnSpc>
                <a:spcPct val="90000"/>
              </a:lnSpc>
              <a:spcBef>
                <a:spcPct val="100000"/>
              </a:spcBef>
              <a:buClr>
                <a:schemeClr val="hlink"/>
              </a:buClr>
              <a:buNone/>
            </a:pPr>
            <a:r>
              <a:rPr lang="en-US" sz="240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Given two sequences that are similar, but different, how do we establish which regions are homologous  - or correspond to the “same” piece?</a:t>
            </a:r>
            <a:endParaRPr lang="en-US" sz="240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grpSp>
        <p:nvGrpSpPr>
          <p:cNvPr id="2" name="Group 3"/>
          <p:cNvGrpSpPr/>
          <p:nvPr/>
        </p:nvGrpSpPr>
        <p:grpSpPr bwMode="auto">
          <a:xfrm>
            <a:off x="2252663" y="3571875"/>
            <a:ext cx="3422650" cy="1277938"/>
            <a:chOff x="643" y="2664"/>
            <a:chExt cx="2480" cy="859"/>
          </a:xfrm>
        </p:grpSpPr>
        <p:sp>
          <p:nvSpPr>
            <p:cNvPr id="26630" name="Rectangle 4"/>
            <p:cNvSpPr>
              <a:spLocks noChangeArrowheads="1"/>
            </p:cNvSpPr>
            <p:nvPr/>
          </p:nvSpPr>
          <p:spPr bwMode="auto">
            <a:xfrm>
              <a:off x="643" y="2664"/>
              <a:ext cx="2480" cy="418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72872" tIns="35796" rIns="72872" bIns="35796">
              <a:spAutoFit/>
            </a:bodyPr>
            <a:lstStyle/>
            <a:p>
              <a:pPr defTabSz="821055"/>
              <a:r>
                <a:rPr lang="en-US" sz="3600" b="1">
                  <a:latin typeface="Times New Roman" panose="02020603050405020304" pitchFamily="-109" charset="0"/>
                </a:rPr>
                <a:t>ATGCGTCGTT</a:t>
              </a:r>
              <a:endParaRPr lang="en-US" sz="3600" b="1">
                <a:latin typeface="Times New Roman" panose="02020603050405020304" pitchFamily="-109" charset="0"/>
              </a:endParaRPr>
            </a:p>
          </p:txBody>
        </p:sp>
        <p:sp>
          <p:nvSpPr>
            <p:cNvPr id="26631" name="Rectangle 5"/>
            <p:cNvSpPr>
              <a:spLocks noChangeArrowheads="1"/>
            </p:cNvSpPr>
            <p:nvPr/>
          </p:nvSpPr>
          <p:spPr bwMode="auto">
            <a:xfrm>
              <a:off x="651" y="3105"/>
              <a:ext cx="2259" cy="418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72872" tIns="35796" rIns="72872" bIns="35796">
              <a:spAutoFit/>
            </a:bodyPr>
            <a:lstStyle/>
            <a:p>
              <a:pPr defTabSz="821055"/>
              <a:r>
                <a:rPr lang="en-US" sz="3600" b="1">
                  <a:latin typeface="Times New Roman" panose="02020603050405020304" pitchFamily="-109" charset="0"/>
                </a:rPr>
                <a:t>ATGCGTCGT</a:t>
              </a:r>
              <a:endParaRPr lang="en-US" sz="3600" b="1">
                <a:latin typeface="Times New Roman" panose="02020603050405020304" pitchFamily="-109" charset="0"/>
              </a:endParaRPr>
            </a:p>
          </p:txBody>
        </p:sp>
      </p:grpSp>
      <p:sp>
        <p:nvSpPr>
          <p:cNvPr id="949254" name="Text Box 6"/>
          <p:cNvSpPr txBox="1">
            <a:spLocks noChangeArrowheads="1"/>
          </p:cNvSpPr>
          <p:nvPr/>
        </p:nvSpPr>
        <p:spPr bwMode="auto">
          <a:xfrm>
            <a:off x="1590675" y="5559425"/>
            <a:ext cx="4468813" cy="46355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82058" tIns="41029" rIns="82058" bIns="41029">
            <a:spAutoFit/>
          </a:bodyPr>
          <a:lstStyle/>
          <a:p>
            <a:pPr defTabSz="821055"/>
            <a:r>
              <a:rPr lang="en-US" sz="2500">
                <a:latin typeface="Times New Roman" panose="02020603050405020304" pitchFamily="-109" charset="0"/>
              </a:rPr>
              <a:t>Plot elements of string1 </a:t>
            </a:r>
            <a:r>
              <a:rPr lang="en-US" sz="1400">
                <a:latin typeface="Times New Roman" panose="02020603050405020304" pitchFamily="-109" charset="0"/>
              </a:rPr>
              <a:t>vs</a:t>
            </a:r>
            <a:r>
              <a:rPr lang="en-US" sz="2500">
                <a:latin typeface="Times New Roman" panose="02020603050405020304" pitchFamily="-109" charset="0"/>
              </a:rPr>
              <a:t> string 2</a:t>
            </a:r>
            <a:endParaRPr lang="en-US" sz="2900" baseline="30000">
              <a:latin typeface="Times New Roman" panose="02020603050405020304" pitchFamily="-109" charset="0"/>
            </a:endParaRPr>
          </a:p>
        </p:txBody>
      </p:sp>
      <p:sp>
        <p:nvSpPr>
          <p:cNvPr id="949255" name="Text Box 7"/>
          <p:cNvSpPr txBox="1">
            <a:spLocks noChangeArrowheads="1"/>
          </p:cNvSpPr>
          <p:nvPr/>
        </p:nvSpPr>
        <p:spPr bwMode="auto">
          <a:xfrm>
            <a:off x="533400" y="2667000"/>
            <a:ext cx="41529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anose="02020603050405020304" pitchFamily="-109" charset="0"/>
              </a:rPr>
              <a:t>eg. given two similar sequences:</a:t>
            </a:r>
            <a:endParaRPr lang="en-GB">
              <a:latin typeface="Times New Roman" panose="02020603050405020304" pitchFamily="-109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4" grpId="0" autoUpdateAnimBg="0"/>
      <p:bldP spid="9492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7772400" cy="830263"/>
          </a:xfrm>
          <a:noFill/>
        </p:spPr>
        <p:txBody>
          <a:bodyPr lIns="88327" tIns="44163" rIns="88327" bIns="44163">
            <a:normAutofit fontScale="90000"/>
          </a:bodyPr>
          <a:lstStyle/>
          <a:p>
            <a:pPr eaLnBrk="1" hangingPunct="1"/>
            <a:r>
              <a:rPr lang="en-US" sz="3400" b="1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ALIGNMENT OF PROTEIN SEQUENCES</a:t>
            </a:r>
            <a:endParaRPr lang="en-US" sz="3400" b="1" dirty="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534400" cy="3043238"/>
          </a:xfrm>
          <a:noFill/>
        </p:spPr>
        <p:txBody>
          <a:bodyPr lIns="88327" tIns="44163" rIns="88327" bIns="44163">
            <a:normAutofit fontScale="92500" lnSpcReduction="20000"/>
          </a:bodyPr>
          <a:lstStyle/>
          <a:p>
            <a:pPr marL="367030" indent="-367030" defTabSz="977900"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Alignment of protein </a:t>
            </a:r>
            <a:r>
              <a:rPr lang="en-US" sz="2000" dirty="0" err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seqs</a:t>
            </a: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 different to that of nucleotide  sequences.</a:t>
            </a:r>
            <a:endParaRPr lang="en-US" sz="2000" dirty="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  <a:p>
            <a:pPr marL="367030" indent="-367030" defTabSz="977900"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Alphabet for proteins = 20 ; nucleotides =4</a:t>
            </a:r>
            <a:endParaRPr lang="en-US" sz="2000" dirty="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  <a:p>
            <a:pPr marL="367030" indent="-367030" defTabSz="977900"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For </a:t>
            </a:r>
            <a:r>
              <a:rPr lang="en-US" sz="2000" dirty="0" err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nuc</a:t>
            </a: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. sequences a mismatch between </a:t>
            </a:r>
            <a:r>
              <a:rPr lang="en-US" sz="2000" dirty="0" err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seqs</a:t>
            </a: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. is often scored as “1” (</a:t>
            </a:r>
            <a:r>
              <a:rPr lang="en-US" sz="2000" dirty="0" err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nucs</a:t>
            </a: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 are either same or different)</a:t>
            </a:r>
            <a:endParaRPr lang="en-US" sz="2000" dirty="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  <a:p>
            <a:pPr marL="367030" indent="-367030" defTabSz="977900"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For Amino acids  need to take into account the possible pathways in which one </a:t>
            </a:r>
            <a:r>
              <a:rPr lang="en-US" sz="2000" dirty="0" err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aminoacid</a:t>
            </a: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 may be replaced by another.</a:t>
            </a:r>
            <a:endParaRPr lang="en-US" sz="2000" dirty="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  <a:p>
            <a:pPr marL="367030" indent="-367030" defTabSz="977900"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000" dirty="0" err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eg</a:t>
            </a: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 </a:t>
            </a:r>
            <a:r>
              <a:rPr lang="en-US" sz="2000" dirty="0" err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Cysteine</a:t>
            </a: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 (TGT) &gt; tyrosine (TAT) involves </a:t>
            </a:r>
            <a:r>
              <a:rPr lang="en-US" sz="2000" dirty="0">
                <a:solidFill>
                  <a:schemeClr val="hlink"/>
                </a:solidFill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single change</a:t>
            </a: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, but </a:t>
            </a:r>
            <a:r>
              <a:rPr lang="en-US" sz="2000" dirty="0" err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Cysteine</a:t>
            </a: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 (TGT) &gt; </a:t>
            </a:r>
            <a:r>
              <a:rPr lang="en-US" sz="2000" dirty="0" err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methionine</a:t>
            </a: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 (ATG)  requires </a:t>
            </a:r>
            <a:r>
              <a:rPr lang="en-US" sz="2000" dirty="0">
                <a:solidFill>
                  <a:srgbClr val="F30C00"/>
                </a:solidFill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3 changes</a:t>
            </a:r>
            <a:endParaRPr lang="en-US" sz="2000" dirty="0">
              <a:solidFill>
                <a:srgbClr val="F30C00"/>
              </a:solidFill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  <a:p>
            <a:pPr marL="367030" indent="-367030" defTabSz="977900" eaLnBrk="1" hangingPunct="1">
              <a:lnSpc>
                <a:spcPct val="90000"/>
              </a:lnSpc>
              <a:spcBef>
                <a:spcPct val="75000"/>
              </a:spcBef>
            </a:pP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Aligning </a:t>
            </a:r>
            <a:r>
              <a:rPr lang="en-US" sz="2000" dirty="0" err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cysteine</a:t>
            </a:r>
            <a:r>
              <a:rPr lang="en-US" sz="2000" dirty="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 with tyrosine is less costly than aligning it with </a:t>
            </a:r>
            <a:r>
              <a:rPr lang="en-US" sz="2000" dirty="0" err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methionine</a:t>
            </a:r>
            <a:endParaRPr lang="en-US" sz="2000" dirty="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63" grpId="0" autoUpdateAnimBg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383588" cy="831850"/>
          </a:xfrm>
          <a:noFill/>
        </p:spPr>
        <p:txBody>
          <a:bodyPr lIns="88327" tIns="44163" rIns="88327" bIns="44163">
            <a:normAutofit fontScale="90000"/>
          </a:bodyPr>
          <a:lstStyle/>
          <a:p>
            <a:pPr algn="l" eaLnBrk="1" hangingPunct="1"/>
            <a:r>
              <a:rPr lang="en-US" sz="320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Cost of every pair of possible amino acids defines a cost matrix that can be used to score alignments.</a:t>
            </a:r>
            <a:endParaRPr lang="en-US" sz="3400" b="1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397750" cy="1793875"/>
          </a:xfrm>
          <a:noFill/>
        </p:spPr>
        <p:txBody>
          <a:bodyPr lIns="88327" tIns="44163" rIns="88327" bIns="44163"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  <a:spcBef>
                <a:spcPct val="75000"/>
              </a:spcBef>
            </a:pPr>
            <a:r>
              <a:rPr lang="en-US" sz="3000" b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Best known cost matrix is the </a:t>
            </a:r>
            <a:r>
              <a:rPr lang="en-US" sz="5600" b="1">
                <a:solidFill>
                  <a:srgbClr val="07E0FD"/>
                </a:solidFill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DAYHOFF MATRIX</a:t>
            </a:r>
            <a:endParaRPr lang="en-US" sz="5600" b="1">
              <a:solidFill>
                <a:srgbClr val="07E0FD"/>
              </a:solidFill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70000" y="881063"/>
            <a:ext cx="58420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285875" y="157163"/>
            <a:ext cx="6257925" cy="5207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81203" tIns="39889" rIns="81203" bIns="39889">
            <a:spAutoFit/>
          </a:bodyPr>
          <a:lstStyle/>
          <a:p>
            <a:pPr defTabSz="821055">
              <a:spcBef>
                <a:spcPct val="100000"/>
              </a:spcBef>
            </a:pPr>
            <a:r>
              <a:rPr lang="en-US" sz="2900" b="1">
                <a:latin typeface="Times New Roman" panose="02020603050405020304" pitchFamily="-109" charset="0"/>
              </a:rPr>
              <a:t>PAM 250 DAYHOFF MATRIX (1978)</a:t>
            </a:r>
            <a:endParaRPr lang="en-US" sz="2900" b="1">
              <a:latin typeface="Times New Roman" panose="02020603050405020304" pitchFamily="-109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914400" y="5562600"/>
            <a:ext cx="7840663" cy="7493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lIns="81203" tIns="39889" rIns="81203" bIns="39889">
            <a:spAutoFit/>
          </a:bodyPr>
          <a:lstStyle/>
          <a:p>
            <a:pPr defTabSz="821055">
              <a:spcBef>
                <a:spcPct val="100000"/>
              </a:spcBef>
            </a:pPr>
            <a:r>
              <a:rPr lang="en-US" sz="2200">
                <a:latin typeface="Times New Roman" panose="02020603050405020304" pitchFamily="-109" charset="0"/>
              </a:rPr>
              <a:t>Matrix gives the ratio of the freq at which pair is observed in  pairwise comparisons to that expected due to chance alone.</a:t>
            </a:r>
            <a:endParaRPr lang="en-US" sz="2200">
              <a:latin typeface="Times New Roman" panose="02020603050405020304" pitchFamily="-109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781800" y="1600200"/>
            <a:ext cx="1778000" cy="56832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lIns="81203" tIns="39889" rIns="81203" bIns="39889">
            <a:spAutoFit/>
          </a:bodyPr>
          <a:lstStyle/>
          <a:p>
            <a:pPr algn="ctr" defTabSz="821055">
              <a:spcBef>
                <a:spcPct val="100000"/>
              </a:spcBef>
            </a:pPr>
            <a:r>
              <a:rPr lang="en-US" sz="1600" b="1">
                <a:solidFill>
                  <a:srgbClr val="F30C00"/>
                </a:solidFill>
                <a:latin typeface="Times New Roman" panose="02020603050405020304" pitchFamily="-109" charset="0"/>
              </a:rPr>
              <a:t>+ve score = freq. replacment</a:t>
            </a:r>
            <a:endParaRPr lang="en-US" sz="1600" b="1">
              <a:solidFill>
                <a:srgbClr val="F30C00"/>
              </a:solidFill>
              <a:latin typeface="Times New Roman" panose="02020603050405020304" pitchFamily="-109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6781800" y="3200400"/>
            <a:ext cx="1727200" cy="56832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lIns="81203" tIns="39889" rIns="81203" bIns="39889">
            <a:spAutoFit/>
          </a:bodyPr>
          <a:lstStyle/>
          <a:p>
            <a:pPr algn="ctr" defTabSz="821055">
              <a:spcBef>
                <a:spcPct val="100000"/>
              </a:spcBef>
            </a:pPr>
            <a:r>
              <a:rPr lang="en-US" sz="1600" b="1">
                <a:solidFill>
                  <a:srgbClr val="F30C00"/>
                </a:solidFill>
                <a:latin typeface="Times New Roman" panose="02020603050405020304" pitchFamily="-109" charset="0"/>
              </a:rPr>
              <a:t>- ve score = rare replacment</a:t>
            </a:r>
            <a:endParaRPr lang="en-US" sz="1600" b="1">
              <a:solidFill>
                <a:srgbClr val="F30C00"/>
              </a:solidFill>
              <a:latin typeface="Times New Roman" panose="02020603050405020304" pitchFamily="-10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 bwMode="auto">
          <a:xfrm>
            <a:off x="711200" y="2087563"/>
            <a:ext cx="2544763" cy="931862"/>
            <a:chOff x="515" y="1179"/>
            <a:chExt cx="1843" cy="626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515" y="1179"/>
              <a:ext cx="1843" cy="274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72872" tIns="35796" rIns="72872" bIns="35796">
              <a:spAutoFit/>
            </a:bodyPr>
            <a:lstStyle/>
            <a:p>
              <a:pPr defTabSz="821055"/>
              <a:r>
                <a:rPr lang="en-US" sz="2200" b="1" dirty="0">
                  <a:latin typeface="Times New Roman" panose="02020603050405020304" pitchFamily="-109" charset="0"/>
                </a:rPr>
                <a:t>AT - - GCGTCGTT</a:t>
              </a:r>
              <a:endParaRPr lang="en-US" sz="2200" b="1" dirty="0">
                <a:latin typeface="Times New Roman" panose="02020603050405020304" pitchFamily="-109" charset="0"/>
              </a:endParaRP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531" y="1531"/>
              <a:ext cx="1421" cy="274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72872" tIns="35796" rIns="72872" bIns="35796">
              <a:spAutoFit/>
            </a:bodyPr>
            <a:lstStyle/>
            <a:p>
              <a:pPr defTabSz="821055"/>
              <a:r>
                <a:rPr lang="en-US" sz="2200" b="1">
                  <a:latin typeface="Times New Roman" panose="02020603050405020304" pitchFamily="-109" charset="0"/>
                </a:rPr>
                <a:t>ATCCGCGTC</a:t>
              </a:r>
              <a:endParaRPr lang="en-US" sz="2200" b="1">
                <a:latin typeface="Times New Roman" panose="02020603050405020304" pitchFamily="-109" charset="0"/>
              </a:endParaRP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640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777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1343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184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488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624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744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20"/>
          <p:cNvGrpSpPr/>
          <p:nvPr/>
        </p:nvGrpSpPr>
        <p:grpSpPr bwMode="auto">
          <a:xfrm>
            <a:off x="5900738" y="2087563"/>
            <a:ext cx="2219325" cy="931862"/>
            <a:chOff x="4275" y="1179"/>
            <a:chExt cx="1607" cy="626"/>
          </a:xfrm>
        </p:grpSpPr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4275" y="1179"/>
              <a:ext cx="1607" cy="274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72872" tIns="35796" rIns="72872" bIns="35796">
              <a:spAutoFit/>
            </a:bodyPr>
            <a:lstStyle/>
            <a:p>
              <a:pPr defTabSz="821055"/>
              <a:r>
                <a:rPr lang="en-US" sz="2200" b="1">
                  <a:latin typeface="Times New Roman" panose="02020603050405020304" pitchFamily="-109" charset="0"/>
                </a:rPr>
                <a:t>ATGCGT CGTT</a:t>
              </a:r>
              <a:endParaRPr lang="en-US" sz="2200" b="1">
                <a:latin typeface="Times New Roman" panose="02020603050405020304" pitchFamily="-109" charset="0"/>
              </a:endParaRPr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4291" y="1531"/>
              <a:ext cx="1590" cy="274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72872" tIns="35796" rIns="72872" bIns="35796">
              <a:spAutoFit/>
            </a:bodyPr>
            <a:lstStyle/>
            <a:p>
              <a:pPr defTabSz="821055"/>
              <a:r>
                <a:rPr lang="en-US" sz="2200" b="1">
                  <a:latin typeface="Times New Roman" panose="02020603050405020304" pitchFamily="-109" charset="0"/>
                </a:rPr>
                <a:t>ATCCG - CGTC</a:t>
              </a:r>
              <a:endParaRPr lang="en-US" sz="2200" b="1">
                <a:latin typeface="Times New Roman" panose="02020603050405020304" pitchFamily="-109" charset="0"/>
              </a:endParaRPr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>
              <a:off x="4400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4537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4807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>
              <a:off x="4944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>
              <a:off x="5248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5416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>
              <a:off x="5536" y="1448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</p:grpSp>
      <p:pic>
        <p:nvPicPr>
          <p:cNvPr id="22" name="Picture 38"/>
          <p:cNvPicPr>
            <a:picLocks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025775" y="2489200"/>
            <a:ext cx="2749550" cy="284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773525" y="565666"/>
            <a:ext cx="759695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0180" indent="-170180" algn="ctr"/>
            <a:r>
              <a:rPr lang="en-US" sz="3200" dirty="0" smtClean="0"/>
              <a:t>It is a waste to score all possible alignments </a:t>
            </a:r>
            <a:endParaRPr lang="en-US" sz="3200" dirty="0" smtClean="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panose="020B0604020202020204" pitchFamily="34" charset="0"/>
                <a:ea typeface="MS PGothic" panose="020B0600070205080204" pitchFamily="-109" charset="-128"/>
                <a:cs typeface="MS PGothic" panose="020B0600070205080204" pitchFamily="-109" charset="-128"/>
              </a:rPr>
              <a:t>Dynamic Programming</a:t>
            </a:r>
            <a:endParaRPr lang="en-US" sz="240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7543800" cy="40934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170180" indent="-170180">
              <a:buFontTx/>
              <a:buChar char="•"/>
            </a:pPr>
            <a:r>
              <a:rPr lang="en-US" sz="2000" dirty="0" smtClean="0"/>
              <a:t>A relatively simple method for solving the problem.</a:t>
            </a:r>
            <a:endParaRPr lang="en-US" sz="2000" dirty="0" smtClean="0"/>
          </a:p>
          <a:p>
            <a:pPr marL="170180" indent="-170180"/>
            <a:endParaRPr lang="en-US" sz="2000" dirty="0" smtClean="0"/>
          </a:p>
          <a:p>
            <a:pPr marL="170180" indent="-170180">
              <a:buFontTx/>
              <a:buChar char="•"/>
            </a:pPr>
            <a:r>
              <a:rPr lang="en-US" sz="2000" dirty="0" smtClean="0"/>
              <a:t>Exact</a:t>
            </a:r>
            <a:r>
              <a:rPr lang="en-US" sz="2000" dirty="0"/>
              <a:t>, relatively simple method for solving optimization problems that have “</a:t>
            </a:r>
            <a:r>
              <a:rPr lang="en-US" sz="2000" b="1" dirty="0"/>
              <a:t>optimal substructure</a:t>
            </a:r>
            <a:r>
              <a:rPr lang="en-US" sz="2000" dirty="0"/>
              <a:t>”: solution to the main problem can be found through finding optimal solutions to the </a:t>
            </a:r>
            <a:r>
              <a:rPr lang="en-US" sz="2000" dirty="0" err="1"/>
              <a:t>subproblems</a:t>
            </a:r>
            <a:r>
              <a:rPr lang="en-US" sz="2000" dirty="0"/>
              <a:t>.</a:t>
            </a:r>
            <a:endParaRPr lang="en-US" sz="2000" dirty="0"/>
          </a:p>
          <a:p>
            <a:pPr marL="170180" indent="-170180">
              <a:spcBef>
                <a:spcPts val="2400"/>
              </a:spcBef>
              <a:buFontTx/>
              <a:buChar char="•"/>
            </a:pPr>
            <a:r>
              <a:rPr lang="en-US" sz="2000" dirty="0"/>
              <a:t>Basic approach: build a table of solved </a:t>
            </a:r>
            <a:r>
              <a:rPr lang="en-US" sz="2000" dirty="0" err="1"/>
              <a:t>subproblems</a:t>
            </a:r>
            <a:r>
              <a:rPr lang="en-US" sz="2000" dirty="0"/>
              <a:t> that are then used to solve ever larger ones, until finally the complete problem has been solved.  As long as each </a:t>
            </a:r>
            <a:r>
              <a:rPr lang="en-US" sz="2000" dirty="0" err="1"/>
              <a:t>subproblem</a:t>
            </a:r>
            <a:r>
              <a:rPr lang="en-US" sz="2000" dirty="0"/>
              <a:t> is solved correctly, the final complete problem will also be solved correctly.</a:t>
            </a:r>
            <a:endParaRPr lang="en-US" sz="2000" dirty="0"/>
          </a:p>
          <a:p>
            <a:pPr marL="170180" indent="-170180"/>
            <a:endParaRPr lang="en-US" sz="2000" dirty="0"/>
          </a:p>
          <a:p>
            <a:pPr marL="170180" indent="-170180"/>
            <a:r>
              <a:rPr lang="en-US" sz="2000" dirty="0"/>
              <a:t>	</a:t>
            </a:r>
            <a:r>
              <a:rPr lang="en-US" sz="2000" i="1" dirty="0"/>
              <a:t>Note: This is a general computational technique—widely used in many areas.  </a:t>
            </a:r>
            <a:endParaRPr lang="en-US" sz="2000" i="1" dirty="0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5105400"/>
            <a:ext cx="9601200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/>
          </a:p>
          <a:p>
            <a:r>
              <a:rPr lang="en-US"/>
              <a:t>.</a:t>
            </a:r>
            <a:endParaRPr lang="en-US"/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panose="020B0604020202020204" pitchFamily="34" charset="0"/>
                <a:ea typeface="MS PGothic" panose="020B0600070205080204" pitchFamily="-109" charset="-128"/>
                <a:cs typeface="MS PGothic" panose="020B0600070205080204" pitchFamily="-109" charset="-128"/>
              </a:rPr>
              <a:t>The rocks game</a:t>
            </a:r>
            <a:endParaRPr lang="en-US" sz="240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7543800" cy="3743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170180" indent="-170180">
              <a:buFontTx/>
              <a:buChar char="•"/>
            </a:pPr>
            <a:r>
              <a:rPr lang="en-US">
                <a:latin typeface="Arial" panose="020B0604020202020204" pitchFamily="34" charset="0"/>
              </a:rPr>
              <a:t>Two piles of rocks. 10 in each pile</a:t>
            </a: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r>
              <a:rPr lang="en-US">
                <a:latin typeface="Arial" panose="020B0604020202020204" pitchFamily="34" charset="0"/>
              </a:rPr>
              <a:t>Rules: each turn a player may remove one rock from both piles or one rock from a single pile. The player that takes the last rock wins.</a:t>
            </a: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r>
              <a:rPr lang="en-US">
                <a:latin typeface="Arial" panose="020B0604020202020204" pitchFamily="34" charset="0"/>
              </a:rPr>
              <a:t>Not clear at outset what winning strategy should be.</a:t>
            </a: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r>
              <a:rPr lang="en-US">
                <a:latin typeface="Arial" panose="020B0604020202020204" pitchFamily="34" charset="0"/>
              </a:rPr>
              <a:t>But consider a subset of the game in which there are only 2 rocks in each pile</a:t>
            </a:r>
            <a:endParaRPr lang="en-US">
              <a:latin typeface="Arial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5105400"/>
            <a:ext cx="9601200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  <a:latin typeface="Times" pitchFamily="-109" charset="0"/>
            </a:endParaRPr>
          </a:p>
          <a:p>
            <a:r>
              <a:rPr lang="en-US">
                <a:solidFill>
                  <a:schemeClr val="tx1"/>
                </a:solidFill>
                <a:latin typeface="Times" pitchFamily="-109" charset="0"/>
              </a:rPr>
              <a:t>.</a:t>
            </a:r>
            <a:endParaRPr lang="en-US">
              <a:solidFill>
                <a:schemeClr val="tx1"/>
              </a:solidFill>
              <a:latin typeface="Times" pitchFamily="-109" charset="0"/>
            </a:endParaRPr>
          </a:p>
          <a:p>
            <a:endParaRPr lang="en-US">
              <a:solidFill>
                <a:schemeClr val="tx1"/>
              </a:solidFill>
              <a:latin typeface="Times" pitchFamily="-109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utoUpdateAnimBg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panose="020B0604020202020204" pitchFamily="34" charset="0"/>
                <a:ea typeface="MS PGothic" panose="020B0600070205080204" pitchFamily="-109" charset="-128"/>
                <a:cs typeface="MS PGothic" panose="020B0600070205080204" pitchFamily="-109" charset="-128"/>
              </a:rPr>
              <a:t>The rocks game (cntd.)</a:t>
            </a:r>
            <a:endParaRPr lang="en-US" sz="240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7543800" cy="4838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170180" indent="-170180">
              <a:buFontTx/>
              <a:buChar char="•"/>
            </a:pPr>
            <a:r>
              <a:rPr lang="en-US">
                <a:latin typeface="Arial" panose="020B0604020202020204" pitchFamily="34" charset="0"/>
              </a:rPr>
              <a:t>For 2+2 game, its clear that second player has advantage:</a:t>
            </a: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r>
              <a:rPr lang="en-US">
                <a:latin typeface="Arial" panose="020B0604020202020204" pitchFamily="34" charset="0"/>
              </a:rPr>
              <a:t>If first player takes one rock from each pile, second player takes remaining rocks and wins</a:t>
            </a: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r>
              <a:rPr lang="en-US">
                <a:latin typeface="Arial" panose="020B0604020202020204" pitchFamily="34" charset="0"/>
              </a:rPr>
              <a:t>If first player takes one rock from one pile, second player takes one rock from same pile. As a result, there will be only one pile left containing 2 rocks. The first player can only remove one rock and is thus doomed to lose.</a:t>
            </a: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5105400"/>
            <a:ext cx="9601200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  <a:latin typeface="Times" pitchFamily="-109" charset="0"/>
            </a:endParaRPr>
          </a:p>
          <a:p>
            <a:r>
              <a:rPr lang="en-US">
                <a:solidFill>
                  <a:schemeClr val="tx1"/>
                </a:solidFill>
                <a:latin typeface="Times" pitchFamily="-109" charset="0"/>
              </a:rPr>
              <a:t>.</a:t>
            </a:r>
            <a:endParaRPr lang="en-US">
              <a:solidFill>
                <a:schemeClr val="tx1"/>
              </a:solidFill>
              <a:latin typeface="Times" pitchFamily="-109" charset="0"/>
            </a:endParaRPr>
          </a:p>
          <a:p>
            <a:endParaRPr lang="en-US">
              <a:solidFill>
                <a:schemeClr val="tx1"/>
              </a:solidFill>
              <a:latin typeface="Times" pitchFamily="-109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utoUpdateAnimBg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panose="020B0604020202020204" pitchFamily="34" charset="0"/>
                <a:ea typeface="MS PGothic" panose="020B0600070205080204" pitchFamily="-109" charset="-128"/>
                <a:cs typeface="MS PGothic" panose="020B0600070205080204" pitchFamily="-109" charset="-128"/>
              </a:rPr>
              <a:t>The rocks game (cntd)</a:t>
            </a:r>
            <a:endParaRPr lang="en-US" sz="240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7543800" cy="4473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170180" indent="-170180">
              <a:buFontTx/>
              <a:buChar char="•"/>
            </a:pPr>
            <a:r>
              <a:rPr lang="en-US">
                <a:latin typeface="Arial" panose="020B0604020202020204" pitchFamily="34" charset="0"/>
              </a:rPr>
              <a:t>For 3+3 game, it is less clear what strategy works as there are more paths that can be taken.</a:t>
            </a: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r>
              <a:rPr lang="en-US">
                <a:latin typeface="Arial" panose="020B0604020202020204" pitchFamily="34" charset="0"/>
              </a:rPr>
              <a:t>However, its easy to see that if the first player removes a rock from each pile we are now in the 2+2 game for which the outcomes have already been determined. </a:t>
            </a:r>
            <a:br>
              <a:rPr lang="en-US">
                <a:latin typeface="Arial" panose="020B0604020202020204" pitchFamily="34" charset="0"/>
              </a:rPr>
            </a:b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r>
              <a:rPr lang="en-US">
                <a:latin typeface="Arial" panose="020B0604020202020204" pitchFamily="34" charset="0"/>
              </a:rPr>
              <a:t>Can represent the strategies required as a matrix for any number of rocks..</a:t>
            </a: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endParaRPr lang="en-US">
              <a:latin typeface="Arial" panose="020B0604020202020204" pitchFamily="34" charset="0"/>
            </a:endParaRPr>
          </a:p>
          <a:p>
            <a:pPr marL="170180" indent="-170180">
              <a:buFontTx/>
              <a:buChar char="•"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5105400"/>
            <a:ext cx="9601200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  <a:latin typeface="Times" pitchFamily="-109" charset="0"/>
            </a:endParaRPr>
          </a:p>
          <a:p>
            <a:r>
              <a:rPr lang="en-US">
                <a:solidFill>
                  <a:schemeClr val="tx1"/>
                </a:solidFill>
                <a:latin typeface="Times" pitchFamily="-109" charset="0"/>
              </a:rPr>
              <a:t>.</a:t>
            </a:r>
            <a:endParaRPr lang="en-US">
              <a:solidFill>
                <a:schemeClr val="tx1"/>
              </a:solidFill>
              <a:latin typeface="Times" pitchFamily="-109" charset="0"/>
            </a:endParaRPr>
          </a:p>
          <a:p>
            <a:endParaRPr lang="en-US">
              <a:solidFill>
                <a:schemeClr val="tx1"/>
              </a:solidFill>
              <a:latin typeface="Times" pitchFamily="-109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5105400"/>
            <a:ext cx="9601200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  <a:latin typeface="Times" pitchFamily="-109" charset="0"/>
            </a:endParaRPr>
          </a:p>
          <a:p>
            <a:r>
              <a:rPr lang="en-US">
                <a:solidFill>
                  <a:schemeClr val="tx1"/>
                </a:solidFill>
                <a:latin typeface="Times" pitchFamily="-109" charset="0"/>
              </a:rPr>
              <a:t>.</a:t>
            </a:r>
            <a:endParaRPr lang="en-US">
              <a:solidFill>
                <a:schemeClr val="tx1"/>
              </a:solidFill>
              <a:latin typeface="Times" pitchFamily="-109" charset="0"/>
            </a:endParaRPr>
          </a:p>
          <a:p>
            <a:endParaRPr lang="en-US">
              <a:solidFill>
                <a:schemeClr val="tx1"/>
              </a:solidFill>
              <a:latin typeface="Times" pitchFamily="-109" charset="0"/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1066800" y="4010025"/>
            <a:ext cx="6365875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latin typeface="Arial" panose="020B0604020202020204" pitchFamily="34" charset="0"/>
              </a:rPr>
              <a:t>Entry in position i,j  (ith row, jth column) describes the </a:t>
            </a:r>
            <a:endParaRPr lang="en-US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moves that can be made in the I+j game for pile A &amp; B.</a:t>
            </a:r>
            <a:endParaRPr lang="en-US" sz="2000">
              <a:latin typeface="Arial" panose="020B0604020202020204" pitchFamily="34" charset="0"/>
            </a:endParaRPr>
          </a:p>
          <a:p>
            <a:endParaRPr lang="en-US" sz="2000">
              <a:latin typeface="Arial" panose="020B0604020202020204" pitchFamily="34" charset="0"/>
            </a:endParaRPr>
          </a:p>
        </p:txBody>
      </p:sp>
      <p:grpSp>
        <p:nvGrpSpPr>
          <p:cNvPr id="2" name="Group 12"/>
          <p:cNvGrpSpPr/>
          <p:nvPr/>
        </p:nvGrpSpPr>
        <p:grpSpPr bwMode="auto">
          <a:xfrm>
            <a:off x="1676400" y="381000"/>
            <a:ext cx="5068888" cy="3352800"/>
            <a:chOff x="1056" y="240"/>
            <a:chExt cx="3193" cy="2112"/>
          </a:xfrm>
        </p:grpSpPr>
        <p:pic>
          <p:nvPicPr>
            <p:cNvPr id="20486" name="Picture 5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1633" y="517"/>
              <a:ext cx="2494" cy="1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4080" y="432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  <a:endParaRPr lang="en-US"/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1776" y="2064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  <a:endParaRPr lang="en-US"/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2612" y="240"/>
              <a:ext cx="535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anose="020B0604020202020204" pitchFamily="34" charset="0"/>
                  <a:sym typeface="DeltaSymbol" charset="2"/>
                </a:rPr>
                <a:t>Pile A</a:t>
              </a:r>
              <a:endParaRPr lang="en-US" sz="2000">
                <a:latin typeface="Arial" panose="020B0604020202020204" pitchFamily="34" charset="0"/>
                <a:sym typeface="DeltaSymbol" charset="2"/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1056" y="1200"/>
              <a:ext cx="535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anose="020B0604020202020204" pitchFamily="34" charset="0"/>
                  <a:sym typeface="DeltaSymbol" charset="2"/>
                </a:rPr>
                <a:t>Pile B</a:t>
              </a:r>
              <a:endParaRPr lang="en-US" sz="2000">
                <a:latin typeface="Arial" panose="020B0604020202020204" pitchFamily="34" charset="0"/>
                <a:sym typeface="DeltaSymbol" charset="2"/>
              </a:endParaRPr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43000" y="4876800"/>
            <a:ext cx="6481763" cy="1570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 </a:t>
            </a:r>
            <a:r>
              <a:rPr lang="en-US"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</a:t>
            </a:r>
            <a:r>
              <a:rPr lang="en-US">
                <a:latin typeface="Arial" panose="020B0604020202020204" pitchFamily="34" charset="0"/>
                <a:sym typeface="DeltaSymbol" charset="2"/>
              </a:rPr>
              <a:t>take one stone from pile A</a:t>
            </a:r>
            <a:endParaRPr lang="en-US">
              <a:latin typeface="Arial" panose="020B0604020202020204" pitchFamily="34" charset="0"/>
              <a:sym typeface="DeltaSymbol" charset="2"/>
            </a:endParaRPr>
          </a:p>
          <a:p>
            <a:r>
              <a:rPr lang="en-US">
                <a:latin typeface="Arial" panose="020B0604020202020204" pitchFamily="34" charset="0"/>
                <a:sym typeface="DeltaSymbol" charset="2"/>
              </a:rPr>
              <a:t> </a:t>
            </a:r>
            <a:r>
              <a:rPr lang="en-US"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  <a:sym typeface="DeltaSymbol" charset="2"/>
              </a:rPr>
              <a:t></a:t>
            </a:r>
            <a:r>
              <a:rPr lang="en-US">
                <a:latin typeface="Arial" panose="020B0604020202020204" pitchFamily="34" charset="0"/>
                <a:sym typeface="DeltaSymbol" charset="2"/>
              </a:rPr>
              <a:t>take one stone from pile B</a:t>
            </a:r>
            <a:endParaRPr lang="en-US">
              <a:latin typeface="Arial" panose="020B0604020202020204" pitchFamily="34" charset="0"/>
              <a:sym typeface="DeltaSymbol" charset="2"/>
            </a:endParaRPr>
          </a:p>
          <a:p>
            <a:r>
              <a:rPr lang="en-US">
                <a:latin typeface="Arial" panose="020B0604020202020204" pitchFamily="34" charset="0"/>
                <a:sym typeface="DeltaSymbol" charset="2"/>
              </a:rPr>
              <a:t> </a:t>
            </a:r>
            <a:r>
              <a:rPr lang="en-US"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  <a:sym typeface="DeltaSymbol" charset="2"/>
              </a:rPr>
              <a:t></a:t>
            </a:r>
            <a:r>
              <a:rPr lang="en-US">
                <a:latin typeface="Arial" panose="020B0604020202020204" pitchFamily="34" charset="0"/>
                <a:sym typeface="DeltaSymbol" charset="2"/>
              </a:rPr>
              <a:t>take one stone from each pile</a:t>
            </a:r>
            <a:endParaRPr lang="en-US">
              <a:latin typeface="Arial" panose="020B0604020202020204" pitchFamily="34" charset="0"/>
              <a:sym typeface="DeltaSymbol" charset="2"/>
            </a:endParaRPr>
          </a:p>
          <a:p>
            <a:r>
              <a:rPr lang="en-US"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  <a:sym typeface="DeltaSymbol" charset="2"/>
              </a:rPr>
              <a:t></a:t>
            </a:r>
            <a:r>
              <a:rPr lang="en-US">
                <a:latin typeface="Arial" panose="020B0604020202020204" pitchFamily="34" charset="0"/>
                <a:sym typeface="DeltaSymbol" charset="2"/>
              </a:rPr>
              <a:t>  </a:t>
            </a:r>
            <a:r>
              <a:rPr lang="en-US" sz="1800">
                <a:latin typeface="Arial" panose="020B0604020202020204" pitchFamily="34" charset="0"/>
                <a:sym typeface="DeltaSymbol" charset="2"/>
              </a:rPr>
              <a:t>don’t play the game against an opponent who has a clue!</a:t>
            </a:r>
            <a:endParaRPr lang="en-US" sz="1800">
              <a:latin typeface="Arial" panose="020B0604020202020204" pitchFamily="34" charset="0"/>
            </a:endParaRPr>
          </a:p>
          <a:p>
            <a:endParaRPr 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5105400"/>
            <a:ext cx="9601200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  <a:latin typeface="Times" pitchFamily="-109" charset="0"/>
            </a:endParaRPr>
          </a:p>
          <a:p>
            <a:r>
              <a:rPr lang="en-US">
                <a:solidFill>
                  <a:schemeClr val="tx1"/>
                </a:solidFill>
                <a:latin typeface="Times" pitchFamily="-109" charset="0"/>
              </a:rPr>
              <a:t>.</a:t>
            </a:r>
            <a:endParaRPr lang="en-US">
              <a:solidFill>
                <a:schemeClr val="tx1"/>
              </a:solidFill>
              <a:latin typeface="Times" pitchFamily="-109" charset="0"/>
            </a:endParaRPr>
          </a:p>
          <a:p>
            <a:endParaRPr lang="en-US">
              <a:solidFill>
                <a:schemeClr val="tx1"/>
              </a:solidFill>
              <a:latin typeface="Times" pitchFamily="-109" charset="0"/>
            </a:endParaRP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1066800" y="4010025"/>
            <a:ext cx="7640638" cy="1323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latin typeface="Arial" panose="020B0604020202020204" pitchFamily="34" charset="0"/>
              </a:rPr>
              <a:t>Eg in 3+3 game we see a </a:t>
            </a:r>
            <a:r>
              <a:rPr lang="en-US" sz="2000"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</a:t>
            </a:r>
            <a:r>
              <a:rPr lang="en-US" sz="2000">
                <a:latin typeface="Arial" panose="020B0604020202020204" pitchFamily="34" charset="0"/>
                <a:sym typeface="DeltaSymbol" charset="2"/>
              </a:rPr>
              <a:t>in 3rd row and 3rd column indicating </a:t>
            </a:r>
            <a:endParaRPr lang="en-US" sz="2000">
              <a:latin typeface="Arial" panose="020B0604020202020204" pitchFamily="34" charset="0"/>
              <a:sym typeface="DeltaSymbol" charset="2"/>
            </a:endParaRPr>
          </a:p>
          <a:p>
            <a:r>
              <a:rPr lang="en-US" sz="2000">
                <a:latin typeface="Arial" panose="020B0604020202020204" pitchFamily="34" charset="0"/>
                <a:sym typeface="DeltaSymbol" charset="2"/>
              </a:rPr>
              <a:t>that player should remove a rock from each pile reducing problem </a:t>
            </a:r>
            <a:endParaRPr lang="en-US" sz="2000">
              <a:latin typeface="Arial" panose="020B0604020202020204" pitchFamily="34" charset="0"/>
              <a:sym typeface="DeltaSymbol" charset="2"/>
            </a:endParaRPr>
          </a:p>
          <a:p>
            <a:r>
              <a:rPr lang="en-US" sz="2000">
                <a:latin typeface="Arial" panose="020B0604020202020204" pitchFamily="34" charset="0"/>
                <a:sym typeface="DeltaSymbol" charset="2"/>
              </a:rPr>
              <a:t>to 2+2 game which is marked * meaning that whoever makes first </a:t>
            </a:r>
            <a:endParaRPr lang="en-US" sz="2000">
              <a:latin typeface="Arial" panose="020B0604020202020204" pitchFamily="34" charset="0"/>
              <a:sym typeface="DeltaSymbol" charset="2"/>
            </a:endParaRPr>
          </a:p>
          <a:p>
            <a:r>
              <a:rPr lang="en-US" sz="2000">
                <a:latin typeface="Arial" panose="020B0604020202020204" pitchFamily="34" charset="0"/>
                <a:sym typeface="DeltaSymbol" charset="2"/>
              </a:rPr>
              <a:t>move in 2+2 game is doomed to lose.</a:t>
            </a:r>
            <a:endParaRPr lang="en-US" sz="2000">
              <a:latin typeface="Arial" panose="020B0604020202020204" pitchFamily="34" charset="0"/>
              <a:sym typeface="DeltaSymbol" charset="2"/>
            </a:endParaRPr>
          </a:p>
          <a:p>
            <a:endParaRPr lang="en-US" sz="2000">
              <a:latin typeface="Arial" panose="020B0604020202020204" pitchFamily="34" charset="0"/>
              <a:sym typeface="DeltaSymbol" charset="2"/>
            </a:endParaRPr>
          </a:p>
        </p:txBody>
      </p:sp>
      <p:grpSp>
        <p:nvGrpSpPr>
          <p:cNvPr id="2" name="Group 7"/>
          <p:cNvGrpSpPr/>
          <p:nvPr/>
        </p:nvGrpSpPr>
        <p:grpSpPr bwMode="auto">
          <a:xfrm>
            <a:off x="1676400" y="381000"/>
            <a:ext cx="5068888" cy="3352800"/>
            <a:chOff x="1056" y="240"/>
            <a:chExt cx="3193" cy="2112"/>
          </a:xfrm>
        </p:grpSpPr>
        <p:pic>
          <p:nvPicPr>
            <p:cNvPr id="21511" name="Picture 8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1633" y="517"/>
              <a:ext cx="2494" cy="1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2" name="Text Box 9"/>
            <p:cNvSpPr txBox="1">
              <a:spLocks noChangeArrowheads="1"/>
            </p:cNvSpPr>
            <p:nvPr/>
          </p:nvSpPr>
          <p:spPr bwMode="auto">
            <a:xfrm>
              <a:off x="4080" y="432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  <a:endParaRPr lang="en-US"/>
            </a:p>
          </p:txBody>
        </p:sp>
        <p:sp>
          <p:nvSpPr>
            <p:cNvPr id="21513" name="Text Box 10"/>
            <p:cNvSpPr txBox="1">
              <a:spLocks noChangeArrowheads="1"/>
            </p:cNvSpPr>
            <p:nvPr/>
          </p:nvSpPr>
          <p:spPr bwMode="auto">
            <a:xfrm>
              <a:off x="1776" y="2064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  <a:endParaRPr lang="en-US"/>
            </a:p>
          </p:txBody>
        </p:sp>
        <p:sp>
          <p:nvSpPr>
            <p:cNvPr id="21514" name="Rectangle 11"/>
            <p:cNvSpPr>
              <a:spLocks noChangeArrowheads="1"/>
            </p:cNvSpPr>
            <p:nvPr/>
          </p:nvSpPr>
          <p:spPr bwMode="auto">
            <a:xfrm>
              <a:off x="2612" y="240"/>
              <a:ext cx="535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anose="020B0604020202020204" pitchFamily="34" charset="0"/>
                  <a:sym typeface="DeltaSymbol" charset="2"/>
                </a:rPr>
                <a:t>Pile A</a:t>
              </a:r>
              <a:endParaRPr lang="en-US" sz="2000">
                <a:latin typeface="Arial" panose="020B0604020202020204" pitchFamily="34" charset="0"/>
                <a:sym typeface="DeltaSymbol" charset="2"/>
              </a:endParaRPr>
            </a:p>
          </p:txBody>
        </p:sp>
        <p:sp>
          <p:nvSpPr>
            <p:cNvPr id="21515" name="Rectangle 12"/>
            <p:cNvSpPr>
              <a:spLocks noChangeArrowheads="1"/>
            </p:cNvSpPr>
            <p:nvPr/>
          </p:nvSpPr>
          <p:spPr bwMode="auto">
            <a:xfrm>
              <a:off x="1056" y="1200"/>
              <a:ext cx="535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anose="020B0604020202020204" pitchFamily="34" charset="0"/>
                  <a:sym typeface="DeltaSymbol" charset="2"/>
                </a:rPr>
                <a:t>Pile B</a:t>
              </a:r>
              <a:endParaRPr lang="en-US" sz="2000">
                <a:latin typeface="Arial" panose="020B0604020202020204" pitchFamily="34" charset="0"/>
                <a:sym typeface="DeltaSymbol" charset="2"/>
              </a:endParaRPr>
            </a:p>
          </p:txBody>
        </p:sp>
      </p:grpSp>
      <p:sp>
        <p:nvSpPr>
          <p:cNvPr id="70669" name="Oval 13"/>
          <p:cNvSpPr>
            <a:spLocks noChangeArrowheads="1"/>
          </p:cNvSpPr>
          <p:nvPr/>
        </p:nvSpPr>
        <p:spPr bwMode="auto">
          <a:xfrm>
            <a:off x="3886200" y="1600200"/>
            <a:ext cx="3810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66800" y="5486400"/>
            <a:ext cx="7445375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anose="020B0604020202020204" pitchFamily="34" charset="0"/>
                <a:sym typeface="DeltaSymbol" charset="2"/>
              </a:rPr>
              <a:t>If opponent takes rock from pile A (</a:t>
            </a:r>
            <a:r>
              <a:rPr lang="en-US" sz="2000"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  <a:sym typeface="DeltaSymbol" charset="2"/>
              </a:rPr>
              <a:t></a:t>
            </a:r>
            <a:r>
              <a:rPr lang="en-US" sz="2000">
                <a:latin typeface="Arial" panose="020B0604020202020204" pitchFamily="34" charset="0"/>
                <a:sym typeface="DeltaSymbol" charset="2"/>
              </a:rPr>
              <a:t>) leads to 2+1 game. Table </a:t>
            </a:r>
            <a:endParaRPr lang="en-US" sz="2000">
              <a:latin typeface="Arial" panose="020B0604020202020204" pitchFamily="34" charset="0"/>
              <a:sym typeface="DeltaSymbol" charset="2"/>
            </a:endParaRPr>
          </a:p>
          <a:p>
            <a:r>
              <a:rPr lang="en-US" sz="2000">
                <a:latin typeface="Arial" panose="020B0604020202020204" pitchFamily="34" charset="0"/>
                <a:sym typeface="DeltaSymbol" charset="2"/>
              </a:rPr>
              <a:t>strategy indicates that we should remove second rock from pile </a:t>
            </a:r>
            <a:endParaRPr lang="en-US" sz="2000">
              <a:latin typeface="Arial" panose="020B0604020202020204" pitchFamily="34" charset="0"/>
              <a:sym typeface="DeltaSymbol" charset="2"/>
            </a:endParaRPr>
          </a:p>
          <a:p>
            <a:r>
              <a:rPr lang="en-US" sz="2000">
                <a:latin typeface="Arial" panose="020B0604020202020204" pitchFamily="34" charset="0"/>
                <a:sym typeface="DeltaSymbol" charset="2"/>
              </a:rPr>
              <a:t>A, leaving 2 rocks in pile B.</a:t>
            </a:r>
            <a:endParaRPr lang="en-US" sz="2000">
              <a:latin typeface="Arial" panose="020B0604020202020204" pitchFamily="34" charset="0"/>
              <a:sym typeface="DeltaSymbol" charset="2"/>
            </a:endParaRPr>
          </a:p>
          <a:p>
            <a:endParaRPr 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70669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263775" y="976313"/>
            <a:ext cx="4273550" cy="4427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28663" y="214313"/>
            <a:ext cx="7362825" cy="7493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lIns="81203" tIns="39889" rIns="81203" bIns="39889">
            <a:spAutoFit/>
          </a:bodyPr>
          <a:lstStyle/>
          <a:p>
            <a:pPr algn="ctr" defTabSz="821055">
              <a:spcBef>
                <a:spcPct val="100000"/>
              </a:spcBef>
            </a:pPr>
            <a:r>
              <a:rPr lang="en-US" sz="2200" b="1">
                <a:latin typeface="Times New Roman" panose="02020603050405020304" pitchFamily="-109" charset="0"/>
              </a:rPr>
              <a:t>Dot is placed in each cell if the 2 sequences have the same element for a given pair of sites</a:t>
            </a:r>
            <a:endParaRPr lang="en-US" sz="2200" b="1">
              <a:latin typeface="Times New Roman" panose="02020603050405020304" pitchFamily="-109" charset="0"/>
            </a:endParaRPr>
          </a:p>
        </p:txBody>
      </p:sp>
      <p:sp>
        <p:nvSpPr>
          <p:cNvPr id="950276" name="Rectangle 4"/>
          <p:cNvSpPr>
            <a:spLocks noChangeArrowheads="1"/>
          </p:cNvSpPr>
          <p:nvPr/>
        </p:nvSpPr>
        <p:spPr bwMode="auto">
          <a:xfrm>
            <a:off x="954088" y="5826125"/>
            <a:ext cx="7586662" cy="62865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lIns="81203" tIns="39889" rIns="81203" bIns="39889">
            <a:spAutoFit/>
          </a:bodyPr>
          <a:lstStyle/>
          <a:p>
            <a:pPr algn="ctr" defTabSz="821055">
              <a:spcBef>
                <a:spcPct val="100000"/>
              </a:spcBef>
            </a:pPr>
            <a:r>
              <a:rPr lang="en-US" sz="1800" b="1">
                <a:latin typeface="Times New Roman" panose="02020603050405020304" pitchFamily="-109" charset="0"/>
              </a:rPr>
              <a:t>Two possible paths through plot are shown, implying 2 separate alignments. Matching runs show up as diagonal lines.</a:t>
            </a:r>
            <a:endParaRPr lang="en-US" sz="1800" b="1">
              <a:latin typeface="Times New Roman" panose="02020603050405020304" pitchFamily="-109" charset="0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228600" y="2743200"/>
            <a:ext cx="1958975" cy="871538"/>
            <a:chOff x="117" y="1693"/>
            <a:chExt cx="1419" cy="585"/>
          </a:xfrm>
        </p:grpSpPr>
        <p:sp>
          <p:nvSpPr>
            <p:cNvPr id="27666" name="Rectangle 6"/>
            <p:cNvSpPr>
              <a:spLocks noChangeArrowheads="1"/>
            </p:cNvSpPr>
            <p:nvPr/>
          </p:nvSpPr>
          <p:spPr bwMode="auto">
            <a:xfrm>
              <a:off x="117" y="1693"/>
              <a:ext cx="1286" cy="233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lIns="72872" tIns="35796" rIns="72872" bIns="35796">
              <a:spAutoFit/>
            </a:bodyPr>
            <a:lstStyle/>
            <a:p>
              <a:pPr defTabSz="821055"/>
              <a:r>
                <a:rPr lang="en-US" sz="1800" b="1">
                  <a:latin typeface="Times New Roman" panose="02020603050405020304" pitchFamily="-109" charset="0"/>
                </a:rPr>
                <a:t>ATGCGTCGT</a:t>
              </a:r>
              <a:endParaRPr lang="en-US" sz="1800" b="1">
                <a:latin typeface="Times New Roman" panose="02020603050405020304" pitchFamily="-109" charset="0"/>
              </a:endParaRPr>
            </a:p>
          </p:txBody>
        </p:sp>
        <p:sp>
          <p:nvSpPr>
            <p:cNvPr id="27667" name="Rectangle 7"/>
            <p:cNvSpPr>
              <a:spLocks noChangeArrowheads="1"/>
            </p:cNvSpPr>
            <p:nvPr/>
          </p:nvSpPr>
          <p:spPr bwMode="auto">
            <a:xfrm>
              <a:off x="125" y="2045"/>
              <a:ext cx="1411" cy="233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lIns="72872" tIns="35796" rIns="72872" bIns="35796">
              <a:spAutoFit/>
            </a:bodyPr>
            <a:lstStyle/>
            <a:p>
              <a:pPr defTabSz="821055"/>
              <a:r>
                <a:rPr lang="en-US" sz="1800" b="1">
                  <a:latin typeface="Times New Roman" panose="02020603050405020304" pitchFamily="-109" charset="0"/>
                </a:rPr>
                <a:t>ATGCGTCGTT</a:t>
              </a:r>
              <a:endParaRPr lang="en-US" sz="1800" b="1">
                <a:latin typeface="Times New Roman" panose="02020603050405020304" pitchFamily="-109" charset="0"/>
              </a:endParaRPr>
            </a:p>
          </p:txBody>
        </p:sp>
        <p:sp>
          <p:nvSpPr>
            <p:cNvPr id="27668" name="Line 8"/>
            <p:cNvSpPr>
              <a:spLocks noChangeShapeType="1"/>
            </p:cNvSpPr>
            <p:nvPr/>
          </p:nvSpPr>
          <p:spPr bwMode="auto">
            <a:xfrm>
              <a:off x="248" y="1944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7669" name="Line 9"/>
            <p:cNvSpPr>
              <a:spLocks noChangeShapeType="1"/>
            </p:cNvSpPr>
            <p:nvPr/>
          </p:nvSpPr>
          <p:spPr bwMode="auto">
            <a:xfrm>
              <a:off x="360" y="1944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7670" name="Line 10"/>
            <p:cNvSpPr>
              <a:spLocks noChangeShapeType="1"/>
            </p:cNvSpPr>
            <p:nvPr/>
          </p:nvSpPr>
          <p:spPr bwMode="auto">
            <a:xfrm>
              <a:off x="472" y="1944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7671" name="Line 11"/>
            <p:cNvSpPr>
              <a:spLocks noChangeShapeType="1"/>
            </p:cNvSpPr>
            <p:nvPr/>
          </p:nvSpPr>
          <p:spPr bwMode="auto">
            <a:xfrm>
              <a:off x="584" y="1944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7672" name="Line 12"/>
            <p:cNvSpPr>
              <a:spLocks noChangeShapeType="1"/>
            </p:cNvSpPr>
            <p:nvPr/>
          </p:nvSpPr>
          <p:spPr bwMode="auto">
            <a:xfrm>
              <a:off x="696" y="1944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7673" name="Line 13"/>
            <p:cNvSpPr>
              <a:spLocks noChangeShapeType="1"/>
            </p:cNvSpPr>
            <p:nvPr/>
          </p:nvSpPr>
          <p:spPr bwMode="auto">
            <a:xfrm>
              <a:off x="808" y="1944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7674" name="Line 14"/>
            <p:cNvSpPr>
              <a:spLocks noChangeShapeType="1"/>
            </p:cNvSpPr>
            <p:nvPr/>
          </p:nvSpPr>
          <p:spPr bwMode="auto">
            <a:xfrm>
              <a:off x="920" y="1944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7675" name="Line 15"/>
            <p:cNvSpPr>
              <a:spLocks noChangeShapeType="1"/>
            </p:cNvSpPr>
            <p:nvPr/>
          </p:nvSpPr>
          <p:spPr bwMode="auto">
            <a:xfrm>
              <a:off x="1032" y="1944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7676" name="Line 16"/>
            <p:cNvSpPr>
              <a:spLocks noChangeShapeType="1"/>
            </p:cNvSpPr>
            <p:nvPr/>
          </p:nvSpPr>
          <p:spPr bwMode="auto">
            <a:xfrm>
              <a:off x="1144" y="1944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lIns="72872" tIns="35796" rIns="72872" bIns="35796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8"/>
          <p:cNvGrpSpPr/>
          <p:nvPr/>
        </p:nvGrpSpPr>
        <p:grpSpPr bwMode="auto">
          <a:xfrm>
            <a:off x="6732588" y="2781300"/>
            <a:ext cx="2338387" cy="877888"/>
            <a:chOff x="4241" y="1752"/>
            <a:chExt cx="1473" cy="553"/>
          </a:xfrm>
        </p:grpSpPr>
        <p:sp>
          <p:nvSpPr>
            <p:cNvPr id="27655" name="Rectangle 17"/>
            <p:cNvSpPr>
              <a:spLocks noChangeArrowheads="1"/>
            </p:cNvSpPr>
            <p:nvPr/>
          </p:nvSpPr>
          <p:spPr bwMode="auto">
            <a:xfrm>
              <a:off x="4241" y="1752"/>
              <a:ext cx="1118" cy="223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lIns="81203" tIns="39889" rIns="81203" bIns="39889">
              <a:spAutoFit/>
            </a:bodyPr>
            <a:lstStyle/>
            <a:p>
              <a:pPr defTabSz="821055"/>
              <a:r>
                <a:rPr lang="en-US" sz="1800" b="1">
                  <a:latin typeface="Times New Roman" panose="02020603050405020304" pitchFamily="-109" charset="0"/>
                </a:rPr>
                <a:t>ATGCGTCGT</a:t>
              </a:r>
              <a:endParaRPr lang="en-US" sz="1800" b="1">
                <a:latin typeface="Times New Roman" panose="02020603050405020304" pitchFamily="-109" charset="0"/>
              </a:endParaRPr>
            </a:p>
          </p:txBody>
        </p:sp>
        <p:sp>
          <p:nvSpPr>
            <p:cNvPr id="27656" name="Rectangle 18"/>
            <p:cNvSpPr>
              <a:spLocks noChangeArrowheads="1"/>
            </p:cNvSpPr>
            <p:nvPr/>
          </p:nvSpPr>
          <p:spPr bwMode="auto">
            <a:xfrm>
              <a:off x="4248" y="2082"/>
              <a:ext cx="1466" cy="223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lIns="81203" tIns="39889" rIns="81203" bIns="39889">
              <a:spAutoFit/>
            </a:bodyPr>
            <a:lstStyle/>
            <a:p>
              <a:pPr defTabSz="821055"/>
              <a:r>
                <a:rPr lang="en-US" sz="1800" b="1">
                  <a:latin typeface="Times New Roman" panose="02020603050405020304" pitchFamily="-109" charset="0"/>
                </a:rPr>
                <a:t>ATG - - - CGTCGTT</a:t>
              </a:r>
              <a:endParaRPr lang="en-US" sz="1800" b="1">
                <a:latin typeface="Times New Roman" panose="02020603050405020304" pitchFamily="-109" charset="0"/>
              </a:endParaRPr>
            </a:p>
          </p:txBody>
        </p:sp>
        <p:sp>
          <p:nvSpPr>
            <p:cNvPr id="27657" name="Line 19"/>
            <p:cNvSpPr>
              <a:spLocks noChangeShapeType="1"/>
            </p:cNvSpPr>
            <p:nvPr/>
          </p:nvSpPr>
          <p:spPr bwMode="auto">
            <a:xfrm>
              <a:off x="4355" y="1988"/>
              <a:ext cx="0" cy="82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Line 20"/>
            <p:cNvSpPr>
              <a:spLocks noChangeShapeType="1"/>
            </p:cNvSpPr>
            <p:nvPr/>
          </p:nvSpPr>
          <p:spPr bwMode="auto">
            <a:xfrm>
              <a:off x="4452" y="1988"/>
              <a:ext cx="0" cy="82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Line 21"/>
            <p:cNvSpPr>
              <a:spLocks noChangeShapeType="1"/>
            </p:cNvSpPr>
            <p:nvPr/>
          </p:nvSpPr>
          <p:spPr bwMode="auto">
            <a:xfrm>
              <a:off x="4550" y="1988"/>
              <a:ext cx="0" cy="82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Line 22"/>
            <p:cNvSpPr>
              <a:spLocks noChangeShapeType="1"/>
            </p:cNvSpPr>
            <p:nvPr/>
          </p:nvSpPr>
          <p:spPr bwMode="auto">
            <a:xfrm>
              <a:off x="4647" y="1988"/>
              <a:ext cx="0" cy="82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Line 23"/>
            <p:cNvSpPr>
              <a:spLocks noChangeShapeType="1"/>
            </p:cNvSpPr>
            <p:nvPr/>
          </p:nvSpPr>
          <p:spPr bwMode="auto">
            <a:xfrm>
              <a:off x="4744" y="1988"/>
              <a:ext cx="0" cy="82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Line 24"/>
            <p:cNvSpPr>
              <a:spLocks noChangeShapeType="1"/>
            </p:cNvSpPr>
            <p:nvPr/>
          </p:nvSpPr>
          <p:spPr bwMode="auto">
            <a:xfrm>
              <a:off x="4842" y="1988"/>
              <a:ext cx="0" cy="82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Line 25"/>
            <p:cNvSpPr>
              <a:spLocks noChangeShapeType="1"/>
            </p:cNvSpPr>
            <p:nvPr/>
          </p:nvSpPr>
          <p:spPr bwMode="auto">
            <a:xfrm>
              <a:off x="4939" y="1988"/>
              <a:ext cx="0" cy="82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Line 26"/>
            <p:cNvSpPr>
              <a:spLocks noChangeShapeType="1"/>
            </p:cNvSpPr>
            <p:nvPr/>
          </p:nvSpPr>
          <p:spPr bwMode="auto">
            <a:xfrm>
              <a:off x="5037" y="1988"/>
              <a:ext cx="0" cy="82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Line 27"/>
            <p:cNvSpPr>
              <a:spLocks noChangeShapeType="1"/>
            </p:cNvSpPr>
            <p:nvPr/>
          </p:nvSpPr>
          <p:spPr bwMode="auto">
            <a:xfrm>
              <a:off x="5134" y="1988"/>
              <a:ext cx="0" cy="82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027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5105400"/>
            <a:ext cx="9601200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  <a:latin typeface="Times" pitchFamily="-109" charset="0"/>
            </a:endParaRPr>
          </a:p>
          <a:p>
            <a:r>
              <a:rPr lang="en-US">
                <a:solidFill>
                  <a:schemeClr val="tx1"/>
                </a:solidFill>
                <a:latin typeface="Times" pitchFamily="-109" charset="0"/>
              </a:rPr>
              <a:t>.</a:t>
            </a:r>
            <a:endParaRPr lang="en-US">
              <a:solidFill>
                <a:schemeClr val="tx1"/>
              </a:solidFill>
              <a:latin typeface="Times" pitchFamily="-109" charset="0"/>
            </a:endParaRPr>
          </a:p>
          <a:p>
            <a:endParaRPr lang="en-US">
              <a:solidFill>
                <a:schemeClr val="tx1"/>
              </a:solidFill>
              <a:latin typeface="Times" pitchFamily="-109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066800" y="533400"/>
            <a:ext cx="7262813" cy="192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latin typeface="Arial" panose="020B0604020202020204" pitchFamily="34" charset="0"/>
              </a:rPr>
              <a:t>Rocks game shows that a complex problem with many paths </a:t>
            </a:r>
            <a:endParaRPr lang="en-US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can be broken down into sub-problems. If each sub-problem is </a:t>
            </a:r>
            <a:endParaRPr lang="en-US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solved correctly, then we can solve the larger problems too.</a:t>
            </a:r>
            <a:endParaRPr lang="en-US" sz="2000">
              <a:latin typeface="Arial" panose="020B0604020202020204" pitchFamily="34" charset="0"/>
            </a:endParaRPr>
          </a:p>
          <a:p>
            <a:endParaRPr lang="en-US" sz="2000">
              <a:latin typeface="Arial" panose="020B0604020202020204" pitchFamily="34" charset="0"/>
            </a:endParaRPr>
          </a:p>
          <a:p>
            <a:endParaRPr lang="en-US" sz="2000">
              <a:latin typeface="Arial" panose="020B0604020202020204" pitchFamily="34" charset="0"/>
            </a:endParaRPr>
          </a:p>
          <a:p>
            <a:pPr>
              <a:buFont typeface="Times" pitchFamily="-109" charset="0"/>
              <a:buChar char="•"/>
            </a:pPr>
            <a:r>
              <a:rPr lang="en-US" sz="2000">
                <a:latin typeface="Arial" panose="020B0604020202020204" pitchFamily="34" charset="0"/>
              </a:rPr>
              <a:t>This is the underpinning of Dynamic programming.</a:t>
            </a:r>
            <a:endParaRPr lang="en-US" sz="2000">
              <a:latin typeface="Arial" panose="020B0604020202020204" pitchFamily="34" charset="0"/>
              <a:sym typeface="DeltaSymbol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066800" y="533400"/>
            <a:ext cx="7262813" cy="192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latin typeface="Arial" panose="020B0604020202020204" pitchFamily="34" charset="0"/>
              </a:rPr>
              <a:t>Rocks game shows that a complex problem with many paths </a:t>
            </a:r>
            <a:endParaRPr lang="en-US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can be broken down into sub-problems. If each sub-problem is </a:t>
            </a:r>
            <a:endParaRPr lang="en-US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solved correctly, then we can solve the larger problems too.</a:t>
            </a:r>
            <a:endParaRPr lang="en-US" sz="2000">
              <a:latin typeface="Arial" panose="020B0604020202020204" pitchFamily="34" charset="0"/>
            </a:endParaRPr>
          </a:p>
          <a:p>
            <a:endParaRPr lang="en-US" sz="2000">
              <a:latin typeface="Arial" panose="020B0604020202020204" pitchFamily="34" charset="0"/>
            </a:endParaRPr>
          </a:p>
          <a:p>
            <a:endParaRPr lang="en-US" sz="2000">
              <a:latin typeface="Arial" panose="020B0604020202020204" pitchFamily="34" charset="0"/>
            </a:endParaRPr>
          </a:p>
          <a:p>
            <a:pPr>
              <a:buFont typeface="Times" pitchFamily="-109" charset="0"/>
              <a:buChar char="•"/>
            </a:pPr>
            <a:r>
              <a:rPr lang="en-US" sz="2000">
                <a:latin typeface="Arial" panose="020B0604020202020204" pitchFamily="34" charset="0"/>
              </a:rPr>
              <a:t>This is the underpinning of Dynamic programming.</a:t>
            </a:r>
            <a:endParaRPr lang="en-US" sz="2000">
              <a:latin typeface="Arial" panose="020B0604020202020204" pitchFamily="34" charset="0"/>
              <a:sym typeface="DeltaSymbol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7543800" cy="1800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92100" indent="-292100"/>
            <a:endParaRPr lang="en-US" baseline="-25000"/>
          </a:p>
          <a:p>
            <a:pPr marL="292100" indent="-292100">
              <a:buFontTx/>
              <a:buChar char="•"/>
            </a:pPr>
            <a:r>
              <a:rPr lang="en-US"/>
              <a:t>Recursion:</a:t>
            </a:r>
            <a:endParaRPr lang="en-US"/>
          </a:p>
          <a:p>
            <a:pPr marL="292100" indent="-292100"/>
            <a:r>
              <a:rPr lang="en-US" i="1"/>
              <a:t>		c</a:t>
            </a:r>
            <a:r>
              <a:rPr lang="en-US" sz="2800" i="1" baseline="-25000"/>
              <a:t>ij</a:t>
            </a:r>
            <a:r>
              <a:rPr lang="en-US"/>
              <a:t> = </a:t>
            </a:r>
            <a:r>
              <a:rPr lang="en-US" sz="2800" i="1"/>
              <a:t>c</a:t>
            </a:r>
            <a:r>
              <a:rPr lang="en-US" sz="2800" i="1" baseline="-25000"/>
              <a:t>i-1</a:t>
            </a:r>
            <a:r>
              <a:rPr lang="en-US" sz="2800" i="1"/>
              <a:t>,</a:t>
            </a:r>
            <a:r>
              <a:rPr lang="en-US" sz="2800" i="1" baseline="-25000"/>
              <a:t>j-1</a:t>
            </a:r>
            <a:r>
              <a:rPr lang="en-US"/>
              <a:t> + 1   if </a:t>
            </a:r>
            <a:r>
              <a:rPr lang="en-US" i="1"/>
              <a:t>x</a:t>
            </a:r>
            <a:r>
              <a:rPr lang="en-US" i="1" baseline="-25000"/>
              <a:t>i</a:t>
            </a:r>
            <a:r>
              <a:rPr lang="en-US"/>
              <a:t> = </a:t>
            </a:r>
            <a:r>
              <a:rPr lang="en-US" i="1"/>
              <a:t>y</a:t>
            </a:r>
            <a:r>
              <a:rPr lang="en-US" i="1" baseline="-25000"/>
              <a:t>j</a:t>
            </a:r>
            <a:endParaRPr lang="en-US" i="1" baseline="-25000"/>
          </a:p>
          <a:p>
            <a:pPr marL="292100" indent="-292100"/>
            <a:r>
              <a:rPr lang="en-US" i="1" baseline="-25000"/>
              <a:t>	</a:t>
            </a:r>
            <a:endParaRPr lang="en-US" i="1" baseline="-25000"/>
          </a:p>
          <a:p>
            <a:pPr marL="292100" indent="-292100"/>
            <a:r>
              <a:rPr lang="en-US" i="1"/>
              <a:t>		</a:t>
            </a:r>
            <a:r>
              <a:rPr lang="en-US"/>
              <a:t>otherwise</a:t>
            </a:r>
            <a:r>
              <a:rPr lang="en-US" i="1"/>
              <a:t> c</a:t>
            </a:r>
            <a:r>
              <a:rPr lang="en-US" sz="2800" i="1" baseline="-25000"/>
              <a:t>ij</a:t>
            </a:r>
            <a:r>
              <a:rPr lang="en-US"/>
              <a:t> = max( </a:t>
            </a:r>
            <a:r>
              <a:rPr lang="en-US" sz="2800" i="1"/>
              <a:t>c</a:t>
            </a:r>
            <a:r>
              <a:rPr lang="en-US" sz="2800" i="1" baseline="-25000"/>
              <a:t>i</a:t>
            </a:r>
            <a:r>
              <a:rPr lang="en-US" sz="2800" i="1"/>
              <a:t>,</a:t>
            </a:r>
            <a:r>
              <a:rPr lang="en-US" sz="2800" i="1" baseline="-25000"/>
              <a:t>j-1</a:t>
            </a:r>
            <a:r>
              <a:rPr lang="en-US"/>
              <a:t> , </a:t>
            </a:r>
            <a:r>
              <a:rPr lang="en-US" sz="2800" i="1"/>
              <a:t>c</a:t>
            </a:r>
            <a:r>
              <a:rPr lang="en-US" sz="2800" i="1" baseline="-25000"/>
              <a:t>i-1</a:t>
            </a:r>
            <a:r>
              <a:rPr lang="en-US" sz="2800" i="1"/>
              <a:t>,</a:t>
            </a:r>
            <a:r>
              <a:rPr lang="en-US" sz="2800" i="1" baseline="-25000"/>
              <a:t>j</a:t>
            </a:r>
            <a:r>
              <a:rPr lang="en-US" sz="2800" i="1"/>
              <a:t>)</a:t>
            </a:r>
            <a:r>
              <a:rPr lang="en-US"/>
              <a:t> </a:t>
            </a:r>
            <a:endParaRPr lang="en-US"/>
          </a:p>
        </p:txBody>
      </p:sp>
      <p:grpSp>
        <p:nvGrpSpPr>
          <p:cNvPr id="2" name="Group 103"/>
          <p:cNvGrpSpPr/>
          <p:nvPr/>
        </p:nvGrpSpPr>
        <p:grpSpPr bwMode="auto">
          <a:xfrm>
            <a:off x="2286000" y="3200400"/>
            <a:ext cx="3340100" cy="2298700"/>
            <a:chOff x="1440" y="2016"/>
            <a:chExt cx="2104" cy="1448"/>
          </a:xfrm>
        </p:grpSpPr>
        <p:sp>
          <p:nvSpPr>
            <p:cNvPr id="57348" name="Text Box 50"/>
            <p:cNvSpPr txBox="1">
              <a:spLocks noChangeArrowheads="1"/>
            </p:cNvSpPr>
            <p:nvPr/>
          </p:nvSpPr>
          <p:spPr bwMode="auto">
            <a:xfrm>
              <a:off x="2928" y="2256"/>
              <a:ext cx="432" cy="35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anose="020B0604020202020204" pitchFamily="34" charset="0"/>
                </a:rPr>
                <a:t>  Y</a:t>
              </a:r>
              <a:r>
                <a:rPr lang="en-US" sz="1800" i="1" baseline="-25000">
                  <a:latin typeface="Arial" panose="020B0604020202020204" pitchFamily="34" charset="0"/>
                </a:rPr>
                <a:t>j</a:t>
              </a:r>
              <a:endParaRPr lang="en-US" sz="3600">
                <a:latin typeface="Arial" panose="020B0604020202020204" pitchFamily="34" charset="0"/>
              </a:endParaRPr>
            </a:p>
          </p:txBody>
        </p:sp>
        <p:sp>
          <p:nvSpPr>
            <p:cNvPr id="57349" name="Text Box 51"/>
            <p:cNvSpPr txBox="1">
              <a:spLocks noChangeArrowheads="1"/>
            </p:cNvSpPr>
            <p:nvPr/>
          </p:nvSpPr>
          <p:spPr bwMode="auto">
            <a:xfrm>
              <a:off x="1824" y="3072"/>
              <a:ext cx="324" cy="35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anose="020B0604020202020204" pitchFamily="34" charset="0"/>
                </a:rPr>
                <a:t>X</a:t>
              </a:r>
              <a:r>
                <a:rPr lang="en-US" sz="2000" i="1" baseline="-25000">
                  <a:latin typeface="Arial" panose="020B0604020202020204" pitchFamily="34" charset="0"/>
                </a:rPr>
                <a:t>i</a:t>
              </a:r>
              <a:endParaRPr lang="en-US" sz="3600">
                <a:latin typeface="Arial" panose="020B0604020202020204" pitchFamily="34" charset="0"/>
              </a:endParaRPr>
            </a:p>
          </p:txBody>
        </p:sp>
        <p:sp>
          <p:nvSpPr>
            <p:cNvPr id="57350" name="Text Box 52"/>
            <p:cNvSpPr txBox="1">
              <a:spLocks noChangeArrowheads="1"/>
            </p:cNvSpPr>
            <p:nvPr/>
          </p:nvSpPr>
          <p:spPr bwMode="auto">
            <a:xfrm>
              <a:off x="1440" y="2064"/>
              <a:ext cx="324" cy="137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anose="020B0604020202020204" pitchFamily="34" charset="0"/>
                </a:rPr>
                <a:t>i</a:t>
              </a:r>
              <a:endParaRPr lang="en-US" sz="1800" i="1" u="sng">
                <a:latin typeface="Arial" panose="020B0604020202020204" pitchFamily="34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anose="020B0604020202020204" pitchFamily="34" charset="0"/>
                </a:rPr>
                <a:t>0</a:t>
              </a:r>
              <a:endParaRPr lang="en-US" sz="1800">
                <a:latin typeface="Arial" panose="020B0604020202020204" pitchFamily="34" charset="0"/>
              </a:endParaRP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anose="020B0604020202020204" pitchFamily="34" charset="0"/>
                </a:rPr>
                <a:t>1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57351" name="Text Box 53"/>
            <p:cNvSpPr txBox="1">
              <a:spLocks noChangeArrowheads="1"/>
            </p:cNvSpPr>
            <p:nvPr/>
          </p:nvSpPr>
          <p:spPr bwMode="auto">
            <a:xfrm>
              <a:off x="2016" y="2016"/>
              <a:ext cx="1488" cy="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anose="020B0604020202020204" pitchFamily="34" charset="0"/>
                </a:rPr>
                <a:t>j</a:t>
              </a:r>
              <a:r>
                <a:rPr lang="en-US" sz="1800">
                  <a:latin typeface="Arial" panose="020B0604020202020204" pitchFamily="34" charset="0"/>
                </a:rPr>
                <a:t>           0              1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57352" name="Rectangle 77"/>
            <p:cNvSpPr>
              <a:spLocks noChangeArrowheads="1"/>
            </p:cNvSpPr>
            <p:nvPr/>
          </p:nvSpPr>
          <p:spPr bwMode="auto">
            <a:xfrm>
              <a:off x="2872" y="303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</a:pPr>
              <a:r>
                <a:rPr lang="en-US" i="1"/>
                <a:t>  c</a:t>
              </a:r>
              <a:r>
                <a:rPr lang="en-US" sz="2800" i="1" baseline="-25000"/>
                <a:t>ij</a:t>
              </a:r>
              <a:endParaRPr lang="en-US" sz="2800" i="1" baseline="-25000"/>
            </a:p>
          </p:txBody>
        </p:sp>
        <p:sp>
          <p:nvSpPr>
            <p:cNvPr id="57353" name="Rectangle 78"/>
            <p:cNvSpPr>
              <a:spLocks noChangeArrowheads="1"/>
            </p:cNvSpPr>
            <p:nvPr/>
          </p:nvSpPr>
          <p:spPr bwMode="auto">
            <a:xfrm>
              <a:off x="2880" y="2640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</a:pPr>
              <a:r>
                <a:rPr lang="en-US" sz="2800" i="1"/>
                <a:t>  c</a:t>
              </a:r>
              <a:r>
                <a:rPr lang="en-US" sz="2800" i="1" baseline="-25000"/>
                <a:t>i-1</a:t>
              </a:r>
              <a:endParaRPr lang="en-US" sz="2800" i="1" baseline="-25000"/>
            </a:p>
          </p:txBody>
        </p:sp>
        <p:sp>
          <p:nvSpPr>
            <p:cNvPr id="57354" name="Rectangle 83"/>
            <p:cNvSpPr>
              <a:spLocks noChangeArrowheads="1"/>
            </p:cNvSpPr>
            <p:nvPr/>
          </p:nvSpPr>
          <p:spPr bwMode="auto">
            <a:xfrm>
              <a:off x="2256" y="302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</a:pPr>
              <a:r>
                <a:rPr lang="en-US" sz="2800" i="1"/>
                <a:t> c</a:t>
              </a:r>
              <a:r>
                <a:rPr lang="en-US" sz="2800" i="1" baseline="-25000"/>
                <a:t>j-1</a:t>
              </a:r>
              <a:endParaRPr lang="en-US" sz="2800" i="1" baseline="-25000"/>
            </a:p>
          </p:txBody>
        </p:sp>
        <p:sp>
          <p:nvSpPr>
            <p:cNvPr id="57355" name="Rectangle 84"/>
            <p:cNvSpPr>
              <a:spLocks noChangeArrowheads="1"/>
            </p:cNvSpPr>
            <p:nvPr/>
          </p:nvSpPr>
          <p:spPr bwMode="auto">
            <a:xfrm>
              <a:off x="2208" y="261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57356" name="Line 85"/>
            <p:cNvSpPr>
              <a:spLocks noChangeShapeType="1"/>
            </p:cNvSpPr>
            <p:nvPr/>
          </p:nvSpPr>
          <p:spPr bwMode="auto">
            <a:xfrm>
              <a:off x="2208" y="2613"/>
              <a:ext cx="13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7" name="Line 86"/>
            <p:cNvSpPr>
              <a:spLocks noChangeShapeType="1"/>
            </p:cNvSpPr>
            <p:nvPr/>
          </p:nvSpPr>
          <p:spPr bwMode="auto">
            <a:xfrm>
              <a:off x="2208" y="3039"/>
              <a:ext cx="1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8" name="Line 90"/>
            <p:cNvSpPr>
              <a:spLocks noChangeShapeType="1"/>
            </p:cNvSpPr>
            <p:nvPr/>
          </p:nvSpPr>
          <p:spPr bwMode="auto">
            <a:xfrm>
              <a:off x="2208" y="3464"/>
              <a:ext cx="13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9" name="Line 91"/>
            <p:cNvSpPr>
              <a:spLocks noChangeShapeType="1"/>
            </p:cNvSpPr>
            <p:nvPr/>
          </p:nvSpPr>
          <p:spPr bwMode="auto">
            <a:xfrm>
              <a:off x="2208" y="2613"/>
              <a:ext cx="0" cy="85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0" name="Line 92"/>
            <p:cNvSpPr>
              <a:spLocks noChangeShapeType="1"/>
            </p:cNvSpPr>
            <p:nvPr/>
          </p:nvSpPr>
          <p:spPr bwMode="auto">
            <a:xfrm>
              <a:off x="2872" y="2613"/>
              <a:ext cx="0" cy="8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1" name="Line 97"/>
            <p:cNvSpPr>
              <a:spLocks noChangeShapeType="1"/>
            </p:cNvSpPr>
            <p:nvPr/>
          </p:nvSpPr>
          <p:spPr bwMode="auto">
            <a:xfrm>
              <a:off x="3536" y="2613"/>
              <a:ext cx="0" cy="85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2" name="Rectangle 101"/>
            <p:cNvSpPr>
              <a:spLocks noChangeArrowheads="1"/>
            </p:cNvSpPr>
            <p:nvPr/>
          </p:nvSpPr>
          <p:spPr bwMode="auto">
            <a:xfrm>
              <a:off x="2256" y="2640"/>
              <a:ext cx="609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800" i="1"/>
                <a:t>c</a:t>
              </a:r>
              <a:r>
                <a:rPr lang="en-US" sz="2800" i="1" baseline="-25000"/>
                <a:t>i-1</a:t>
              </a:r>
              <a:r>
                <a:rPr lang="en-US" sz="2800" i="1"/>
                <a:t>,</a:t>
              </a:r>
              <a:r>
                <a:rPr lang="en-US" sz="2800" i="1" baseline="-25000"/>
                <a:t>j-1</a:t>
              </a:r>
              <a:endParaRPr lang="en-US" sz="2800" i="1" baseline="-250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6324600" y="304800"/>
            <a:ext cx="22098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92100" indent="-292100"/>
            <a:endParaRPr lang="en-US" sz="1200"/>
          </a:p>
          <a:p>
            <a:pPr marL="292100" indent="-292100"/>
            <a:r>
              <a:rPr lang="en-US" sz="1200" i="1"/>
              <a:t>c</a:t>
            </a:r>
            <a:r>
              <a:rPr lang="en-US" sz="1200" i="1" baseline="-25000"/>
              <a:t>ij</a:t>
            </a:r>
            <a:r>
              <a:rPr lang="en-US" sz="1200"/>
              <a:t> = </a:t>
            </a:r>
            <a:r>
              <a:rPr lang="en-US" sz="1200" i="1"/>
              <a:t>c</a:t>
            </a:r>
            <a:r>
              <a:rPr lang="en-US" sz="1200" i="1" baseline="-25000"/>
              <a:t>i-1</a:t>
            </a:r>
            <a:r>
              <a:rPr lang="en-US" sz="1200" i="1"/>
              <a:t>,</a:t>
            </a:r>
            <a:r>
              <a:rPr lang="en-US" sz="1200" i="1" baseline="-25000"/>
              <a:t>j-1</a:t>
            </a:r>
            <a:r>
              <a:rPr lang="en-US" sz="1200"/>
              <a:t> + 1   if </a:t>
            </a:r>
            <a:r>
              <a:rPr lang="en-US" sz="1200" i="1"/>
              <a:t>x</a:t>
            </a:r>
            <a:r>
              <a:rPr lang="en-US" sz="1200" i="1" baseline="-25000"/>
              <a:t>i</a:t>
            </a:r>
            <a:r>
              <a:rPr lang="en-US" sz="1200"/>
              <a:t> = </a:t>
            </a:r>
            <a:r>
              <a:rPr lang="en-US" sz="1200" i="1"/>
              <a:t>y</a:t>
            </a:r>
            <a:r>
              <a:rPr lang="en-US" sz="1200" i="1" baseline="-25000"/>
              <a:t>j</a:t>
            </a:r>
            <a:endParaRPr lang="en-US" sz="1200" i="1" baseline="-25000"/>
          </a:p>
          <a:p>
            <a:pPr marL="292100" indent="-292100"/>
            <a:r>
              <a:rPr lang="en-US" sz="1200" i="1" baseline="-25000"/>
              <a:t>	</a:t>
            </a:r>
            <a:endParaRPr lang="en-US" sz="1200" i="1" baseline="-25000"/>
          </a:p>
          <a:p>
            <a:pPr marL="292100" indent="-292100"/>
            <a:r>
              <a:rPr lang="en-US" sz="1200"/>
              <a:t>otherwise</a:t>
            </a:r>
            <a:r>
              <a:rPr lang="en-US" sz="1200" i="1"/>
              <a:t> c</a:t>
            </a:r>
            <a:r>
              <a:rPr lang="en-US" sz="1200" i="1" baseline="-25000"/>
              <a:t>ij</a:t>
            </a:r>
            <a:r>
              <a:rPr lang="en-US" sz="1200"/>
              <a:t> = max( </a:t>
            </a:r>
            <a:r>
              <a:rPr lang="en-US" sz="1200" i="1"/>
              <a:t>c</a:t>
            </a:r>
            <a:r>
              <a:rPr lang="en-US" sz="1200" i="1" baseline="-25000"/>
              <a:t>i</a:t>
            </a:r>
            <a:r>
              <a:rPr lang="en-US" sz="1200" i="1"/>
              <a:t>,</a:t>
            </a:r>
            <a:r>
              <a:rPr lang="en-US" sz="1200" i="1" baseline="-25000"/>
              <a:t>j-1</a:t>
            </a:r>
            <a:r>
              <a:rPr lang="en-US" sz="1200"/>
              <a:t> , </a:t>
            </a:r>
            <a:r>
              <a:rPr lang="en-US" sz="1200" i="1"/>
              <a:t>c</a:t>
            </a:r>
            <a:r>
              <a:rPr lang="en-US" sz="1200" i="1" baseline="-25000"/>
              <a:t>i-1</a:t>
            </a:r>
            <a:r>
              <a:rPr lang="en-US" sz="1200" i="1"/>
              <a:t>,</a:t>
            </a:r>
            <a:r>
              <a:rPr lang="en-US" sz="1200" i="1" baseline="-25000"/>
              <a:t>j</a:t>
            </a:r>
            <a:r>
              <a:rPr lang="en-US" sz="1200" i="1"/>
              <a:t>)</a:t>
            </a:r>
            <a:r>
              <a:rPr lang="en-US"/>
              <a:t> </a:t>
            </a:r>
            <a:endParaRPr lang="en-US"/>
          </a:p>
        </p:txBody>
      </p:sp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4419600" y="3886200"/>
            <a:ext cx="685800" cy="566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2667000" y="5181600"/>
            <a:ext cx="514350" cy="566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2057400" y="3581400"/>
            <a:ext cx="514350" cy="2178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58374" name="Text Box 7"/>
          <p:cNvSpPr txBox="1">
            <a:spLocks noChangeArrowheads="1"/>
          </p:cNvSpPr>
          <p:nvPr/>
        </p:nvSpPr>
        <p:spPr bwMode="auto">
          <a:xfrm>
            <a:off x="2971800" y="3505200"/>
            <a:ext cx="23622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4330700" y="5129213"/>
            <a:ext cx="1054100" cy="6746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i="1"/>
              <a:t>  c</a:t>
            </a:r>
            <a:r>
              <a:rPr lang="en-US" sz="2800" i="1" baseline="-25000"/>
              <a:t>ij</a:t>
            </a:r>
            <a:endParaRPr lang="en-US" sz="2800" i="1" baseline="-25000"/>
          </a:p>
        </p:txBody>
      </p:sp>
      <p:sp>
        <p:nvSpPr>
          <p:cNvPr id="58376" name="Rectangle 9"/>
          <p:cNvSpPr>
            <a:spLocks noChangeArrowheads="1"/>
          </p:cNvSpPr>
          <p:nvPr/>
        </p:nvSpPr>
        <p:spPr bwMode="auto">
          <a:xfrm>
            <a:off x="4343400" y="4495800"/>
            <a:ext cx="1054100" cy="6746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2800" i="1"/>
              <a:t>  c</a:t>
            </a:r>
            <a:r>
              <a:rPr lang="en-US" sz="2800" i="1" baseline="-25000"/>
              <a:t>i-1</a:t>
            </a:r>
            <a:endParaRPr lang="en-US" sz="2800" i="1" baseline="-25000"/>
          </a:p>
        </p:txBody>
      </p:sp>
      <p:sp>
        <p:nvSpPr>
          <p:cNvPr id="58377" name="Rectangle 10"/>
          <p:cNvSpPr>
            <a:spLocks noChangeArrowheads="1"/>
          </p:cNvSpPr>
          <p:nvPr/>
        </p:nvSpPr>
        <p:spPr bwMode="auto">
          <a:xfrm>
            <a:off x="3276600" y="5105400"/>
            <a:ext cx="1054100" cy="676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2800" i="1"/>
              <a:t> c</a:t>
            </a:r>
            <a:r>
              <a:rPr lang="en-US" sz="2800" i="1" baseline="-25000"/>
              <a:t>j-1</a:t>
            </a:r>
            <a:endParaRPr lang="en-US" sz="2800" i="1" baseline="-25000"/>
          </a:p>
        </p:txBody>
      </p:sp>
      <p:sp>
        <p:nvSpPr>
          <p:cNvPr id="58378" name="Rectangle 11"/>
          <p:cNvSpPr>
            <a:spLocks noChangeArrowheads="1"/>
          </p:cNvSpPr>
          <p:nvPr/>
        </p:nvSpPr>
        <p:spPr bwMode="auto">
          <a:xfrm>
            <a:off x="3276600" y="4452938"/>
            <a:ext cx="1054100" cy="676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endParaRPr lang="en-US" sz="2800"/>
          </a:p>
        </p:txBody>
      </p:sp>
      <p:sp>
        <p:nvSpPr>
          <p:cNvPr id="58379" name="Line 12"/>
          <p:cNvSpPr>
            <a:spLocks noChangeShapeType="1"/>
          </p:cNvSpPr>
          <p:nvPr/>
        </p:nvSpPr>
        <p:spPr bwMode="auto">
          <a:xfrm>
            <a:off x="3276600" y="4452938"/>
            <a:ext cx="210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8380" name="Line 13"/>
          <p:cNvSpPr>
            <a:spLocks noChangeShapeType="1"/>
          </p:cNvSpPr>
          <p:nvPr/>
        </p:nvSpPr>
        <p:spPr bwMode="auto">
          <a:xfrm>
            <a:off x="3276600" y="5129213"/>
            <a:ext cx="210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8381" name="Line 14"/>
          <p:cNvSpPr>
            <a:spLocks noChangeShapeType="1"/>
          </p:cNvSpPr>
          <p:nvPr/>
        </p:nvSpPr>
        <p:spPr bwMode="auto">
          <a:xfrm>
            <a:off x="3276600" y="5803900"/>
            <a:ext cx="210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8382" name="Line 15"/>
          <p:cNvSpPr>
            <a:spLocks noChangeShapeType="1"/>
          </p:cNvSpPr>
          <p:nvPr/>
        </p:nvSpPr>
        <p:spPr bwMode="auto">
          <a:xfrm>
            <a:off x="3276600" y="4452938"/>
            <a:ext cx="0" cy="13509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8383" name="Line 16"/>
          <p:cNvSpPr>
            <a:spLocks noChangeShapeType="1"/>
          </p:cNvSpPr>
          <p:nvPr/>
        </p:nvSpPr>
        <p:spPr bwMode="auto">
          <a:xfrm>
            <a:off x="4330700" y="4452938"/>
            <a:ext cx="0" cy="135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8384" name="Line 17"/>
          <p:cNvSpPr>
            <a:spLocks noChangeShapeType="1"/>
          </p:cNvSpPr>
          <p:nvPr/>
        </p:nvSpPr>
        <p:spPr bwMode="auto">
          <a:xfrm>
            <a:off x="5384800" y="4452938"/>
            <a:ext cx="0" cy="13509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8385" name="Rectangle 18"/>
          <p:cNvSpPr>
            <a:spLocks noChangeArrowheads="1"/>
          </p:cNvSpPr>
          <p:nvPr/>
        </p:nvSpPr>
        <p:spPr bwMode="auto">
          <a:xfrm>
            <a:off x="457200" y="1066800"/>
            <a:ext cx="8189913" cy="1552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In words:</a:t>
            </a:r>
            <a:endParaRPr lang="en-US"/>
          </a:p>
          <a:p>
            <a:pPr>
              <a:buFontTx/>
              <a:buChar char="•"/>
            </a:pPr>
            <a:endParaRPr lang="en-US"/>
          </a:p>
          <a:p>
            <a:pPr lvl="1">
              <a:buFontTx/>
              <a:buChar char="•"/>
            </a:pPr>
            <a:r>
              <a:rPr lang="en-US"/>
              <a:t>If X and Y are a match, enter the value for cell </a:t>
            </a:r>
            <a:r>
              <a:rPr lang="en-US" i="1"/>
              <a:t>c</a:t>
            </a:r>
            <a:r>
              <a:rPr lang="en-US" sz="2800" i="1" baseline="-25000"/>
              <a:t>ij </a:t>
            </a:r>
            <a:endParaRPr lang="en-US" sz="2800" i="1" baseline="-25000"/>
          </a:p>
          <a:p>
            <a:pPr lvl="1"/>
            <a:r>
              <a:rPr lang="en-US"/>
              <a:t> from diagonal cell immediately up and to the left, and add +1</a:t>
            </a:r>
            <a:endParaRPr lang="en-US"/>
          </a:p>
        </p:txBody>
      </p:sp>
      <p:sp>
        <p:nvSpPr>
          <p:cNvPr id="58386" name="Rectangle 20"/>
          <p:cNvSpPr>
            <a:spLocks noChangeArrowheads="1"/>
          </p:cNvSpPr>
          <p:nvPr/>
        </p:nvSpPr>
        <p:spPr bwMode="auto">
          <a:xfrm>
            <a:off x="3352800" y="4572000"/>
            <a:ext cx="96678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2800" i="1"/>
              <a:t>c</a:t>
            </a:r>
            <a:r>
              <a:rPr lang="en-US" sz="2800" i="1" baseline="-25000"/>
              <a:t>i-1</a:t>
            </a:r>
            <a:r>
              <a:rPr lang="en-US" sz="2800" i="1"/>
              <a:t>,</a:t>
            </a:r>
            <a:r>
              <a:rPr lang="en-US" sz="2800" i="1" baseline="-25000"/>
              <a:t>j-1</a:t>
            </a:r>
            <a:endParaRPr lang="en-US" sz="2800" i="1" baseline="-25000"/>
          </a:p>
        </p:txBody>
      </p:sp>
      <p:grpSp>
        <p:nvGrpSpPr>
          <p:cNvPr id="2" name="Group 26"/>
          <p:cNvGrpSpPr/>
          <p:nvPr/>
        </p:nvGrpSpPr>
        <p:grpSpPr bwMode="auto">
          <a:xfrm>
            <a:off x="3924300" y="4762500"/>
            <a:ext cx="1095375" cy="927100"/>
            <a:chOff x="3896" y="2824"/>
            <a:chExt cx="690" cy="584"/>
          </a:xfrm>
        </p:grpSpPr>
        <p:sp>
          <p:nvSpPr>
            <p:cNvPr id="58388" name="Line 19"/>
            <p:cNvSpPr>
              <a:spLocks noChangeShapeType="1"/>
            </p:cNvSpPr>
            <p:nvPr/>
          </p:nvSpPr>
          <p:spPr bwMode="auto">
            <a:xfrm>
              <a:off x="3896" y="2824"/>
              <a:ext cx="384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9" name="Oval 21"/>
            <p:cNvSpPr>
              <a:spLocks noChangeArrowheads="1"/>
            </p:cNvSpPr>
            <p:nvPr/>
          </p:nvSpPr>
          <p:spPr bwMode="auto">
            <a:xfrm>
              <a:off x="4272" y="3120"/>
              <a:ext cx="288" cy="2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0" name="Text Box 22"/>
            <p:cNvSpPr txBox="1">
              <a:spLocks noChangeArrowheads="1"/>
            </p:cNvSpPr>
            <p:nvPr/>
          </p:nvSpPr>
          <p:spPr bwMode="auto">
            <a:xfrm>
              <a:off x="4264" y="3160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FF0000"/>
                  </a:solidFill>
                  <a:latin typeface="Arial" panose="020B0604020202020204" pitchFamily="34" charset="0"/>
                </a:rPr>
                <a:t>+1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324600" y="304800"/>
            <a:ext cx="22098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92100" indent="-292100"/>
            <a:endParaRPr lang="en-US" sz="1200"/>
          </a:p>
          <a:p>
            <a:pPr marL="292100" indent="-292100"/>
            <a:r>
              <a:rPr lang="en-US" sz="1200" i="1"/>
              <a:t>c</a:t>
            </a:r>
            <a:r>
              <a:rPr lang="en-US" sz="1200" i="1" baseline="-25000"/>
              <a:t>ij</a:t>
            </a:r>
            <a:r>
              <a:rPr lang="en-US" sz="1200"/>
              <a:t> = </a:t>
            </a:r>
            <a:r>
              <a:rPr lang="en-US" sz="1200" i="1"/>
              <a:t>c</a:t>
            </a:r>
            <a:r>
              <a:rPr lang="en-US" sz="1200" i="1" baseline="-25000"/>
              <a:t>i-1</a:t>
            </a:r>
            <a:r>
              <a:rPr lang="en-US" sz="1200" i="1"/>
              <a:t>,</a:t>
            </a:r>
            <a:r>
              <a:rPr lang="en-US" sz="1200" i="1" baseline="-25000"/>
              <a:t>j-1</a:t>
            </a:r>
            <a:r>
              <a:rPr lang="en-US" sz="1200"/>
              <a:t> + 1   if </a:t>
            </a:r>
            <a:r>
              <a:rPr lang="en-US" sz="1200" i="1"/>
              <a:t>x</a:t>
            </a:r>
            <a:r>
              <a:rPr lang="en-US" sz="1200" i="1" baseline="-25000"/>
              <a:t>i</a:t>
            </a:r>
            <a:r>
              <a:rPr lang="en-US" sz="1200"/>
              <a:t> = </a:t>
            </a:r>
            <a:r>
              <a:rPr lang="en-US" sz="1200" i="1"/>
              <a:t>y</a:t>
            </a:r>
            <a:r>
              <a:rPr lang="en-US" sz="1200" i="1" baseline="-25000"/>
              <a:t>j</a:t>
            </a:r>
            <a:endParaRPr lang="en-US" sz="1200" i="1" baseline="-25000"/>
          </a:p>
          <a:p>
            <a:pPr marL="292100" indent="-292100"/>
            <a:r>
              <a:rPr lang="en-US" sz="1200" i="1" baseline="-25000"/>
              <a:t>	</a:t>
            </a:r>
            <a:endParaRPr lang="en-US" sz="1200" i="1" baseline="-25000"/>
          </a:p>
          <a:p>
            <a:pPr marL="292100" indent="-292100"/>
            <a:r>
              <a:rPr lang="en-US" sz="1200"/>
              <a:t>otherwise</a:t>
            </a:r>
            <a:r>
              <a:rPr lang="en-US" sz="1200" i="1"/>
              <a:t> c</a:t>
            </a:r>
            <a:r>
              <a:rPr lang="en-US" sz="1200" i="1" baseline="-25000"/>
              <a:t>ij</a:t>
            </a:r>
            <a:r>
              <a:rPr lang="en-US" sz="1200"/>
              <a:t> = max( </a:t>
            </a:r>
            <a:r>
              <a:rPr lang="en-US" sz="1200" i="1"/>
              <a:t>c</a:t>
            </a:r>
            <a:r>
              <a:rPr lang="en-US" sz="1200" i="1" baseline="-25000"/>
              <a:t>i</a:t>
            </a:r>
            <a:r>
              <a:rPr lang="en-US" sz="1200" i="1"/>
              <a:t>,</a:t>
            </a:r>
            <a:r>
              <a:rPr lang="en-US" sz="1200" i="1" baseline="-25000"/>
              <a:t>j-1</a:t>
            </a:r>
            <a:r>
              <a:rPr lang="en-US" sz="1200"/>
              <a:t> , </a:t>
            </a:r>
            <a:r>
              <a:rPr lang="en-US" sz="1200" i="1"/>
              <a:t>c</a:t>
            </a:r>
            <a:r>
              <a:rPr lang="en-US" sz="1200" i="1" baseline="-25000"/>
              <a:t>i-1</a:t>
            </a:r>
            <a:r>
              <a:rPr lang="en-US" sz="1200" i="1"/>
              <a:t>,</a:t>
            </a:r>
            <a:r>
              <a:rPr lang="en-US" sz="1200" i="1" baseline="-25000"/>
              <a:t>j</a:t>
            </a:r>
            <a:r>
              <a:rPr lang="en-US" sz="1200" i="1"/>
              <a:t>)</a:t>
            </a:r>
            <a:r>
              <a:rPr lang="en-US"/>
              <a:t> </a:t>
            </a:r>
            <a:endParaRPr lang="en-US"/>
          </a:p>
        </p:txBody>
      </p:sp>
      <p:sp>
        <p:nvSpPr>
          <p:cNvPr id="59395" name="Text Box 4"/>
          <p:cNvSpPr txBox="1">
            <a:spLocks noChangeArrowheads="1"/>
          </p:cNvSpPr>
          <p:nvPr/>
        </p:nvSpPr>
        <p:spPr bwMode="auto">
          <a:xfrm>
            <a:off x="4495800" y="4191000"/>
            <a:ext cx="685800" cy="566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59396" name="Text Box 5"/>
          <p:cNvSpPr txBox="1">
            <a:spLocks noChangeArrowheads="1"/>
          </p:cNvSpPr>
          <p:nvPr/>
        </p:nvSpPr>
        <p:spPr bwMode="auto">
          <a:xfrm>
            <a:off x="2743200" y="5486400"/>
            <a:ext cx="514350" cy="566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59397" name="Text Box 6"/>
          <p:cNvSpPr txBox="1">
            <a:spLocks noChangeArrowheads="1"/>
          </p:cNvSpPr>
          <p:nvPr/>
        </p:nvSpPr>
        <p:spPr bwMode="auto">
          <a:xfrm>
            <a:off x="2133600" y="3886200"/>
            <a:ext cx="514350" cy="2178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59398" name="Text Box 7"/>
          <p:cNvSpPr txBox="1">
            <a:spLocks noChangeArrowheads="1"/>
          </p:cNvSpPr>
          <p:nvPr/>
        </p:nvSpPr>
        <p:spPr bwMode="auto">
          <a:xfrm>
            <a:off x="3048000" y="3810000"/>
            <a:ext cx="23622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59399" name="Rectangle 8"/>
          <p:cNvSpPr>
            <a:spLocks noChangeArrowheads="1"/>
          </p:cNvSpPr>
          <p:nvPr/>
        </p:nvSpPr>
        <p:spPr bwMode="auto">
          <a:xfrm>
            <a:off x="4406900" y="5434013"/>
            <a:ext cx="1054100" cy="6746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i="1"/>
              <a:t>  c</a:t>
            </a:r>
            <a:r>
              <a:rPr lang="en-US" sz="2800" i="1" baseline="-25000"/>
              <a:t>ij</a:t>
            </a:r>
            <a:endParaRPr lang="en-US" sz="2800" i="1" baseline="-25000"/>
          </a:p>
        </p:txBody>
      </p:sp>
      <p:sp>
        <p:nvSpPr>
          <p:cNvPr id="59400" name="Rectangle 9"/>
          <p:cNvSpPr>
            <a:spLocks noChangeArrowheads="1"/>
          </p:cNvSpPr>
          <p:nvPr/>
        </p:nvSpPr>
        <p:spPr bwMode="auto">
          <a:xfrm>
            <a:off x="4419600" y="4800600"/>
            <a:ext cx="1054100" cy="6746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2800" i="1"/>
              <a:t>  c</a:t>
            </a:r>
            <a:r>
              <a:rPr lang="en-US" sz="2800" i="1" baseline="-25000"/>
              <a:t>i-1</a:t>
            </a:r>
            <a:endParaRPr lang="en-US" sz="2800" i="1" baseline="-25000"/>
          </a:p>
        </p:txBody>
      </p:sp>
      <p:sp>
        <p:nvSpPr>
          <p:cNvPr id="59401" name="Rectangle 10"/>
          <p:cNvSpPr>
            <a:spLocks noChangeArrowheads="1"/>
          </p:cNvSpPr>
          <p:nvPr/>
        </p:nvSpPr>
        <p:spPr bwMode="auto">
          <a:xfrm>
            <a:off x="3352800" y="5410200"/>
            <a:ext cx="1054100" cy="676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2800" i="1"/>
              <a:t> c</a:t>
            </a:r>
            <a:r>
              <a:rPr lang="en-US" sz="2800" i="1" baseline="-25000"/>
              <a:t>j-1</a:t>
            </a:r>
            <a:endParaRPr lang="en-US" sz="2800" i="1" baseline="-25000"/>
          </a:p>
        </p:txBody>
      </p:sp>
      <p:sp>
        <p:nvSpPr>
          <p:cNvPr id="59402" name="Rectangle 11"/>
          <p:cNvSpPr>
            <a:spLocks noChangeArrowheads="1"/>
          </p:cNvSpPr>
          <p:nvPr/>
        </p:nvSpPr>
        <p:spPr bwMode="auto">
          <a:xfrm>
            <a:off x="3352800" y="4757738"/>
            <a:ext cx="1054100" cy="676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endParaRPr lang="en-US" sz="2800"/>
          </a:p>
        </p:txBody>
      </p:sp>
      <p:sp>
        <p:nvSpPr>
          <p:cNvPr id="59403" name="Line 12"/>
          <p:cNvSpPr>
            <a:spLocks noChangeShapeType="1"/>
          </p:cNvSpPr>
          <p:nvPr/>
        </p:nvSpPr>
        <p:spPr bwMode="auto">
          <a:xfrm>
            <a:off x="3352800" y="4757738"/>
            <a:ext cx="210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9404" name="Line 13"/>
          <p:cNvSpPr>
            <a:spLocks noChangeShapeType="1"/>
          </p:cNvSpPr>
          <p:nvPr/>
        </p:nvSpPr>
        <p:spPr bwMode="auto">
          <a:xfrm>
            <a:off x="3352800" y="5434013"/>
            <a:ext cx="210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9405" name="Line 14"/>
          <p:cNvSpPr>
            <a:spLocks noChangeShapeType="1"/>
          </p:cNvSpPr>
          <p:nvPr/>
        </p:nvSpPr>
        <p:spPr bwMode="auto">
          <a:xfrm>
            <a:off x="3352800" y="6108700"/>
            <a:ext cx="210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9406" name="Line 15"/>
          <p:cNvSpPr>
            <a:spLocks noChangeShapeType="1"/>
          </p:cNvSpPr>
          <p:nvPr/>
        </p:nvSpPr>
        <p:spPr bwMode="auto">
          <a:xfrm>
            <a:off x="3352800" y="4757738"/>
            <a:ext cx="0" cy="13509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9407" name="Line 16"/>
          <p:cNvSpPr>
            <a:spLocks noChangeShapeType="1"/>
          </p:cNvSpPr>
          <p:nvPr/>
        </p:nvSpPr>
        <p:spPr bwMode="auto">
          <a:xfrm>
            <a:off x="4406900" y="4757738"/>
            <a:ext cx="0" cy="135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9408" name="Line 17"/>
          <p:cNvSpPr>
            <a:spLocks noChangeShapeType="1"/>
          </p:cNvSpPr>
          <p:nvPr/>
        </p:nvSpPr>
        <p:spPr bwMode="auto">
          <a:xfrm>
            <a:off x="5461000" y="4757738"/>
            <a:ext cx="0" cy="13509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Rectangle 18"/>
          <p:cNvSpPr>
            <a:spLocks noChangeArrowheads="1"/>
          </p:cNvSpPr>
          <p:nvPr/>
        </p:nvSpPr>
        <p:spPr bwMode="auto">
          <a:xfrm>
            <a:off x="457200" y="1066800"/>
            <a:ext cx="7654925" cy="1797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In words:</a:t>
            </a:r>
            <a:endParaRPr lang="en-US"/>
          </a:p>
          <a:p>
            <a:pPr>
              <a:buFontTx/>
              <a:buChar char="•"/>
            </a:pPr>
            <a:endParaRPr lang="en-US"/>
          </a:p>
          <a:p>
            <a:pPr lvl="1">
              <a:buFontTx/>
              <a:buChar char="•"/>
            </a:pPr>
            <a:r>
              <a:rPr lang="en-US" b="1"/>
              <a:t>If not</a:t>
            </a:r>
            <a:r>
              <a:rPr lang="en-US"/>
              <a:t>, enter which ever is greater, the value for  the cell </a:t>
            </a:r>
            <a:endParaRPr lang="en-US"/>
          </a:p>
          <a:p>
            <a:pPr lvl="1"/>
            <a:r>
              <a:rPr lang="en-US"/>
              <a:t> immediately to the left or the cell immediately above.</a:t>
            </a:r>
            <a:endParaRPr lang="en-US" i="1" baseline="-25000"/>
          </a:p>
          <a:p>
            <a:r>
              <a:rPr lang="en-US" i="1" baseline="-25000"/>
              <a:t>	</a:t>
            </a:r>
            <a:endParaRPr lang="en-US" i="1" baseline="-25000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4114800" y="57912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4800600" y="51054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3" grpId="0" animBg="1"/>
      <p:bldP spid="573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smtClean="0">
                <a:latin typeface="Arial" panose="020B0604020202020204" pitchFamily="34" charset="0"/>
                <a:ea typeface="MS PGothic" panose="020B0600070205080204" pitchFamily="-109" charset="-128"/>
                <a:cs typeface="MS PGothic" panose="020B0600070205080204" pitchFamily="-109" charset="-128"/>
              </a:rPr>
              <a:t>Longest Common Subsequence (LCS) Example</a:t>
            </a:r>
            <a:endParaRPr lang="en-US" sz="2800" smtClean="0"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0" y="1833563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60421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2560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66" name="Text Box 51"/>
          <p:cNvSpPr txBox="1">
            <a:spLocks noChangeArrowheads="1"/>
          </p:cNvSpPr>
          <p:nvPr/>
        </p:nvSpPr>
        <p:spPr bwMode="auto">
          <a:xfrm>
            <a:off x="3124200" y="6172200"/>
            <a:ext cx="3475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/>
              <a:t>x = ACGC      y = CTGAC</a:t>
            </a:r>
            <a:endParaRPr lang="en-US"/>
          </a:p>
        </p:txBody>
      </p:sp>
      <p:sp>
        <p:nvSpPr>
          <p:cNvPr id="60467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>
                <a:latin typeface="Arial" panose="020B0604020202020204" pitchFamily="34" charset="0"/>
                <a:ea typeface="MS PGothic" panose="020B0600070205080204" pitchFamily="-109" charset="-128"/>
                <a:cs typeface="MS PGothic" panose="020B0600070205080204" pitchFamily="-109" charset="-128"/>
              </a:rPr>
              <a:t>First, we must initialise starting conditions.</a:t>
            </a:r>
            <a:endParaRPr lang="en-US"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grpSp>
        <p:nvGrpSpPr>
          <p:cNvPr id="2" name="Group 92"/>
          <p:cNvGrpSpPr/>
          <p:nvPr/>
        </p:nvGrpSpPr>
        <p:grpSpPr bwMode="auto">
          <a:xfrm>
            <a:off x="533400" y="1219200"/>
            <a:ext cx="7848600" cy="4497388"/>
            <a:chOff x="336" y="938"/>
            <a:chExt cx="4944" cy="2833"/>
          </a:xfrm>
        </p:grpSpPr>
        <p:sp>
          <p:nvSpPr>
            <p:cNvPr id="61445" name="Text Box 3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anose="020B0604020202020204" pitchFamily="34" charset="0"/>
                </a:rPr>
                <a:t>  Y</a:t>
              </a:r>
              <a:r>
                <a:rPr lang="en-US" sz="1800" i="1" baseline="-25000">
                  <a:latin typeface="Arial" panose="020B0604020202020204" pitchFamily="34" charset="0"/>
                </a:rPr>
                <a:t>j</a:t>
              </a:r>
              <a:r>
                <a:rPr lang="en-US" sz="1800" i="1">
                  <a:latin typeface="Arial" panose="020B0604020202020204" pitchFamily="34" charset="0"/>
                </a:rPr>
                <a:t>           </a:t>
              </a:r>
              <a:r>
                <a:rPr lang="en-US" sz="3600">
                  <a:latin typeface="Arial" panose="020B0604020202020204" pitchFamily="34" charset="0"/>
                </a:rPr>
                <a:t>C      T	   G	    A      C   </a:t>
              </a:r>
              <a:endParaRPr lang="en-US" sz="3600">
                <a:latin typeface="Arial" panose="020B0604020202020204" pitchFamily="34" charset="0"/>
              </a:endParaRPr>
            </a:p>
          </p:txBody>
        </p:sp>
        <p:sp>
          <p:nvSpPr>
            <p:cNvPr id="61446" name="Text Box 4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anose="020B0604020202020204" pitchFamily="34" charset="0"/>
                </a:rPr>
                <a:t>X</a:t>
              </a:r>
              <a:r>
                <a:rPr lang="en-US" sz="2000" i="1" baseline="-25000">
                  <a:latin typeface="Arial" panose="020B0604020202020204" pitchFamily="34" charset="0"/>
                </a:rPr>
                <a:t>i</a:t>
              </a:r>
              <a:endParaRPr lang="en-US" sz="1800" i="1">
                <a:latin typeface="Arial" panose="020B0604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anose="020B0604020202020204" pitchFamily="34" charset="0"/>
                </a:rPr>
                <a:t>A</a:t>
              </a:r>
              <a:endParaRPr lang="en-US" sz="3600">
                <a:latin typeface="Arial" panose="020B0604020202020204" pitchFamily="34" charset="0"/>
              </a:endParaRP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anose="020B0604020202020204" pitchFamily="34" charset="0"/>
                </a:rPr>
                <a:t>C</a:t>
              </a:r>
              <a:endParaRPr lang="en-US" sz="3600">
                <a:latin typeface="Arial" panose="020B0604020202020204" pitchFamily="34" charset="0"/>
              </a:endParaRP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anose="020B0604020202020204" pitchFamily="34" charset="0"/>
                </a:rPr>
                <a:t>GC</a:t>
              </a:r>
              <a:endParaRPr lang="en-US" sz="3600">
                <a:latin typeface="Arial" panose="020B0604020202020204" pitchFamily="34" charset="0"/>
              </a:endParaRPr>
            </a:p>
            <a:p>
              <a:pPr>
                <a:lnSpc>
                  <a:spcPct val="130000"/>
                </a:lnSpc>
              </a:pPr>
              <a:endParaRPr lang="en-US" sz="3600">
                <a:latin typeface="Arial" panose="020B0604020202020204" pitchFamily="34" charset="0"/>
              </a:endParaRPr>
            </a:p>
          </p:txBody>
        </p:sp>
        <p:sp>
          <p:nvSpPr>
            <p:cNvPr id="61447" name="Text Box 5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anose="020B0604020202020204" pitchFamily="34" charset="0"/>
                </a:rPr>
                <a:t>i</a:t>
              </a:r>
              <a:endParaRPr lang="en-US" sz="1800" i="1" u="sng">
                <a:latin typeface="Arial" panose="020B0604020202020204" pitchFamily="34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anose="020B0604020202020204" pitchFamily="34" charset="0"/>
                </a:rPr>
                <a:t>0</a:t>
              </a:r>
              <a:endParaRPr lang="en-US" sz="1800">
                <a:latin typeface="Arial" panose="020B0604020202020204" pitchFamily="34" charset="0"/>
              </a:endParaRP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anose="020B0604020202020204" pitchFamily="34" charset="0"/>
                </a:rPr>
                <a:t>1</a:t>
              </a:r>
              <a:endParaRPr lang="en-US" sz="1800">
                <a:latin typeface="Arial" panose="020B0604020202020204" pitchFamily="34" charset="0"/>
              </a:endParaRP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anose="020B0604020202020204" pitchFamily="34" charset="0"/>
                </a:rPr>
                <a:t>2</a:t>
              </a:r>
              <a:endParaRPr lang="en-US" sz="1800">
                <a:latin typeface="Arial" panose="020B0604020202020204" pitchFamily="34" charset="0"/>
              </a:endParaRP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anose="020B0604020202020204" pitchFamily="34" charset="0"/>
                </a:rPr>
                <a:t>3</a:t>
              </a:r>
              <a:endParaRPr lang="en-US" sz="1800">
                <a:latin typeface="Arial" panose="020B0604020202020204" pitchFamily="34" charset="0"/>
              </a:endParaRP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anose="020B0604020202020204" pitchFamily="34" charset="0"/>
                </a:rPr>
                <a:t>4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61448" name="Text Box 6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anose="020B0604020202020204" pitchFamily="34" charset="0"/>
                </a:rPr>
                <a:t>j</a:t>
              </a:r>
              <a:r>
                <a:rPr lang="en-US" sz="1800">
                  <a:latin typeface="Arial" panose="020B0604020202020204" pitchFamily="34" charset="0"/>
                </a:rPr>
                <a:t>           0              1              2              3              4               5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61449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50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51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52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53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54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55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56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57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58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59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60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61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62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63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64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65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66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67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68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69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70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71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72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73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74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75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76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77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78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1479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0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1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2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3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4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5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6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7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8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9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0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1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44" name="Rectangle 8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>
                <a:latin typeface="Arial" panose="020B0604020202020204" pitchFamily="34" charset="0"/>
                <a:ea typeface="MS PGothic" panose="020B0600070205080204" pitchFamily="-109" charset="-128"/>
                <a:cs typeface="MS PGothic" panose="020B0600070205080204" pitchFamily="-109" charset="-128"/>
              </a:rPr>
              <a:t>First, we must initialise starting conditions.</a:t>
            </a:r>
            <a:endParaRPr lang="en-US"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grpSp>
        <p:nvGrpSpPr>
          <p:cNvPr id="2" name="Group 3"/>
          <p:cNvGrpSpPr/>
          <p:nvPr/>
        </p:nvGrpSpPr>
        <p:grpSpPr bwMode="auto">
          <a:xfrm>
            <a:off x="533400" y="1219200"/>
            <a:ext cx="7848600" cy="4497388"/>
            <a:chOff x="336" y="938"/>
            <a:chExt cx="4944" cy="2833"/>
          </a:xfrm>
        </p:grpSpPr>
        <p:sp>
          <p:nvSpPr>
            <p:cNvPr id="62472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anose="020B0604020202020204" pitchFamily="34" charset="0"/>
                </a:rPr>
                <a:t>  Y</a:t>
              </a:r>
              <a:r>
                <a:rPr lang="en-US" sz="1800" i="1" baseline="-25000">
                  <a:latin typeface="Arial" panose="020B0604020202020204" pitchFamily="34" charset="0"/>
                </a:rPr>
                <a:t>j</a:t>
              </a:r>
              <a:r>
                <a:rPr lang="en-US" sz="1800" i="1">
                  <a:latin typeface="Arial" panose="020B0604020202020204" pitchFamily="34" charset="0"/>
                </a:rPr>
                <a:t>           </a:t>
              </a:r>
              <a:r>
                <a:rPr lang="en-US" sz="3600">
                  <a:latin typeface="Arial" panose="020B0604020202020204" pitchFamily="34" charset="0"/>
                </a:rPr>
                <a:t>C      T	   G	    A      C   </a:t>
              </a:r>
              <a:endParaRPr lang="en-US" sz="3600">
                <a:latin typeface="Arial" panose="020B0604020202020204" pitchFamily="34" charset="0"/>
              </a:endParaRPr>
            </a:p>
          </p:txBody>
        </p:sp>
        <p:sp>
          <p:nvSpPr>
            <p:cNvPr id="62473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anose="020B0604020202020204" pitchFamily="34" charset="0"/>
                </a:rPr>
                <a:t>X</a:t>
              </a:r>
              <a:r>
                <a:rPr lang="en-US" sz="2000" i="1" baseline="-25000">
                  <a:latin typeface="Arial" panose="020B0604020202020204" pitchFamily="34" charset="0"/>
                </a:rPr>
                <a:t>i</a:t>
              </a:r>
              <a:endParaRPr lang="en-US" sz="1800" i="1">
                <a:latin typeface="Arial" panose="020B0604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anose="020B0604020202020204" pitchFamily="34" charset="0"/>
                </a:rPr>
                <a:t>A</a:t>
              </a:r>
              <a:endParaRPr lang="en-US" sz="3600">
                <a:latin typeface="Arial" panose="020B0604020202020204" pitchFamily="34" charset="0"/>
              </a:endParaRP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anose="020B0604020202020204" pitchFamily="34" charset="0"/>
                </a:rPr>
                <a:t>C</a:t>
              </a:r>
              <a:endParaRPr lang="en-US" sz="3600">
                <a:latin typeface="Arial" panose="020B0604020202020204" pitchFamily="34" charset="0"/>
              </a:endParaRP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anose="020B0604020202020204" pitchFamily="34" charset="0"/>
                </a:rPr>
                <a:t>GC</a:t>
              </a:r>
              <a:endParaRPr lang="en-US" sz="3600">
                <a:latin typeface="Arial" panose="020B0604020202020204" pitchFamily="34" charset="0"/>
              </a:endParaRPr>
            </a:p>
            <a:p>
              <a:pPr>
                <a:lnSpc>
                  <a:spcPct val="130000"/>
                </a:lnSpc>
              </a:pPr>
              <a:endParaRPr lang="en-US" sz="3600">
                <a:latin typeface="Arial" panose="020B0604020202020204" pitchFamily="34" charset="0"/>
              </a:endParaRPr>
            </a:p>
          </p:txBody>
        </p:sp>
        <p:sp>
          <p:nvSpPr>
            <p:cNvPr id="62474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anose="020B0604020202020204" pitchFamily="34" charset="0"/>
                </a:rPr>
                <a:t>i</a:t>
              </a:r>
              <a:endParaRPr lang="en-US" sz="1800" i="1" u="sng">
                <a:latin typeface="Arial" panose="020B0604020202020204" pitchFamily="34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anose="020B0604020202020204" pitchFamily="34" charset="0"/>
                </a:rPr>
                <a:t>0</a:t>
              </a:r>
              <a:endParaRPr lang="en-US" sz="1800">
                <a:latin typeface="Arial" panose="020B0604020202020204" pitchFamily="34" charset="0"/>
              </a:endParaRP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anose="020B0604020202020204" pitchFamily="34" charset="0"/>
                </a:rPr>
                <a:t>1</a:t>
              </a:r>
              <a:endParaRPr lang="en-US" sz="1800">
                <a:latin typeface="Arial" panose="020B0604020202020204" pitchFamily="34" charset="0"/>
              </a:endParaRP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anose="020B0604020202020204" pitchFamily="34" charset="0"/>
                </a:rPr>
                <a:t>2</a:t>
              </a:r>
              <a:endParaRPr lang="en-US" sz="1800">
                <a:latin typeface="Arial" panose="020B0604020202020204" pitchFamily="34" charset="0"/>
              </a:endParaRP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anose="020B0604020202020204" pitchFamily="34" charset="0"/>
                </a:rPr>
                <a:t>3</a:t>
              </a:r>
              <a:endParaRPr lang="en-US" sz="1800">
                <a:latin typeface="Arial" panose="020B0604020202020204" pitchFamily="34" charset="0"/>
              </a:endParaRP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anose="020B0604020202020204" pitchFamily="34" charset="0"/>
                </a:rPr>
                <a:t>4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62475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anose="020B0604020202020204" pitchFamily="34" charset="0"/>
                </a:rPr>
                <a:t>j</a:t>
              </a:r>
              <a:r>
                <a:rPr lang="en-US" sz="1800">
                  <a:latin typeface="Arial" panose="020B0604020202020204" pitchFamily="34" charset="0"/>
                </a:rPr>
                <a:t>           0              1              2              3              4               5</a:t>
              </a: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62476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77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78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79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80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81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  <a:endParaRPr lang="en-US" sz="2800"/>
            </a:p>
          </p:txBody>
        </p:sp>
        <p:sp>
          <p:nvSpPr>
            <p:cNvPr id="62482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83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84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85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86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87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  <a:endParaRPr lang="en-US" sz="2800"/>
            </a:p>
          </p:txBody>
        </p:sp>
        <p:sp>
          <p:nvSpPr>
            <p:cNvPr id="62488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89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90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91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92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93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  <a:endParaRPr lang="en-US" sz="2800"/>
            </a:p>
          </p:txBody>
        </p:sp>
        <p:sp>
          <p:nvSpPr>
            <p:cNvPr id="62494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95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96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97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98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62499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  <a:endParaRPr lang="en-US" sz="2800"/>
            </a:p>
          </p:txBody>
        </p:sp>
        <p:sp>
          <p:nvSpPr>
            <p:cNvPr id="62500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  <a:endParaRPr lang="en-US" sz="2800"/>
            </a:p>
          </p:txBody>
        </p:sp>
        <p:sp>
          <p:nvSpPr>
            <p:cNvPr id="62501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  <a:endParaRPr lang="en-US" sz="2800"/>
            </a:p>
          </p:txBody>
        </p:sp>
        <p:sp>
          <p:nvSpPr>
            <p:cNvPr id="62502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  <a:endParaRPr lang="en-US" sz="2800"/>
            </a:p>
          </p:txBody>
        </p:sp>
        <p:sp>
          <p:nvSpPr>
            <p:cNvPr id="62503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  <a:endParaRPr lang="en-US" sz="2800"/>
            </a:p>
          </p:txBody>
        </p:sp>
        <p:sp>
          <p:nvSpPr>
            <p:cNvPr id="62504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  <a:endParaRPr lang="en-US" sz="2800"/>
            </a:p>
          </p:txBody>
        </p:sp>
        <p:sp>
          <p:nvSpPr>
            <p:cNvPr id="62505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  <a:endParaRPr lang="en-US" sz="2800"/>
            </a:p>
          </p:txBody>
        </p:sp>
        <p:sp>
          <p:nvSpPr>
            <p:cNvPr id="62506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7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8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9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0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1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2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3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4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5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6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7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8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68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" name="Group 52"/>
          <p:cNvGrpSpPr/>
          <p:nvPr/>
        </p:nvGrpSpPr>
        <p:grpSpPr bwMode="auto">
          <a:xfrm>
            <a:off x="2768600" y="6054725"/>
            <a:ext cx="4189413" cy="701675"/>
            <a:chOff x="1344" y="3776"/>
            <a:chExt cx="2639" cy="442"/>
          </a:xfrm>
        </p:grpSpPr>
        <p:sp>
          <p:nvSpPr>
            <p:cNvPr id="62470" name="Text Box 53"/>
            <p:cNvSpPr txBox="1">
              <a:spLocks noChangeArrowheads="1"/>
            </p:cNvSpPr>
            <p:nvPr/>
          </p:nvSpPr>
          <p:spPr bwMode="auto">
            <a:xfrm>
              <a:off x="1344" y="3792"/>
              <a:ext cx="1536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0000"/>
                  </a:solidFill>
                  <a:latin typeface="Arial" panose="020B0604020202020204" pitchFamily="34" charset="0"/>
                </a:rPr>
                <a:t>Alignment implied by starting conditions</a:t>
              </a:r>
              <a:endParaRPr lang="en-US"/>
            </a:p>
          </p:txBody>
        </p:sp>
        <p:sp>
          <p:nvSpPr>
            <p:cNvPr id="62471" name="Text Box 54"/>
            <p:cNvSpPr txBox="1">
              <a:spLocks noChangeArrowheads="1"/>
            </p:cNvSpPr>
            <p:nvPr/>
          </p:nvSpPr>
          <p:spPr bwMode="auto">
            <a:xfrm>
              <a:off x="2832" y="3776"/>
              <a:ext cx="1151" cy="4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Courier" pitchFamily="-109" charset="0"/>
                </a:rPr>
                <a:t>ACGC-----</a:t>
              </a:r>
              <a:endParaRPr lang="en-US" sz="2000">
                <a:latin typeface="Courier" pitchFamily="-109" charset="0"/>
              </a:endParaRPr>
            </a:p>
            <a:p>
              <a:r>
                <a:rPr lang="en-US" sz="2000">
                  <a:latin typeface="Courier" pitchFamily="-109" charset="0"/>
                </a:rPr>
                <a:t>----CTGAC</a:t>
              </a:r>
              <a:endParaRPr lang="en-US" sz="2000">
                <a:latin typeface="Courier" pitchFamily="-109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63491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63492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5063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37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" name="Group 56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63540" name="Rectangle 54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63541" name="Rectangle 55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63539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60422" name="Group 6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2" name="Rectangle 50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563" name="Line 51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2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64565" name="Rectangle 53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64566" name="Rectangle 54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312738"/>
            <a:ext cx="8447087" cy="1143000"/>
          </a:xfrm>
          <a:noFill/>
        </p:spPr>
        <p:txBody>
          <a:bodyPr lIns="88327" tIns="44163" rIns="88327" bIns="44163"/>
          <a:lstStyle/>
          <a:p>
            <a:pPr eaLnBrk="1" hangingPunct="1"/>
            <a:r>
              <a:rPr lang="en-US" sz="3400" b="1">
                <a:solidFill>
                  <a:schemeClr val="tx1"/>
                </a:solidFill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Gaps in the sequence correspond to the vertical “kinks “ in the graph</a:t>
            </a:r>
            <a:endParaRPr lang="en-US" sz="3400" b="1">
              <a:solidFill>
                <a:schemeClr val="tx1"/>
              </a:solidFill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925" y="1801813"/>
            <a:ext cx="8447088" cy="901700"/>
          </a:xfrm>
          <a:noFill/>
        </p:spPr>
        <p:txBody>
          <a:bodyPr lIns="88327" tIns="44163" rIns="88327" bIns="44163"/>
          <a:lstStyle/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sz="2300" b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consequence of an insertion or deletion (indel) in the sequence.</a:t>
            </a:r>
            <a:endParaRPr lang="en-US" sz="2300" b="1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pic>
        <p:nvPicPr>
          <p:cNvPr id="28676" name="Picture 4"/>
          <p:cNvPicPr>
            <a:picLocks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82900" y="3000375"/>
            <a:ext cx="3157538" cy="327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autoUpdateAnimBg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65539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65540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3015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86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587" name="Line 52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3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65589" name="Rectangle 54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65590" name="Rectangle 55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66563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66564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4039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09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610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11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6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66614" name="Rectangle 57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66615" name="Rectangle 58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66613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67587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67588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608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33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34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5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6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7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7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67640" name="Rectangle 58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67641" name="Rectangle 59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67639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68611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68612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7111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57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58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59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0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1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2" name="Line 58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63" name="Line 59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1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68666" name="Rectangle 62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68667" name="Rectangle 63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68665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69635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69636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8190" name="Group 62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81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682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83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84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85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86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87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88" name="Line 63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4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69691" name="Rectangle 65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69692" name="Rectangle 66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69690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70659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70660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9212" name="Group 60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705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706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7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8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9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0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1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2" name="Line 58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3" name="Line 61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3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70716" name="Rectangle 64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70717" name="Rectangle 65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70715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71683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50183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29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30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1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2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3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4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5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6" name="Line 58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7" name="Line 59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8" name="Line 60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1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71741" name="Rectangle 62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71742" name="Rectangle 63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71740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72707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72708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51262" name="Group 62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53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2754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55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56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57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58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59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60" name="Line 58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61" name="Line 59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62" name="Line 60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63" name="Line 63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4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72766" name="Rectangle 65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72767" name="Rectangle 66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72765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73731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73732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52287" name="Group 63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777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3778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79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80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81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82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83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84" name="Line 58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85" name="Line 59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86" name="Line 60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87" name="Line 61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88" name="Line 64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5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73791" name="Rectangle 66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73792" name="Rectangle 67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73790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74755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74756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53312" name="Group 64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01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4802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03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04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05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06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07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08" name="Line 58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09" name="Line 59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10" name="Line 60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11" name="Line 61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12" name="Line 62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13" name="Line 65"/>
          <p:cNvSpPr>
            <a:spLocks noChangeShapeType="1"/>
          </p:cNvSpPr>
          <p:nvPr/>
        </p:nvSpPr>
        <p:spPr bwMode="auto">
          <a:xfrm>
            <a:off x="609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14" name="Line 66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7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74817" name="Rectangle 68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74818" name="Rectangle 69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74816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51113" y="142875"/>
            <a:ext cx="3698875" cy="3484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812800" y="5568950"/>
            <a:ext cx="7219950" cy="84137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lIns="81203" tIns="39889" rIns="81203" bIns="39889">
            <a:spAutoFit/>
          </a:bodyPr>
          <a:lstStyle/>
          <a:p>
            <a:pPr algn="ctr" defTabSz="821055">
              <a:spcBef>
                <a:spcPct val="100000"/>
              </a:spcBef>
            </a:pPr>
            <a:r>
              <a:rPr lang="en-US" sz="2500" b="1">
                <a:latin typeface="Times New Roman" panose="02020603050405020304" pitchFamily="-109" charset="0"/>
              </a:rPr>
              <a:t>Dot plot for two sequences that are different but have no gaps</a:t>
            </a:r>
            <a:endParaRPr lang="en-US" sz="2500" b="1">
              <a:latin typeface="Times New Roman" panose="02020603050405020304" pitchFamily="-109" charset="0"/>
            </a:endParaRP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3527425" y="4100513"/>
            <a:ext cx="2149475" cy="407987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72872" tIns="35796" rIns="72872" bIns="35796">
            <a:spAutoFit/>
          </a:bodyPr>
          <a:lstStyle/>
          <a:p>
            <a:pPr defTabSz="821055"/>
            <a:r>
              <a:rPr lang="en-US" sz="2200" b="1">
                <a:latin typeface="Times New Roman" panose="02020603050405020304" pitchFamily="-109" charset="0"/>
              </a:rPr>
              <a:t>ATGCGTCGTT</a:t>
            </a:r>
            <a:endParaRPr lang="en-US" sz="2200" b="1">
              <a:latin typeface="Times New Roman" panose="02020603050405020304" pitchFamily="-109" charset="0"/>
            </a:endParaRP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3549650" y="4624388"/>
            <a:ext cx="1931988" cy="407987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72872" tIns="35796" rIns="72872" bIns="35796">
            <a:spAutoFit/>
          </a:bodyPr>
          <a:lstStyle/>
          <a:p>
            <a:pPr defTabSz="821055"/>
            <a:r>
              <a:rPr lang="en-US" sz="2200" b="1">
                <a:latin typeface="Times New Roman" panose="02020603050405020304" pitchFamily="-109" charset="0"/>
              </a:rPr>
              <a:t>ATCCGTCAT</a:t>
            </a:r>
            <a:endParaRPr lang="en-US" sz="2200" b="1">
              <a:latin typeface="Times New Roman" panose="02020603050405020304" pitchFamily="-109" charset="0"/>
            </a:endParaRPr>
          </a:p>
        </p:txBody>
      </p:sp>
      <p:grpSp>
        <p:nvGrpSpPr>
          <p:cNvPr id="2" name="Group 7"/>
          <p:cNvGrpSpPr/>
          <p:nvPr/>
        </p:nvGrpSpPr>
        <p:grpSpPr bwMode="auto">
          <a:xfrm>
            <a:off x="3676650" y="4489450"/>
            <a:ext cx="1633538" cy="158750"/>
            <a:chOff x="2680" y="3016"/>
            <a:chExt cx="1064" cy="88"/>
          </a:xfrm>
        </p:grpSpPr>
        <p:sp>
          <p:nvSpPr>
            <p:cNvPr id="29703" name="Line 8"/>
            <p:cNvSpPr>
              <a:spLocks noChangeShapeType="1"/>
            </p:cNvSpPr>
            <p:nvPr/>
          </p:nvSpPr>
          <p:spPr bwMode="auto">
            <a:xfrm>
              <a:off x="2680" y="3016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9704" name="Line 9"/>
            <p:cNvSpPr>
              <a:spLocks noChangeShapeType="1"/>
            </p:cNvSpPr>
            <p:nvPr/>
          </p:nvSpPr>
          <p:spPr bwMode="auto">
            <a:xfrm>
              <a:off x="2817" y="3016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9705" name="Line 10"/>
            <p:cNvSpPr>
              <a:spLocks noChangeShapeType="1"/>
            </p:cNvSpPr>
            <p:nvPr/>
          </p:nvSpPr>
          <p:spPr bwMode="auto">
            <a:xfrm>
              <a:off x="3087" y="3016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9706" name="Line 11"/>
            <p:cNvSpPr>
              <a:spLocks noChangeShapeType="1"/>
            </p:cNvSpPr>
            <p:nvPr/>
          </p:nvSpPr>
          <p:spPr bwMode="auto">
            <a:xfrm>
              <a:off x="3224" y="3016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9707" name="Line 12"/>
            <p:cNvSpPr>
              <a:spLocks noChangeShapeType="1"/>
            </p:cNvSpPr>
            <p:nvPr/>
          </p:nvSpPr>
          <p:spPr bwMode="auto">
            <a:xfrm>
              <a:off x="3360" y="3016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9708" name="Line 13"/>
            <p:cNvSpPr>
              <a:spLocks noChangeShapeType="1"/>
            </p:cNvSpPr>
            <p:nvPr/>
          </p:nvSpPr>
          <p:spPr bwMode="auto">
            <a:xfrm>
              <a:off x="3496" y="3016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29709" name="Line 14"/>
            <p:cNvSpPr>
              <a:spLocks noChangeShapeType="1"/>
            </p:cNvSpPr>
            <p:nvPr/>
          </p:nvSpPr>
          <p:spPr bwMode="auto">
            <a:xfrm>
              <a:off x="3744" y="3016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75779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75780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54338" name="Group 66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25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5826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27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28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29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30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31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32" name="Line 58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33" name="Line 59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34" name="Line 60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35" name="Line 61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36" name="Line 62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37" name="Line 63"/>
          <p:cNvSpPr>
            <a:spLocks noChangeShapeType="1"/>
          </p:cNvSpPr>
          <p:nvPr/>
        </p:nvSpPr>
        <p:spPr bwMode="auto">
          <a:xfrm>
            <a:off x="609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38" name="Line 64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839" name="Line 67"/>
          <p:cNvSpPr>
            <a:spLocks noChangeShapeType="1"/>
          </p:cNvSpPr>
          <p:nvPr/>
        </p:nvSpPr>
        <p:spPr bwMode="auto">
          <a:xfrm>
            <a:off x="7086600" y="3711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8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75842" name="Rectangle 69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75843" name="Rectangle 70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75841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76803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096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49" name="Text Box 51"/>
          <p:cNvSpPr txBox="1">
            <a:spLocks noChangeArrowheads="1"/>
          </p:cNvSpPr>
          <p:nvPr/>
        </p:nvSpPr>
        <p:spPr bwMode="auto">
          <a:xfrm>
            <a:off x="3124200" y="6172200"/>
            <a:ext cx="3475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/>
              <a:t>x = ACGC      y = CTGAC</a:t>
            </a:r>
            <a:endParaRPr lang="en-US"/>
          </a:p>
        </p:txBody>
      </p:sp>
      <p:sp>
        <p:nvSpPr>
          <p:cNvPr id="76850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51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52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53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54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55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56" name="Line 58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57" name="Line 59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58" name="Line 60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59" name="Line 61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60" name="Line 62"/>
          <p:cNvSpPr>
            <a:spLocks noChangeShapeType="1"/>
          </p:cNvSpPr>
          <p:nvPr/>
        </p:nvSpPr>
        <p:spPr bwMode="auto">
          <a:xfrm>
            <a:off x="609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61" name="Line 63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62" name="Line 64"/>
          <p:cNvSpPr>
            <a:spLocks noChangeShapeType="1"/>
          </p:cNvSpPr>
          <p:nvPr/>
        </p:nvSpPr>
        <p:spPr bwMode="auto">
          <a:xfrm>
            <a:off x="7086600" y="3711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63" name="Line 65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64" name="Line 66"/>
          <p:cNvSpPr>
            <a:spLocks noChangeShapeType="1"/>
          </p:cNvSpPr>
          <p:nvPr/>
        </p:nvSpPr>
        <p:spPr bwMode="auto">
          <a:xfrm>
            <a:off x="3635375" y="4478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65" name="Rectangle 79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" name="Group 81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76868" name="Rectangle 82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76869" name="Rectangle 83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76867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77828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096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73" name="Text Box 51"/>
          <p:cNvSpPr txBox="1">
            <a:spLocks noChangeArrowheads="1"/>
          </p:cNvSpPr>
          <p:nvPr/>
        </p:nvSpPr>
        <p:spPr bwMode="auto">
          <a:xfrm>
            <a:off x="3124200" y="6172200"/>
            <a:ext cx="3475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/>
              <a:t>x = ACGC      y = CTGAC</a:t>
            </a:r>
            <a:endParaRPr lang="en-US"/>
          </a:p>
        </p:txBody>
      </p:sp>
      <p:sp>
        <p:nvSpPr>
          <p:cNvPr id="77874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75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76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77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78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79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0" name="Line 58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1" name="Line 59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2" name="Line 60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3" name="Line 61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4" name="Line 62"/>
          <p:cNvSpPr>
            <a:spLocks noChangeShapeType="1"/>
          </p:cNvSpPr>
          <p:nvPr/>
        </p:nvSpPr>
        <p:spPr bwMode="auto">
          <a:xfrm>
            <a:off x="609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5" name="Line 63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6" name="Line 64"/>
          <p:cNvSpPr>
            <a:spLocks noChangeShapeType="1"/>
          </p:cNvSpPr>
          <p:nvPr/>
        </p:nvSpPr>
        <p:spPr bwMode="auto">
          <a:xfrm>
            <a:off x="7086600" y="3711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7" name="Line 65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8" name="Line 66"/>
          <p:cNvSpPr>
            <a:spLocks noChangeShapeType="1"/>
          </p:cNvSpPr>
          <p:nvPr/>
        </p:nvSpPr>
        <p:spPr bwMode="auto">
          <a:xfrm>
            <a:off x="3635375" y="4478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9" name="Line 67"/>
          <p:cNvSpPr>
            <a:spLocks noChangeShapeType="1"/>
          </p:cNvSpPr>
          <p:nvPr/>
        </p:nvSpPr>
        <p:spPr bwMode="auto">
          <a:xfrm>
            <a:off x="4692650" y="44910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90" name="Rectangle 79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7891" name="Line 80"/>
          <p:cNvSpPr>
            <a:spLocks noChangeShapeType="1"/>
          </p:cNvSpPr>
          <p:nvPr/>
        </p:nvSpPr>
        <p:spPr bwMode="auto">
          <a:xfrm>
            <a:off x="39624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1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77894" name="Rectangle 82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77895" name="Rectangle 83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77893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78851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78852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096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97" name="Text Box 51"/>
          <p:cNvSpPr txBox="1">
            <a:spLocks noChangeArrowheads="1"/>
          </p:cNvSpPr>
          <p:nvPr/>
        </p:nvSpPr>
        <p:spPr bwMode="auto">
          <a:xfrm>
            <a:off x="3124200" y="6172200"/>
            <a:ext cx="3475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/>
              <a:t>x = ACGC      y = CTGAC</a:t>
            </a:r>
            <a:endParaRPr lang="en-US"/>
          </a:p>
        </p:txBody>
      </p:sp>
      <p:sp>
        <p:nvSpPr>
          <p:cNvPr id="78898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9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0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1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2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3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4" name="Line 58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5" name="Line 59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6" name="Line 60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7" name="Line 61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8" name="Line 62"/>
          <p:cNvSpPr>
            <a:spLocks noChangeShapeType="1"/>
          </p:cNvSpPr>
          <p:nvPr/>
        </p:nvSpPr>
        <p:spPr bwMode="auto">
          <a:xfrm>
            <a:off x="609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9" name="Line 63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0" name="Line 64"/>
          <p:cNvSpPr>
            <a:spLocks noChangeShapeType="1"/>
          </p:cNvSpPr>
          <p:nvPr/>
        </p:nvSpPr>
        <p:spPr bwMode="auto">
          <a:xfrm>
            <a:off x="7086600" y="3711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1" name="Line 65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2" name="Line 66"/>
          <p:cNvSpPr>
            <a:spLocks noChangeShapeType="1"/>
          </p:cNvSpPr>
          <p:nvPr/>
        </p:nvSpPr>
        <p:spPr bwMode="auto">
          <a:xfrm>
            <a:off x="3635375" y="4478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3" name="Line 67"/>
          <p:cNvSpPr>
            <a:spLocks noChangeShapeType="1"/>
          </p:cNvSpPr>
          <p:nvPr/>
        </p:nvSpPr>
        <p:spPr bwMode="auto">
          <a:xfrm>
            <a:off x="4692650" y="44910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4" name="Line 68"/>
          <p:cNvSpPr>
            <a:spLocks noChangeShapeType="1"/>
          </p:cNvSpPr>
          <p:nvPr/>
        </p:nvSpPr>
        <p:spPr bwMode="auto">
          <a:xfrm>
            <a:off x="4995863" y="43815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5" name="Rectangle 79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8916" name="Line 80"/>
          <p:cNvSpPr>
            <a:spLocks noChangeShapeType="1"/>
          </p:cNvSpPr>
          <p:nvPr/>
        </p:nvSpPr>
        <p:spPr bwMode="auto">
          <a:xfrm>
            <a:off x="39624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1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78919" name="Rectangle 82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78920" name="Rectangle 83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78918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79875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79876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096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1" name="Text Box 51"/>
          <p:cNvSpPr txBox="1">
            <a:spLocks noChangeArrowheads="1"/>
          </p:cNvSpPr>
          <p:nvPr/>
        </p:nvSpPr>
        <p:spPr bwMode="auto">
          <a:xfrm>
            <a:off x="3124200" y="6172200"/>
            <a:ext cx="3475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/>
              <a:t>x = ACGC      y = CTGAC</a:t>
            </a:r>
            <a:endParaRPr lang="en-US"/>
          </a:p>
        </p:txBody>
      </p:sp>
      <p:sp>
        <p:nvSpPr>
          <p:cNvPr id="79922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3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4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5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6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7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8" name="Line 58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9" name="Line 59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0" name="Line 60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1" name="Line 61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2" name="Line 62"/>
          <p:cNvSpPr>
            <a:spLocks noChangeShapeType="1"/>
          </p:cNvSpPr>
          <p:nvPr/>
        </p:nvSpPr>
        <p:spPr bwMode="auto">
          <a:xfrm>
            <a:off x="609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3" name="Line 63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4" name="Line 64"/>
          <p:cNvSpPr>
            <a:spLocks noChangeShapeType="1"/>
          </p:cNvSpPr>
          <p:nvPr/>
        </p:nvSpPr>
        <p:spPr bwMode="auto">
          <a:xfrm>
            <a:off x="7086600" y="3711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5" name="Line 65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6" name="Line 66"/>
          <p:cNvSpPr>
            <a:spLocks noChangeShapeType="1"/>
          </p:cNvSpPr>
          <p:nvPr/>
        </p:nvSpPr>
        <p:spPr bwMode="auto">
          <a:xfrm>
            <a:off x="3635375" y="4478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7" name="Line 67"/>
          <p:cNvSpPr>
            <a:spLocks noChangeShapeType="1"/>
          </p:cNvSpPr>
          <p:nvPr/>
        </p:nvSpPr>
        <p:spPr bwMode="auto">
          <a:xfrm>
            <a:off x="4692650" y="44910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8" name="Line 68"/>
          <p:cNvSpPr>
            <a:spLocks noChangeShapeType="1"/>
          </p:cNvSpPr>
          <p:nvPr/>
        </p:nvSpPr>
        <p:spPr bwMode="auto">
          <a:xfrm>
            <a:off x="4995863" y="43815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39" name="Line 69"/>
          <p:cNvSpPr>
            <a:spLocks noChangeShapeType="1"/>
          </p:cNvSpPr>
          <p:nvPr/>
        </p:nvSpPr>
        <p:spPr bwMode="auto">
          <a:xfrm>
            <a:off x="6064250" y="49799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40" name="Rectangle 79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9941" name="Line 80"/>
          <p:cNvSpPr>
            <a:spLocks noChangeShapeType="1"/>
          </p:cNvSpPr>
          <p:nvPr/>
        </p:nvSpPr>
        <p:spPr bwMode="auto">
          <a:xfrm>
            <a:off x="39624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1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79944" name="Rectangle 82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79945" name="Rectangle 83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79943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80899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80900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096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45" name="Text Box 51"/>
          <p:cNvSpPr txBox="1">
            <a:spLocks noChangeArrowheads="1"/>
          </p:cNvSpPr>
          <p:nvPr/>
        </p:nvSpPr>
        <p:spPr bwMode="auto">
          <a:xfrm>
            <a:off x="3124200" y="6172200"/>
            <a:ext cx="3475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/>
              <a:t>x = ACGC      y = CTGAC</a:t>
            </a:r>
            <a:endParaRPr lang="en-US"/>
          </a:p>
        </p:txBody>
      </p:sp>
      <p:sp>
        <p:nvSpPr>
          <p:cNvPr id="80946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7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8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9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0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1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2" name="Line 58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3" name="Line 59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4" name="Line 60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5" name="Line 61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6" name="Line 62"/>
          <p:cNvSpPr>
            <a:spLocks noChangeShapeType="1"/>
          </p:cNvSpPr>
          <p:nvPr/>
        </p:nvSpPr>
        <p:spPr bwMode="auto">
          <a:xfrm>
            <a:off x="609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7" name="Line 63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8" name="Line 64"/>
          <p:cNvSpPr>
            <a:spLocks noChangeShapeType="1"/>
          </p:cNvSpPr>
          <p:nvPr/>
        </p:nvSpPr>
        <p:spPr bwMode="auto">
          <a:xfrm>
            <a:off x="7086600" y="3711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9" name="Line 65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60" name="Line 66"/>
          <p:cNvSpPr>
            <a:spLocks noChangeShapeType="1"/>
          </p:cNvSpPr>
          <p:nvPr/>
        </p:nvSpPr>
        <p:spPr bwMode="auto">
          <a:xfrm>
            <a:off x="3635375" y="4478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61" name="Line 67"/>
          <p:cNvSpPr>
            <a:spLocks noChangeShapeType="1"/>
          </p:cNvSpPr>
          <p:nvPr/>
        </p:nvSpPr>
        <p:spPr bwMode="auto">
          <a:xfrm>
            <a:off x="4692650" y="44910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62" name="Line 68"/>
          <p:cNvSpPr>
            <a:spLocks noChangeShapeType="1"/>
          </p:cNvSpPr>
          <p:nvPr/>
        </p:nvSpPr>
        <p:spPr bwMode="auto">
          <a:xfrm>
            <a:off x="4995863" y="43815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63" name="Line 69"/>
          <p:cNvSpPr>
            <a:spLocks noChangeShapeType="1"/>
          </p:cNvSpPr>
          <p:nvPr/>
        </p:nvSpPr>
        <p:spPr bwMode="auto">
          <a:xfrm>
            <a:off x="6064250" y="49799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64" name="Line 70"/>
          <p:cNvSpPr>
            <a:spLocks noChangeShapeType="1"/>
          </p:cNvSpPr>
          <p:nvPr/>
        </p:nvSpPr>
        <p:spPr bwMode="auto">
          <a:xfrm>
            <a:off x="7099300" y="49815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65" name="Line 71"/>
          <p:cNvSpPr>
            <a:spLocks noChangeShapeType="1"/>
          </p:cNvSpPr>
          <p:nvPr/>
        </p:nvSpPr>
        <p:spPr bwMode="auto">
          <a:xfrm>
            <a:off x="7826375" y="44831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66" name="Rectangle 79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0967" name="Line 80"/>
          <p:cNvSpPr>
            <a:spLocks noChangeShapeType="1"/>
          </p:cNvSpPr>
          <p:nvPr/>
        </p:nvSpPr>
        <p:spPr bwMode="auto">
          <a:xfrm>
            <a:off x="39624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1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80970" name="Rectangle 82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80971" name="Rectangle 83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80969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81923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81924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096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69" name="Text Box 51"/>
          <p:cNvSpPr txBox="1">
            <a:spLocks noChangeArrowheads="1"/>
          </p:cNvSpPr>
          <p:nvPr/>
        </p:nvSpPr>
        <p:spPr bwMode="auto">
          <a:xfrm>
            <a:off x="3124200" y="6172200"/>
            <a:ext cx="3475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/>
              <a:t>x = ACGC      y = CTGAC</a:t>
            </a:r>
            <a:endParaRPr lang="en-US"/>
          </a:p>
        </p:txBody>
      </p:sp>
      <p:sp>
        <p:nvSpPr>
          <p:cNvPr id="81970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1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2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3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4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5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6" name="Line 58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7" name="Line 59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8" name="Line 60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9" name="Line 61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0" name="Line 62"/>
          <p:cNvSpPr>
            <a:spLocks noChangeShapeType="1"/>
          </p:cNvSpPr>
          <p:nvPr/>
        </p:nvSpPr>
        <p:spPr bwMode="auto">
          <a:xfrm>
            <a:off x="609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1" name="Line 63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2" name="Line 64"/>
          <p:cNvSpPr>
            <a:spLocks noChangeShapeType="1"/>
          </p:cNvSpPr>
          <p:nvPr/>
        </p:nvSpPr>
        <p:spPr bwMode="auto">
          <a:xfrm>
            <a:off x="7086600" y="3711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3" name="Line 65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4" name="Line 66"/>
          <p:cNvSpPr>
            <a:spLocks noChangeShapeType="1"/>
          </p:cNvSpPr>
          <p:nvPr/>
        </p:nvSpPr>
        <p:spPr bwMode="auto">
          <a:xfrm>
            <a:off x="3635375" y="4478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5" name="Line 67"/>
          <p:cNvSpPr>
            <a:spLocks noChangeShapeType="1"/>
          </p:cNvSpPr>
          <p:nvPr/>
        </p:nvSpPr>
        <p:spPr bwMode="auto">
          <a:xfrm>
            <a:off x="4692650" y="44910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6" name="Line 68"/>
          <p:cNvSpPr>
            <a:spLocks noChangeShapeType="1"/>
          </p:cNvSpPr>
          <p:nvPr/>
        </p:nvSpPr>
        <p:spPr bwMode="auto">
          <a:xfrm>
            <a:off x="4995863" y="43815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7" name="Line 69"/>
          <p:cNvSpPr>
            <a:spLocks noChangeShapeType="1"/>
          </p:cNvSpPr>
          <p:nvPr/>
        </p:nvSpPr>
        <p:spPr bwMode="auto">
          <a:xfrm>
            <a:off x="6064250" y="49799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8" name="Line 70"/>
          <p:cNvSpPr>
            <a:spLocks noChangeShapeType="1"/>
          </p:cNvSpPr>
          <p:nvPr/>
        </p:nvSpPr>
        <p:spPr bwMode="auto">
          <a:xfrm>
            <a:off x="7099300" y="49815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9" name="Line 71"/>
          <p:cNvSpPr>
            <a:spLocks noChangeShapeType="1"/>
          </p:cNvSpPr>
          <p:nvPr/>
        </p:nvSpPr>
        <p:spPr bwMode="auto">
          <a:xfrm>
            <a:off x="7826375" y="44831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0" name="Line 72"/>
          <p:cNvSpPr>
            <a:spLocks noChangeShapeType="1"/>
          </p:cNvSpPr>
          <p:nvPr/>
        </p:nvSpPr>
        <p:spPr bwMode="auto">
          <a:xfrm>
            <a:off x="2886075" y="5080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1" name="Rectangle 79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92" name="Line 80"/>
          <p:cNvSpPr>
            <a:spLocks noChangeShapeType="1"/>
          </p:cNvSpPr>
          <p:nvPr/>
        </p:nvSpPr>
        <p:spPr bwMode="auto">
          <a:xfrm>
            <a:off x="39624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1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81995" name="Rectangle 82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81996" name="Rectangle 83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81994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82947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82948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096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93" name="Text Box 51"/>
          <p:cNvSpPr txBox="1">
            <a:spLocks noChangeArrowheads="1"/>
          </p:cNvSpPr>
          <p:nvPr/>
        </p:nvSpPr>
        <p:spPr bwMode="auto">
          <a:xfrm>
            <a:off x="3124200" y="6172200"/>
            <a:ext cx="3475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/>
              <a:t>x = ACGC      y = CTGAC</a:t>
            </a:r>
            <a:endParaRPr lang="en-US"/>
          </a:p>
        </p:txBody>
      </p:sp>
      <p:sp>
        <p:nvSpPr>
          <p:cNvPr id="82994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5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6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7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8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9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0" name="Line 58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1" name="Line 59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2" name="Line 60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3" name="Line 61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4" name="Line 62"/>
          <p:cNvSpPr>
            <a:spLocks noChangeShapeType="1"/>
          </p:cNvSpPr>
          <p:nvPr/>
        </p:nvSpPr>
        <p:spPr bwMode="auto">
          <a:xfrm>
            <a:off x="609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5" name="Line 63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6" name="Line 64"/>
          <p:cNvSpPr>
            <a:spLocks noChangeShapeType="1"/>
          </p:cNvSpPr>
          <p:nvPr/>
        </p:nvSpPr>
        <p:spPr bwMode="auto">
          <a:xfrm>
            <a:off x="7086600" y="3711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7" name="Line 65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8" name="Line 66"/>
          <p:cNvSpPr>
            <a:spLocks noChangeShapeType="1"/>
          </p:cNvSpPr>
          <p:nvPr/>
        </p:nvSpPr>
        <p:spPr bwMode="auto">
          <a:xfrm>
            <a:off x="3635375" y="4478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9" name="Line 67"/>
          <p:cNvSpPr>
            <a:spLocks noChangeShapeType="1"/>
          </p:cNvSpPr>
          <p:nvPr/>
        </p:nvSpPr>
        <p:spPr bwMode="auto">
          <a:xfrm>
            <a:off x="4692650" y="44910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0" name="Line 68"/>
          <p:cNvSpPr>
            <a:spLocks noChangeShapeType="1"/>
          </p:cNvSpPr>
          <p:nvPr/>
        </p:nvSpPr>
        <p:spPr bwMode="auto">
          <a:xfrm>
            <a:off x="4995863" y="43815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1" name="Line 69"/>
          <p:cNvSpPr>
            <a:spLocks noChangeShapeType="1"/>
          </p:cNvSpPr>
          <p:nvPr/>
        </p:nvSpPr>
        <p:spPr bwMode="auto">
          <a:xfrm>
            <a:off x="6064250" y="49799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2" name="Line 70"/>
          <p:cNvSpPr>
            <a:spLocks noChangeShapeType="1"/>
          </p:cNvSpPr>
          <p:nvPr/>
        </p:nvSpPr>
        <p:spPr bwMode="auto">
          <a:xfrm>
            <a:off x="7099300" y="49815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3" name="Line 71"/>
          <p:cNvSpPr>
            <a:spLocks noChangeShapeType="1"/>
          </p:cNvSpPr>
          <p:nvPr/>
        </p:nvSpPr>
        <p:spPr bwMode="auto">
          <a:xfrm>
            <a:off x="7826375" y="44831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4" name="Line 72"/>
          <p:cNvSpPr>
            <a:spLocks noChangeShapeType="1"/>
          </p:cNvSpPr>
          <p:nvPr/>
        </p:nvSpPr>
        <p:spPr bwMode="auto">
          <a:xfrm>
            <a:off x="2886075" y="5080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5" name="Line 73"/>
          <p:cNvSpPr>
            <a:spLocks noChangeShapeType="1"/>
          </p:cNvSpPr>
          <p:nvPr/>
        </p:nvSpPr>
        <p:spPr bwMode="auto">
          <a:xfrm>
            <a:off x="4668838" y="51450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6" name="Line 74"/>
          <p:cNvSpPr>
            <a:spLocks noChangeShapeType="1"/>
          </p:cNvSpPr>
          <p:nvPr/>
        </p:nvSpPr>
        <p:spPr bwMode="auto">
          <a:xfrm>
            <a:off x="3924300" y="56419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7" name="Rectangle 79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3018" name="Line 80"/>
          <p:cNvSpPr>
            <a:spLocks noChangeShapeType="1"/>
          </p:cNvSpPr>
          <p:nvPr/>
        </p:nvSpPr>
        <p:spPr bwMode="auto">
          <a:xfrm>
            <a:off x="39624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1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83021" name="Rectangle 82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83022" name="Rectangle 83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83020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83971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83972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096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017" name="Text Box 51"/>
          <p:cNvSpPr txBox="1">
            <a:spLocks noChangeArrowheads="1"/>
          </p:cNvSpPr>
          <p:nvPr/>
        </p:nvSpPr>
        <p:spPr bwMode="auto">
          <a:xfrm>
            <a:off x="3124200" y="6172200"/>
            <a:ext cx="3475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dirty="0" err="1"/>
              <a:t>x</a:t>
            </a:r>
            <a:r>
              <a:rPr lang="en-US" dirty="0"/>
              <a:t> = ACGC      </a:t>
            </a:r>
            <a:r>
              <a:rPr lang="en-US" dirty="0" err="1"/>
              <a:t>y</a:t>
            </a:r>
            <a:r>
              <a:rPr lang="en-US" dirty="0"/>
              <a:t> = CTGAC</a:t>
            </a:r>
            <a:endParaRPr lang="en-US" dirty="0"/>
          </a:p>
        </p:txBody>
      </p:sp>
      <p:sp>
        <p:nvSpPr>
          <p:cNvPr id="84018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9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0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1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2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3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4" name="Line 58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5" name="Line 59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6" name="Line 60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7" name="Line 61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8" name="Line 62"/>
          <p:cNvSpPr>
            <a:spLocks noChangeShapeType="1"/>
          </p:cNvSpPr>
          <p:nvPr/>
        </p:nvSpPr>
        <p:spPr bwMode="auto">
          <a:xfrm>
            <a:off x="609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9" name="Line 63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0" name="Line 64"/>
          <p:cNvSpPr>
            <a:spLocks noChangeShapeType="1"/>
          </p:cNvSpPr>
          <p:nvPr/>
        </p:nvSpPr>
        <p:spPr bwMode="auto">
          <a:xfrm>
            <a:off x="7086600" y="3711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1" name="Line 65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2" name="Line 66"/>
          <p:cNvSpPr>
            <a:spLocks noChangeShapeType="1"/>
          </p:cNvSpPr>
          <p:nvPr/>
        </p:nvSpPr>
        <p:spPr bwMode="auto">
          <a:xfrm>
            <a:off x="3635375" y="4478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3" name="Line 67"/>
          <p:cNvSpPr>
            <a:spLocks noChangeShapeType="1"/>
          </p:cNvSpPr>
          <p:nvPr/>
        </p:nvSpPr>
        <p:spPr bwMode="auto">
          <a:xfrm>
            <a:off x="4692650" y="44910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4" name="Line 68"/>
          <p:cNvSpPr>
            <a:spLocks noChangeShapeType="1"/>
          </p:cNvSpPr>
          <p:nvPr/>
        </p:nvSpPr>
        <p:spPr bwMode="auto">
          <a:xfrm>
            <a:off x="4995863" y="43815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5" name="Line 69"/>
          <p:cNvSpPr>
            <a:spLocks noChangeShapeType="1"/>
          </p:cNvSpPr>
          <p:nvPr/>
        </p:nvSpPr>
        <p:spPr bwMode="auto">
          <a:xfrm>
            <a:off x="6064250" y="49799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6" name="Line 70"/>
          <p:cNvSpPr>
            <a:spLocks noChangeShapeType="1"/>
          </p:cNvSpPr>
          <p:nvPr/>
        </p:nvSpPr>
        <p:spPr bwMode="auto">
          <a:xfrm>
            <a:off x="7099300" y="49815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7" name="Line 71"/>
          <p:cNvSpPr>
            <a:spLocks noChangeShapeType="1"/>
          </p:cNvSpPr>
          <p:nvPr/>
        </p:nvSpPr>
        <p:spPr bwMode="auto">
          <a:xfrm>
            <a:off x="7826375" y="44831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8" name="Line 72"/>
          <p:cNvSpPr>
            <a:spLocks noChangeShapeType="1"/>
          </p:cNvSpPr>
          <p:nvPr/>
        </p:nvSpPr>
        <p:spPr bwMode="auto">
          <a:xfrm>
            <a:off x="2886075" y="5080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9" name="Line 73"/>
          <p:cNvSpPr>
            <a:spLocks noChangeShapeType="1"/>
          </p:cNvSpPr>
          <p:nvPr/>
        </p:nvSpPr>
        <p:spPr bwMode="auto">
          <a:xfrm>
            <a:off x="4668838" y="51450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40" name="Line 74"/>
          <p:cNvSpPr>
            <a:spLocks noChangeShapeType="1"/>
          </p:cNvSpPr>
          <p:nvPr/>
        </p:nvSpPr>
        <p:spPr bwMode="auto">
          <a:xfrm>
            <a:off x="3924300" y="56419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41" name="Line 75"/>
          <p:cNvSpPr>
            <a:spLocks noChangeShapeType="1"/>
          </p:cNvSpPr>
          <p:nvPr/>
        </p:nvSpPr>
        <p:spPr bwMode="auto">
          <a:xfrm>
            <a:off x="5715000" y="5168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42" name="Rectangle 79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4043" name="Line 80"/>
          <p:cNvSpPr>
            <a:spLocks noChangeShapeType="1"/>
          </p:cNvSpPr>
          <p:nvPr/>
        </p:nvSpPr>
        <p:spPr bwMode="auto">
          <a:xfrm>
            <a:off x="39624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1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84046" name="Rectangle 82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84047" name="Rectangle 83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84045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84995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84996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096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041" name="Text Box 51"/>
          <p:cNvSpPr txBox="1">
            <a:spLocks noChangeArrowheads="1"/>
          </p:cNvSpPr>
          <p:nvPr/>
        </p:nvSpPr>
        <p:spPr bwMode="auto">
          <a:xfrm>
            <a:off x="3124200" y="6172200"/>
            <a:ext cx="3475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/>
              <a:t>x = ACGC      y = CTGAC</a:t>
            </a:r>
            <a:endParaRPr lang="en-US"/>
          </a:p>
        </p:txBody>
      </p:sp>
      <p:sp>
        <p:nvSpPr>
          <p:cNvPr id="85042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3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4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5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6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7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8" name="Line 58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9" name="Line 59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0" name="Line 60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1" name="Line 61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2" name="Line 62"/>
          <p:cNvSpPr>
            <a:spLocks noChangeShapeType="1"/>
          </p:cNvSpPr>
          <p:nvPr/>
        </p:nvSpPr>
        <p:spPr bwMode="auto">
          <a:xfrm>
            <a:off x="609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3" name="Line 63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4" name="Line 64"/>
          <p:cNvSpPr>
            <a:spLocks noChangeShapeType="1"/>
          </p:cNvSpPr>
          <p:nvPr/>
        </p:nvSpPr>
        <p:spPr bwMode="auto">
          <a:xfrm>
            <a:off x="7086600" y="3711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5" name="Line 65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6" name="Line 66"/>
          <p:cNvSpPr>
            <a:spLocks noChangeShapeType="1"/>
          </p:cNvSpPr>
          <p:nvPr/>
        </p:nvSpPr>
        <p:spPr bwMode="auto">
          <a:xfrm>
            <a:off x="3635375" y="4478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7" name="Line 67"/>
          <p:cNvSpPr>
            <a:spLocks noChangeShapeType="1"/>
          </p:cNvSpPr>
          <p:nvPr/>
        </p:nvSpPr>
        <p:spPr bwMode="auto">
          <a:xfrm>
            <a:off x="4692650" y="44910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8" name="Line 68"/>
          <p:cNvSpPr>
            <a:spLocks noChangeShapeType="1"/>
          </p:cNvSpPr>
          <p:nvPr/>
        </p:nvSpPr>
        <p:spPr bwMode="auto">
          <a:xfrm>
            <a:off x="4995863" y="43815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9" name="Line 69"/>
          <p:cNvSpPr>
            <a:spLocks noChangeShapeType="1"/>
          </p:cNvSpPr>
          <p:nvPr/>
        </p:nvSpPr>
        <p:spPr bwMode="auto">
          <a:xfrm>
            <a:off x="6064250" y="49799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60" name="Line 70"/>
          <p:cNvSpPr>
            <a:spLocks noChangeShapeType="1"/>
          </p:cNvSpPr>
          <p:nvPr/>
        </p:nvSpPr>
        <p:spPr bwMode="auto">
          <a:xfrm>
            <a:off x="7099300" y="49815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61" name="Line 71"/>
          <p:cNvSpPr>
            <a:spLocks noChangeShapeType="1"/>
          </p:cNvSpPr>
          <p:nvPr/>
        </p:nvSpPr>
        <p:spPr bwMode="auto">
          <a:xfrm>
            <a:off x="7826375" y="44831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62" name="Line 72"/>
          <p:cNvSpPr>
            <a:spLocks noChangeShapeType="1"/>
          </p:cNvSpPr>
          <p:nvPr/>
        </p:nvSpPr>
        <p:spPr bwMode="auto">
          <a:xfrm>
            <a:off x="2886075" y="5080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63" name="Line 73"/>
          <p:cNvSpPr>
            <a:spLocks noChangeShapeType="1"/>
          </p:cNvSpPr>
          <p:nvPr/>
        </p:nvSpPr>
        <p:spPr bwMode="auto">
          <a:xfrm>
            <a:off x="4668838" y="51450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64" name="Line 74"/>
          <p:cNvSpPr>
            <a:spLocks noChangeShapeType="1"/>
          </p:cNvSpPr>
          <p:nvPr/>
        </p:nvSpPr>
        <p:spPr bwMode="auto">
          <a:xfrm>
            <a:off x="3924300" y="56419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65" name="Line 75"/>
          <p:cNvSpPr>
            <a:spLocks noChangeShapeType="1"/>
          </p:cNvSpPr>
          <p:nvPr/>
        </p:nvSpPr>
        <p:spPr bwMode="auto">
          <a:xfrm>
            <a:off x="5715000" y="5168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66" name="Line 76"/>
          <p:cNvSpPr>
            <a:spLocks noChangeShapeType="1"/>
          </p:cNvSpPr>
          <p:nvPr/>
        </p:nvSpPr>
        <p:spPr bwMode="auto">
          <a:xfrm>
            <a:off x="6789738" y="51466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67" name="Line 77"/>
          <p:cNvSpPr>
            <a:spLocks noChangeShapeType="1"/>
          </p:cNvSpPr>
          <p:nvPr/>
        </p:nvSpPr>
        <p:spPr bwMode="auto">
          <a:xfrm>
            <a:off x="6045200" y="56435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68" name="Rectangle 79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69" name="Line 80"/>
          <p:cNvSpPr>
            <a:spLocks noChangeShapeType="1"/>
          </p:cNvSpPr>
          <p:nvPr/>
        </p:nvSpPr>
        <p:spPr bwMode="auto">
          <a:xfrm>
            <a:off x="39624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1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85072" name="Rectangle 82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85073" name="Rectangle 83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85071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3" y="98425"/>
            <a:ext cx="8447087" cy="723900"/>
          </a:xfrm>
          <a:noFill/>
        </p:spPr>
        <p:txBody>
          <a:bodyPr lIns="88327" tIns="44163" rIns="88327" bIns="44163"/>
          <a:lstStyle/>
          <a:p>
            <a:pPr eaLnBrk="1" hangingPunct="1"/>
            <a:r>
              <a:rPr lang="en-US" sz="3000" b="1">
                <a:solidFill>
                  <a:schemeClr val="tx1"/>
                </a:solidFill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Consider ff. 2 sequences</a:t>
            </a:r>
            <a:endParaRPr lang="en-US" sz="3000" b="1">
              <a:solidFill>
                <a:schemeClr val="tx1"/>
              </a:solidFill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952323" name="Rectangle 3"/>
          <p:cNvSpPr>
            <a:spLocks noChangeArrowheads="1"/>
          </p:cNvSpPr>
          <p:nvPr/>
        </p:nvSpPr>
        <p:spPr bwMode="auto">
          <a:xfrm>
            <a:off x="809625" y="2605088"/>
            <a:ext cx="5522913" cy="46037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81203" tIns="39889" rIns="81203" bIns="39889">
            <a:spAutoFit/>
          </a:bodyPr>
          <a:lstStyle/>
          <a:p>
            <a:pPr defTabSz="821055">
              <a:spcBef>
                <a:spcPct val="100000"/>
              </a:spcBef>
            </a:pPr>
            <a:r>
              <a:rPr lang="en-US" sz="2500">
                <a:latin typeface="Times New Roman" panose="02020603050405020304" pitchFamily="-109" charset="0"/>
              </a:rPr>
              <a:t>The sequences differ at 3rd and 8th posns.</a:t>
            </a:r>
            <a:endParaRPr lang="en-US" sz="2500" b="1">
              <a:latin typeface="Times New Roman" panose="02020603050405020304" pitchFamily="-109" charset="0"/>
            </a:endParaRPr>
          </a:p>
        </p:txBody>
      </p:sp>
      <p:sp>
        <p:nvSpPr>
          <p:cNvPr id="952334" name="Rectangle 14"/>
          <p:cNvSpPr>
            <a:spLocks noChangeArrowheads="1"/>
          </p:cNvSpPr>
          <p:nvPr/>
        </p:nvSpPr>
        <p:spPr bwMode="auto">
          <a:xfrm>
            <a:off x="914400" y="3276600"/>
            <a:ext cx="7307263" cy="141922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lIns="81203" tIns="39889" rIns="81203" bIns="39889">
            <a:spAutoFit/>
          </a:bodyPr>
          <a:lstStyle/>
          <a:p>
            <a:pPr defTabSz="821055">
              <a:spcBef>
                <a:spcPct val="100000"/>
              </a:spcBef>
            </a:pPr>
            <a:r>
              <a:rPr lang="en-US" sz="2200">
                <a:latin typeface="Times New Roman" panose="02020603050405020304" pitchFamily="-109" charset="0"/>
              </a:rPr>
              <a:t>Possible to align any two sequences by postulating some combination of gaps and substitutions. By counting the number of these events (or some function of them) we can compute a “cost” for a particular alignment.</a:t>
            </a:r>
            <a:endParaRPr lang="en-US" sz="2200">
              <a:latin typeface="Times New Roman" panose="02020603050405020304" pitchFamily="-109" charset="0"/>
            </a:endParaRPr>
          </a:p>
        </p:txBody>
      </p:sp>
      <p:sp>
        <p:nvSpPr>
          <p:cNvPr id="952335" name="Rectangle 15"/>
          <p:cNvSpPr>
            <a:spLocks noChangeArrowheads="1"/>
          </p:cNvSpPr>
          <p:nvPr/>
        </p:nvSpPr>
        <p:spPr bwMode="auto">
          <a:xfrm>
            <a:off x="1627188" y="4986338"/>
            <a:ext cx="4319587" cy="46037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81203" tIns="39889" rIns="81203" bIns="39889">
            <a:spAutoFit/>
          </a:bodyPr>
          <a:lstStyle/>
          <a:p>
            <a:pPr defTabSz="821055">
              <a:spcBef>
                <a:spcPct val="100000"/>
              </a:spcBef>
            </a:pPr>
            <a:r>
              <a:rPr lang="en-US" sz="2500">
                <a:latin typeface="Times New Roman" panose="02020603050405020304" pitchFamily="-109" charset="0"/>
              </a:rPr>
              <a:t>cost of an alignment  D = s + wg</a:t>
            </a:r>
            <a:endParaRPr lang="en-US" sz="2500">
              <a:latin typeface="Times New Roman" panose="02020603050405020304" pitchFamily="-109" charset="0"/>
            </a:endParaRPr>
          </a:p>
        </p:txBody>
      </p:sp>
      <p:sp>
        <p:nvSpPr>
          <p:cNvPr id="952336" name="Rectangle 16"/>
          <p:cNvSpPr>
            <a:spLocks noChangeArrowheads="1"/>
          </p:cNvSpPr>
          <p:nvPr/>
        </p:nvSpPr>
        <p:spPr bwMode="auto">
          <a:xfrm>
            <a:off x="381000" y="5638800"/>
            <a:ext cx="6457950" cy="903288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lIns="81203" tIns="39889" rIns="81203" bIns="39889">
            <a:spAutoFit/>
          </a:bodyPr>
          <a:lstStyle/>
          <a:p>
            <a:pPr defTabSz="821055"/>
            <a:r>
              <a:rPr lang="en-US" sz="1800">
                <a:latin typeface="Times New Roman" panose="02020603050405020304" pitchFamily="-109" charset="0"/>
              </a:rPr>
              <a:t>s = no of substitutions          </a:t>
            </a:r>
            <a:endParaRPr lang="en-US" sz="1800">
              <a:latin typeface="Times New Roman" panose="02020603050405020304" pitchFamily="-109" charset="0"/>
            </a:endParaRPr>
          </a:p>
          <a:p>
            <a:pPr defTabSz="821055"/>
            <a:r>
              <a:rPr lang="en-US" sz="1800">
                <a:latin typeface="Times New Roman" panose="02020603050405020304" pitchFamily="-109" charset="0"/>
              </a:rPr>
              <a:t>g = total length of any gaps   </a:t>
            </a:r>
            <a:endParaRPr lang="en-US" sz="1800">
              <a:latin typeface="Times New Roman" panose="02020603050405020304" pitchFamily="-109" charset="0"/>
            </a:endParaRPr>
          </a:p>
          <a:p>
            <a:pPr defTabSz="821055"/>
            <a:r>
              <a:rPr lang="en-US" sz="1800">
                <a:latin typeface="Times New Roman" panose="02020603050405020304" pitchFamily="-109" charset="0"/>
              </a:rPr>
              <a:t>w = gap penalty </a:t>
            </a:r>
            <a:r>
              <a:rPr lang="en-US" sz="1100">
                <a:latin typeface="Times New Roman" panose="02020603050405020304" pitchFamily="-109" charset="0"/>
              </a:rPr>
              <a:t>(cost of gap relative to a substitution)</a:t>
            </a:r>
            <a:endParaRPr lang="en-US" sz="1100">
              <a:latin typeface="Times New Roman" panose="02020603050405020304" pitchFamily="-109" charset="0"/>
            </a:endParaRPr>
          </a:p>
        </p:txBody>
      </p:sp>
      <p:grpSp>
        <p:nvGrpSpPr>
          <p:cNvPr id="2" name="Group 21"/>
          <p:cNvGrpSpPr/>
          <p:nvPr/>
        </p:nvGrpSpPr>
        <p:grpSpPr bwMode="auto">
          <a:xfrm>
            <a:off x="2720975" y="846138"/>
            <a:ext cx="3227388" cy="1754187"/>
            <a:chOff x="1714" y="533"/>
            <a:chExt cx="2033" cy="1105"/>
          </a:xfrm>
        </p:grpSpPr>
        <p:sp>
          <p:nvSpPr>
            <p:cNvPr id="30728" name="Rectangle 5"/>
            <p:cNvSpPr>
              <a:spLocks noChangeArrowheads="1"/>
            </p:cNvSpPr>
            <p:nvPr/>
          </p:nvSpPr>
          <p:spPr bwMode="auto">
            <a:xfrm>
              <a:off x="1714" y="533"/>
              <a:ext cx="2012" cy="430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72872" tIns="35796" rIns="72872" bIns="35796">
              <a:spAutoFit/>
            </a:bodyPr>
            <a:lstStyle/>
            <a:p>
              <a:pPr defTabSz="821055"/>
              <a:r>
                <a:rPr lang="en-US" sz="4000" b="1">
                  <a:latin typeface="Courier" pitchFamily="-109" charset="0"/>
                </a:rPr>
                <a:t>ATGCGTCGTT</a:t>
              </a:r>
              <a:endParaRPr lang="en-US" sz="4000" b="1">
                <a:latin typeface="Courier" pitchFamily="-109" charset="0"/>
              </a:endParaRPr>
            </a:p>
          </p:txBody>
        </p:sp>
        <p:sp>
          <p:nvSpPr>
            <p:cNvPr id="30729" name="Rectangle 6"/>
            <p:cNvSpPr>
              <a:spLocks noChangeArrowheads="1"/>
            </p:cNvSpPr>
            <p:nvPr/>
          </p:nvSpPr>
          <p:spPr bwMode="auto">
            <a:xfrm>
              <a:off x="1735" y="1208"/>
              <a:ext cx="2012" cy="430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72872" tIns="35796" rIns="72872" bIns="35796">
              <a:spAutoFit/>
            </a:bodyPr>
            <a:lstStyle/>
            <a:p>
              <a:pPr defTabSz="821055"/>
              <a:r>
                <a:rPr lang="en-US" sz="4000" b="1">
                  <a:latin typeface="Courier" pitchFamily="-109" charset="0"/>
                </a:rPr>
                <a:t>ATCCGTCAT-</a:t>
              </a:r>
              <a:endParaRPr lang="en-US" sz="4000" b="1">
                <a:latin typeface="Courier" pitchFamily="-109" charset="0"/>
              </a:endParaRPr>
            </a:p>
          </p:txBody>
        </p:sp>
        <p:grpSp>
          <p:nvGrpSpPr>
            <p:cNvPr id="3" name="Group 20"/>
            <p:cNvGrpSpPr/>
            <p:nvPr/>
          </p:nvGrpSpPr>
          <p:grpSpPr bwMode="auto">
            <a:xfrm>
              <a:off x="1857" y="938"/>
              <a:ext cx="1534" cy="263"/>
              <a:chOff x="1857" y="938"/>
              <a:chExt cx="1534" cy="263"/>
            </a:xfrm>
          </p:grpSpPr>
          <p:sp>
            <p:nvSpPr>
              <p:cNvPr id="30731" name="Line 7"/>
              <p:cNvSpPr>
                <a:spLocks noChangeShapeType="1"/>
              </p:cNvSpPr>
              <p:nvPr/>
            </p:nvSpPr>
            <p:spPr bwMode="auto">
              <a:xfrm>
                <a:off x="1857" y="997"/>
                <a:ext cx="0" cy="173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32" name="Line 8"/>
              <p:cNvSpPr>
                <a:spLocks noChangeShapeType="1"/>
              </p:cNvSpPr>
              <p:nvPr/>
            </p:nvSpPr>
            <p:spPr bwMode="auto">
              <a:xfrm>
                <a:off x="2059" y="997"/>
                <a:ext cx="0" cy="173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33" name="Line 9"/>
              <p:cNvSpPr>
                <a:spLocks noChangeShapeType="1"/>
              </p:cNvSpPr>
              <p:nvPr/>
            </p:nvSpPr>
            <p:spPr bwMode="auto">
              <a:xfrm>
                <a:off x="2463" y="997"/>
                <a:ext cx="0" cy="173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34" name="Line 10"/>
              <p:cNvSpPr>
                <a:spLocks noChangeShapeType="1"/>
              </p:cNvSpPr>
              <p:nvPr/>
            </p:nvSpPr>
            <p:spPr bwMode="auto">
              <a:xfrm>
                <a:off x="2664" y="997"/>
                <a:ext cx="0" cy="173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35" name="Line 11"/>
              <p:cNvSpPr>
                <a:spLocks noChangeShapeType="1"/>
              </p:cNvSpPr>
              <p:nvPr/>
            </p:nvSpPr>
            <p:spPr bwMode="auto">
              <a:xfrm>
                <a:off x="2841" y="997"/>
                <a:ext cx="0" cy="173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36" name="Line 12"/>
              <p:cNvSpPr>
                <a:spLocks noChangeShapeType="1"/>
              </p:cNvSpPr>
              <p:nvPr/>
            </p:nvSpPr>
            <p:spPr bwMode="auto">
              <a:xfrm>
                <a:off x="3018" y="997"/>
                <a:ext cx="0" cy="173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37" name="Line 13"/>
              <p:cNvSpPr>
                <a:spLocks noChangeShapeType="1"/>
              </p:cNvSpPr>
              <p:nvPr/>
            </p:nvSpPr>
            <p:spPr bwMode="auto">
              <a:xfrm>
                <a:off x="3391" y="997"/>
                <a:ext cx="0" cy="173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38" name="Rectangle 17"/>
              <p:cNvSpPr>
                <a:spLocks noChangeArrowheads="1"/>
              </p:cNvSpPr>
              <p:nvPr/>
            </p:nvSpPr>
            <p:spPr bwMode="auto">
              <a:xfrm>
                <a:off x="3130" y="938"/>
                <a:ext cx="192" cy="263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 wrap="none" lIns="82058" tIns="41029" rIns="82058" bIns="41029">
                <a:spAutoFit/>
              </a:bodyPr>
              <a:lstStyle/>
              <a:p>
                <a:pPr defTabSz="821055"/>
                <a:r>
                  <a:rPr lang="en-US" sz="2200" b="1">
                    <a:solidFill>
                      <a:srgbClr val="FC0128"/>
                    </a:solidFill>
                    <a:latin typeface="Times New Roman" panose="02020603050405020304" pitchFamily="-109" charset="0"/>
                  </a:rPr>
                  <a:t>x</a:t>
                </a:r>
                <a:endParaRPr lang="en-US" sz="2200" b="1">
                  <a:latin typeface="Times New Roman" panose="02020603050405020304" pitchFamily="-109" charset="0"/>
                </a:endParaRPr>
              </a:p>
            </p:txBody>
          </p:sp>
          <p:sp>
            <p:nvSpPr>
              <p:cNvPr id="30739" name="Rectangle 18"/>
              <p:cNvSpPr>
                <a:spLocks noChangeArrowheads="1"/>
              </p:cNvSpPr>
              <p:nvPr/>
            </p:nvSpPr>
            <p:spPr bwMode="auto">
              <a:xfrm>
                <a:off x="2170" y="938"/>
                <a:ext cx="192" cy="263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 wrap="none" lIns="82058" tIns="41029" rIns="82058" bIns="41029">
                <a:spAutoFit/>
              </a:bodyPr>
              <a:lstStyle/>
              <a:p>
                <a:pPr defTabSz="821055"/>
                <a:r>
                  <a:rPr lang="en-US" sz="2200" b="1">
                    <a:solidFill>
                      <a:srgbClr val="FC0128"/>
                    </a:solidFill>
                    <a:latin typeface="Times New Roman" panose="02020603050405020304" pitchFamily="-109" charset="0"/>
                  </a:rPr>
                  <a:t>x</a:t>
                </a:r>
                <a:endParaRPr lang="en-US" sz="2200" b="1">
                  <a:latin typeface="Times New Roman" panose="02020603050405020304" pitchFamily="-109" charset="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3" grpId="0" autoUpdateAnimBg="0"/>
      <p:bldP spid="952334" grpId="0" autoUpdateAnimBg="0"/>
      <p:bldP spid="952335" grpId="0" autoUpdateAnimBg="0"/>
      <p:bldP spid="952336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86019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86020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4096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066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67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68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69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0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1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2" name="Line 58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3" name="Line 59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4" name="Line 60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5" name="Line 61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6" name="Line 62"/>
          <p:cNvSpPr>
            <a:spLocks noChangeShapeType="1"/>
          </p:cNvSpPr>
          <p:nvPr/>
        </p:nvSpPr>
        <p:spPr bwMode="auto">
          <a:xfrm>
            <a:off x="609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7" name="Line 63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8" name="Line 64"/>
          <p:cNvSpPr>
            <a:spLocks noChangeShapeType="1"/>
          </p:cNvSpPr>
          <p:nvPr/>
        </p:nvSpPr>
        <p:spPr bwMode="auto">
          <a:xfrm>
            <a:off x="7086600" y="3711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79" name="Line 65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0" name="Line 66"/>
          <p:cNvSpPr>
            <a:spLocks noChangeShapeType="1"/>
          </p:cNvSpPr>
          <p:nvPr/>
        </p:nvSpPr>
        <p:spPr bwMode="auto">
          <a:xfrm>
            <a:off x="3635375" y="4478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1" name="Line 67"/>
          <p:cNvSpPr>
            <a:spLocks noChangeShapeType="1"/>
          </p:cNvSpPr>
          <p:nvPr/>
        </p:nvSpPr>
        <p:spPr bwMode="auto">
          <a:xfrm>
            <a:off x="4692650" y="44910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2" name="Line 68"/>
          <p:cNvSpPr>
            <a:spLocks noChangeShapeType="1"/>
          </p:cNvSpPr>
          <p:nvPr/>
        </p:nvSpPr>
        <p:spPr bwMode="auto">
          <a:xfrm>
            <a:off x="4995863" y="43815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3" name="Line 69"/>
          <p:cNvSpPr>
            <a:spLocks noChangeShapeType="1"/>
          </p:cNvSpPr>
          <p:nvPr/>
        </p:nvSpPr>
        <p:spPr bwMode="auto">
          <a:xfrm>
            <a:off x="6064250" y="49799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4" name="Line 70"/>
          <p:cNvSpPr>
            <a:spLocks noChangeShapeType="1"/>
          </p:cNvSpPr>
          <p:nvPr/>
        </p:nvSpPr>
        <p:spPr bwMode="auto">
          <a:xfrm>
            <a:off x="7099300" y="49815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5" name="Line 71"/>
          <p:cNvSpPr>
            <a:spLocks noChangeShapeType="1"/>
          </p:cNvSpPr>
          <p:nvPr/>
        </p:nvSpPr>
        <p:spPr bwMode="auto">
          <a:xfrm>
            <a:off x="7826375" y="44831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6" name="Line 72"/>
          <p:cNvSpPr>
            <a:spLocks noChangeShapeType="1"/>
          </p:cNvSpPr>
          <p:nvPr/>
        </p:nvSpPr>
        <p:spPr bwMode="auto">
          <a:xfrm>
            <a:off x="2886075" y="5080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7" name="Line 73"/>
          <p:cNvSpPr>
            <a:spLocks noChangeShapeType="1"/>
          </p:cNvSpPr>
          <p:nvPr/>
        </p:nvSpPr>
        <p:spPr bwMode="auto">
          <a:xfrm>
            <a:off x="4668838" y="51450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8" name="Line 74"/>
          <p:cNvSpPr>
            <a:spLocks noChangeShapeType="1"/>
          </p:cNvSpPr>
          <p:nvPr/>
        </p:nvSpPr>
        <p:spPr bwMode="auto">
          <a:xfrm>
            <a:off x="3924300" y="56419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89" name="Line 75"/>
          <p:cNvSpPr>
            <a:spLocks noChangeShapeType="1"/>
          </p:cNvSpPr>
          <p:nvPr/>
        </p:nvSpPr>
        <p:spPr bwMode="auto">
          <a:xfrm>
            <a:off x="5715000" y="5168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90" name="Line 76"/>
          <p:cNvSpPr>
            <a:spLocks noChangeShapeType="1"/>
          </p:cNvSpPr>
          <p:nvPr/>
        </p:nvSpPr>
        <p:spPr bwMode="auto">
          <a:xfrm>
            <a:off x="6789738" y="51466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91" name="Line 77"/>
          <p:cNvSpPr>
            <a:spLocks noChangeShapeType="1"/>
          </p:cNvSpPr>
          <p:nvPr/>
        </p:nvSpPr>
        <p:spPr bwMode="auto">
          <a:xfrm>
            <a:off x="6045200" y="56435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92" name="Rectangle 79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93" name="Line 80"/>
          <p:cNvSpPr>
            <a:spLocks noChangeShapeType="1"/>
          </p:cNvSpPr>
          <p:nvPr/>
        </p:nvSpPr>
        <p:spPr bwMode="auto">
          <a:xfrm>
            <a:off x="39624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1"/>
          <p:cNvGrpSpPr/>
          <p:nvPr/>
        </p:nvGrpSpPr>
        <p:grpSpPr bwMode="auto">
          <a:xfrm>
            <a:off x="990600" y="228600"/>
            <a:ext cx="5437188" cy="762000"/>
            <a:chOff x="624" y="144"/>
            <a:chExt cx="3425" cy="480"/>
          </a:xfrm>
        </p:grpSpPr>
        <p:sp>
          <p:nvSpPr>
            <p:cNvPr id="86097" name="Rectangle 82"/>
            <p:cNvSpPr>
              <a:spLocks noChangeArrowheads="1"/>
            </p:cNvSpPr>
            <p:nvPr/>
          </p:nvSpPr>
          <p:spPr bwMode="auto">
            <a:xfrm>
              <a:off x="1872" y="144"/>
              <a:ext cx="2177" cy="4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if </a:t>
              </a:r>
              <a:r>
                <a:rPr lang="en-US" sz="2000" i="1"/>
                <a:t>x</a:t>
              </a:r>
              <a:r>
                <a:rPr lang="en-US" sz="2000" i="1" baseline="-25000"/>
                <a:t>i</a:t>
              </a:r>
              <a:r>
                <a:rPr lang="en-US" sz="2000"/>
                <a:t> = </a:t>
              </a:r>
              <a:r>
                <a:rPr lang="en-US" sz="2000" i="1"/>
                <a:t>y</a:t>
              </a:r>
              <a:r>
                <a:rPr lang="en-US" sz="2000" i="1" baseline="-25000"/>
                <a:t>j    then </a:t>
              </a:r>
              <a:r>
                <a:rPr lang="en-US" sz="2000" i="1"/>
                <a:t>c</a:t>
              </a:r>
              <a:r>
                <a:rPr lang="en-US" sz="2000" i="1" baseline="-25000"/>
                <a:t>ij</a:t>
              </a:r>
              <a:r>
                <a:rPr lang="en-US" sz="2000"/>
                <a:t> =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+ 1 </a:t>
              </a:r>
              <a:endParaRPr lang="en-US" sz="2000" i="1" baseline="-25000"/>
            </a:p>
            <a:p>
              <a:r>
                <a:rPr lang="en-US" sz="2000"/>
                <a:t>otherwise</a:t>
              </a:r>
              <a:r>
                <a:rPr lang="en-US" sz="2000" i="1"/>
                <a:t> c</a:t>
              </a:r>
              <a:r>
                <a:rPr lang="en-US" sz="2000" i="1" baseline="-25000"/>
                <a:t>ij</a:t>
              </a:r>
              <a:r>
                <a:rPr lang="en-US" sz="2000"/>
                <a:t> = max( </a:t>
              </a:r>
              <a:r>
                <a:rPr lang="en-US" sz="2000" i="1"/>
                <a:t>c</a:t>
              </a:r>
              <a:r>
                <a:rPr lang="en-US" sz="2000" i="1" baseline="-25000"/>
                <a:t>i</a:t>
              </a:r>
              <a:r>
                <a:rPr lang="en-US" sz="2000" i="1"/>
                <a:t>,</a:t>
              </a:r>
              <a:r>
                <a:rPr lang="en-US" sz="2000" i="1" baseline="-25000"/>
                <a:t>j-1</a:t>
              </a:r>
              <a:r>
                <a:rPr lang="en-US" sz="2000"/>
                <a:t> , </a:t>
              </a:r>
              <a:r>
                <a:rPr lang="en-US" sz="2000" i="1"/>
                <a:t>c</a:t>
              </a:r>
              <a:r>
                <a:rPr lang="en-US" sz="2000" i="1" baseline="-25000"/>
                <a:t>i-1</a:t>
              </a:r>
              <a:r>
                <a:rPr lang="en-US" sz="2000" i="1"/>
                <a:t>,</a:t>
              </a:r>
              <a:r>
                <a:rPr lang="en-US" sz="2000" i="1" baseline="-25000"/>
                <a:t>j</a:t>
              </a:r>
              <a:r>
                <a:rPr lang="en-US" sz="2000" i="1"/>
                <a:t>)</a:t>
              </a:r>
              <a:r>
                <a:rPr lang="en-US"/>
                <a:t> </a:t>
              </a:r>
              <a:endParaRPr lang="en-US"/>
            </a:p>
          </p:txBody>
        </p:sp>
        <p:sp>
          <p:nvSpPr>
            <p:cNvPr id="86098" name="Rectangle 83"/>
            <p:cNvSpPr>
              <a:spLocks noChangeArrowheads="1"/>
            </p:cNvSpPr>
            <p:nvPr/>
          </p:nvSpPr>
          <p:spPr bwMode="auto">
            <a:xfrm>
              <a:off x="624" y="24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/>
                <a:t>Recursion:</a:t>
              </a:r>
              <a:endParaRPr lang="en-US"/>
            </a:p>
          </p:txBody>
        </p:sp>
      </p:grpSp>
      <p:sp>
        <p:nvSpPr>
          <p:cNvPr id="86095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86096" name="Line 79"/>
          <p:cNvSpPr>
            <a:spLocks noChangeShapeType="1"/>
          </p:cNvSpPr>
          <p:nvPr/>
        </p:nvSpPr>
        <p:spPr bwMode="auto">
          <a:xfrm>
            <a:off x="7119938" y="510222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1"/>
          <p:cNvSpPr txBox="1">
            <a:spLocks noChangeArrowheads="1"/>
          </p:cNvSpPr>
          <p:nvPr/>
        </p:nvSpPr>
        <p:spPr bwMode="auto">
          <a:xfrm>
            <a:off x="3124200" y="6172200"/>
            <a:ext cx="34750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dirty="0" err="1"/>
              <a:t>x</a:t>
            </a:r>
            <a:r>
              <a:rPr lang="en-US" dirty="0"/>
              <a:t> = ACGC      </a:t>
            </a:r>
            <a:r>
              <a:rPr lang="en-US" dirty="0" err="1"/>
              <a:t>y</a:t>
            </a:r>
            <a:r>
              <a:rPr lang="en-US" dirty="0"/>
              <a:t> = CTGAC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>
                <a:latin typeface="Arial" panose="020B0604020202020204" pitchFamily="34" charset="0"/>
                <a:ea typeface="MS PGothic" panose="020B0600070205080204" pitchFamily="-109" charset="-128"/>
                <a:cs typeface="MS PGothic" panose="020B0600070205080204" pitchFamily="-109" charset="-128"/>
              </a:rPr>
              <a:t>Traceback path following arrows back to start to the left, up or diagonal</a:t>
            </a:r>
            <a:endParaRPr lang="en-US"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867400" cy="80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  Y</a:t>
            </a:r>
            <a:r>
              <a:rPr lang="en-US" sz="1800" i="1" baseline="-25000">
                <a:latin typeface="Arial" panose="020B0604020202020204" pitchFamily="34" charset="0"/>
              </a:rPr>
              <a:t>j</a:t>
            </a:r>
            <a:r>
              <a:rPr lang="en-US" sz="1800" i="1">
                <a:latin typeface="Arial" panose="020B0604020202020204" pitchFamily="34" charset="0"/>
              </a:rPr>
              <a:t>           </a:t>
            </a:r>
            <a:r>
              <a:rPr lang="en-US" sz="3600">
                <a:latin typeface="Arial" panose="020B0604020202020204" pitchFamily="34" charset="0"/>
              </a:rPr>
              <a:t>C      T	   G	    A      C   </a:t>
            </a: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anose="020B0604020202020204" pitchFamily="34" charset="0"/>
              </a:rPr>
              <a:t>X</a:t>
            </a:r>
            <a:r>
              <a:rPr lang="en-US" sz="2000" i="1" baseline="-25000">
                <a:latin typeface="Arial" panose="020B0604020202020204" pitchFamily="34" charset="0"/>
              </a:rPr>
              <a:t>i</a:t>
            </a:r>
            <a:endParaRPr lang="en-US" sz="1800" i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anose="020B0604020202020204" pitchFamily="34" charset="0"/>
              </a:rPr>
              <a:t>A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3600">
                <a:latin typeface="Arial" panose="020B0604020202020204" pitchFamily="34" charset="0"/>
              </a:rPr>
              <a:t>GC</a:t>
            </a:r>
            <a:endParaRPr lang="en-US" sz="360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sz="3600">
              <a:latin typeface="Arial" panose="020B060402020202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anose="020B0604020202020204" pitchFamily="34" charset="0"/>
              </a:rPr>
              <a:t>i</a:t>
            </a:r>
            <a:endParaRPr lang="en-US" sz="1800" i="1" u="sng">
              <a:latin typeface="Arial" panose="020B0604020202020204" pitchFamily="34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anose="020B0604020202020204" pitchFamily="34" charset="0"/>
              </a:rPr>
              <a:t>0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1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2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3</a:t>
            </a:r>
            <a:endParaRPr lang="en-US" sz="1800">
              <a:latin typeface="Arial" panose="020B0604020202020204" pitchFamily="34" charset="0"/>
            </a:endParaRP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anose="020B0604020202020204" pitchFamily="34" charset="0"/>
              </a:rPr>
              <a:t>4</a:t>
            </a: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anose="020B0604020202020204" pitchFamily="34" charset="0"/>
              </a:rPr>
              <a:t>j</a:t>
            </a:r>
            <a:r>
              <a:rPr lang="en-US" sz="1800">
                <a:latin typeface="Arial" panose="020B0604020202020204" pitchFamily="34" charset="0"/>
              </a:rPr>
              <a:t>           0              1              2              3              4               5</a:t>
            </a:r>
            <a:endParaRPr 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072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09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" pitchFamily="-109" charset="0"/>
                        </a:rPr>
                        <a:t>3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091" name="Text Box 51"/>
          <p:cNvSpPr txBox="1">
            <a:spLocks noChangeArrowheads="1"/>
          </p:cNvSpPr>
          <p:nvPr/>
        </p:nvSpPr>
        <p:spPr bwMode="auto">
          <a:xfrm>
            <a:off x="2667000" y="6172200"/>
            <a:ext cx="5105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/>
              <a:t>LCS is CGC, obtained by </a:t>
            </a:r>
            <a:r>
              <a:rPr lang="en-US" i="1"/>
              <a:t>traceback</a:t>
            </a:r>
            <a:endParaRPr lang="en-US"/>
          </a:p>
        </p:txBody>
      </p:sp>
      <p:sp>
        <p:nvSpPr>
          <p:cNvPr id="87092" name="Line 52"/>
          <p:cNvSpPr>
            <a:spLocks noChangeShapeType="1"/>
          </p:cNvSpPr>
          <p:nvPr/>
        </p:nvSpPr>
        <p:spPr bwMode="auto">
          <a:xfrm>
            <a:off x="3633788" y="3141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93" name="Line 53"/>
          <p:cNvSpPr>
            <a:spLocks noChangeShapeType="1"/>
          </p:cNvSpPr>
          <p:nvPr/>
        </p:nvSpPr>
        <p:spPr bwMode="auto">
          <a:xfrm>
            <a:off x="2889250" y="3638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94" name="Line 54"/>
          <p:cNvSpPr>
            <a:spLocks noChangeShapeType="1"/>
          </p:cNvSpPr>
          <p:nvPr/>
        </p:nvSpPr>
        <p:spPr bwMode="auto">
          <a:xfrm>
            <a:off x="4678363" y="31337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95" name="Line 55"/>
          <p:cNvSpPr>
            <a:spLocks noChangeShapeType="1"/>
          </p:cNvSpPr>
          <p:nvPr/>
        </p:nvSpPr>
        <p:spPr bwMode="auto">
          <a:xfrm>
            <a:off x="3933825" y="36306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96" name="Line 56"/>
          <p:cNvSpPr>
            <a:spLocks noChangeShapeType="1"/>
          </p:cNvSpPr>
          <p:nvPr/>
        </p:nvSpPr>
        <p:spPr bwMode="auto">
          <a:xfrm>
            <a:off x="57467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97" name="Line 57"/>
          <p:cNvSpPr>
            <a:spLocks noChangeShapeType="1"/>
          </p:cNvSpPr>
          <p:nvPr/>
        </p:nvSpPr>
        <p:spPr bwMode="auto">
          <a:xfrm>
            <a:off x="5002213" y="36210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98" name="Line 58"/>
          <p:cNvSpPr>
            <a:spLocks noChangeShapeType="1"/>
          </p:cNvSpPr>
          <p:nvPr/>
        </p:nvSpPr>
        <p:spPr bwMode="auto">
          <a:xfrm>
            <a:off x="7086600" y="36242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99" name="Line 59"/>
          <p:cNvSpPr>
            <a:spLocks noChangeShapeType="1"/>
          </p:cNvSpPr>
          <p:nvPr/>
        </p:nvSpPr>
        <p:spPr bwMode="auto">
          <a:xfrm>
            <a:off x="289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00" name="Line 60"/>
          <p:cNvSpPr>
            <a:spLocks noChangeShapeType="1"/>
          </p:cNvSpPr>
          <p:nvPr/>
        </p:nvSpPr>
        <p:spPr bwMode="auto">
          <a:xfrm>
            <a:off x="3944938" y="4286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01" name="Line 61"/>
          <p:cNvSpPr>
            <a:spLocks noChangeShapeType="1"/>
          </p:cNvSpPr>
          <p:nvPr/>
        </p:nvSpPr>
        <p:spPr bwMode="auto">
          <a:xfrm>
            <a:off x="50292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02" name="Line 62"/>
          <p:cNvSpPr>
            <a:spLocks noChangeShapeType="1"/>
          </p:cNvSpPr>
          <p:nvPr/>
        </p:nvSpPr>
        <p:spPr bwMode="auto">
          <a:xfrm>
            <a:off x="609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03" name="Line 63"/>
          <p:cNvSpPr>
            <a:spLocks noChangeShapeType="1"/>
          </p:cNvSpPr>
          <p:nvPr/>
        </p:nvSpPr>
        <p:spPr bwMode="auto">
          <a:xfrm>
            <a:off x="6781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04" name="Line 64"/>
          <p:cNvSpPr>
            <a:spLocks noChangeShapeType="1"/>
          </p:cNvSpPr>
          <p:nvPr/>
        </p:nvSpPr>
        <p:spPr bwMode="auto">
          <a:xfrm>
            <a:off x="7086600" y="371157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05" name="Line 66"/>
          <p:cNvSpPr>
            <a:spLocks noChangeShapeType="1"/>
          </p:cNvSpPr>
          <p:nvPr/>
        </p:nvSpPr>
        <p:spPr bwMode="auto">
          <a:xfrm>
            <a:off x="6069013" y="30607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06" name="Line 67"/>
          <p:cNvSpPr>
            <a:spLocks noChangeShapeType="1"/>
          </p:cNvSpPr>
          <p:nvPr/>
        </p:nvSpPr>
        <p:spPr bwMode="auto">
          <a:xfrm>
            <a:off x="3635375" y="4478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07" name="Line 68"/>
          <p:cNvSpPr>
            <a:spLocks noChangeShapeType="1"/>
          </p:cNvSpPr>
          <p:nvPr/>
        </p:nvSpPr>
        <p:spPr bwMode="auto">
          <a:xfrm>
            <a:off x="4692650" y="44910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08" name="Line 69"/>
          <p:cNvSpPr>
            <a:spLocks noChangeShapeType="1"/>
          </p:cNvSpPr>
          <p:nvPr/>
        </p:nvSpPr>
        <p:spPr bwMode="auto">
          <a:xfrm>
            <a:off x="4995863" y="43815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09" name="Line 70"/>
          <p:cNvSpPr>
            <a:spLocks noChangeShapeType="1"/>
          </p:cNvSpPr>
          <p:nvPr/>
        </p:nvSpPr>
        <p:spPr bwMode="auto">
          <a:xfrm>
            <a:off x="6064250" y="49799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10" name="Line 71"/>
          <p:cNvSpPr>
            <a:spLocks noChangeShapeType="1"/>
          </p:cNvSpPr>
          <p:nvPr/>
        </p:nvSpPr>
        <p:spPr bwMode="auto">
          <a:xfrm>
            <a:off x="7099300" y="49815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11" name="Line 72"/>
          <p:cNvSpPr>
            <a:spLocks noChangeShapeType="1"/>
          </p:cNvSpPr>
          <p:nvPr/>
        </p:nvSpPr>
        <p:spPr bwMode="auto">
          <a:xfrm>
            <a:off x="7826375" y="44831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12" name="Line 73"/>
          <p:cNvSpPr>
            <a:spLocks noChangeShapeType="1"/>
          </p:cNvSpPr>
          <p:nvPr/>
        </p:nvSpPr>
        <p:spPr bwMode="auto">
          <a:xfrm>
            <a:off x="2886075" y="5080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13" name="Line 74"/>
          <p:cNvSpPr>
            <a:spLocks noChangeShapeType="1"/>
          </p:cNvSpPr>
          <p:nvPr/>
        </p:nvSpPr>
        <p:spPr bwMode="auto">
          <a:xfrm>
            <a:off x="4668838" y="51450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14" name="Line 75"/>
          <p:cNvSpPr>
            <a:spLocks noChangeShapeType="1"/>
          </p:cNvSpPr>
          <p:nvPr/>
        </p:nvSpPr>
        <p:spPr bwMode="auto">
          <a:xfrm>
            <a:off x="3924300" y="56419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15" name="Line 76"/>
          <p:cNvSpPr>
            <a:spLocks noChangeShapeType="1"/>
          </p:cNvSpPr>
          <p:nvPr/>
        </p:nvSpPr>
        <p:spPr bwMode="auto">
          <a:xfrm>
            <a:off x="5715000" y="5168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16" name="Line 77"/>
          <p:cNvSpPr>
            <a:spLocks noChangeShapeType="1"/>
          </p:cNvSpPr>
          <p:nvPr/>
        </p:nvSpPr>
        <p:spPr bwMode="auto">
          <a:xfrm>
            <a:off x="6789738" y="51466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17" name="Line 78"/>
          <p:cNvSpPr>
            <a:spLocks noChangeShapeType="1"/>
          </p:cNvSpPr>
          <p:nvPr/>
        </p:nvSpPr>
        <p:spPr bwMode="auto">
          <a:xfrm>
            <a:off x="6045200" y="56435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18" name="Line 79"/>
          <p:cNvSpPr>
            <a:spLocks noChangeShapeType="1"/>
          </p:cNvSpPr>
          <p:nvPr/>
        </p:nvSpPr>
        <p:spPr bwMode="auto">
          <a:xfrm>
            <a:off x="7119938" y="510222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19" name="Oval 80"/>
          <p:cNvSpPr>
            <a:spLocks noChangeArrowheads="1"/>
          </p:cNvSpPr>
          <p:nvPr/>
        </p:nvSpPr>
        <p:spPr bwMode="auto">
          <a:xfrm>
            <a:off x="3352800" y="19939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20" name="Oval 81"/>
          <p:cNvSpPr>
            <a:spLocks noChangeArrowheads="1"/>
          </p:cNvSpPr>
          <p:nvPr/>
        </p:nvSpPr>
        <p:spPr bwMode="auto">
          <a:xfrm>
            <a:off x="5372100" y="19939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21" name="Oval 82"/>
          <p:cNvSpPr>
            <a:spLocks noChangeArrowheads="1"/>
          </p:cNvSpPr>
          <p:nvPr/>
        </p:nvSpPr>
        <p:spPr bwMode="auto">
          <a:xfrm>
            <a:off x="7480300" y="19939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22" name="Oval 84"/>
          <p:cNvSpPr>
            <a:spLocks noChangeArrowheads="1"/>
          </p:cNvSpPr>
          <p:nvPr/>
        </p:nvSpPr>
        <p:spPr bwMode="auto">
          <a:xfrm>
            <a:off x="1320800" y="46355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23" name="Oval 85"/>
          <p:cNvSpPr>
            <a:spLocks noChangeArrowheads="1"/>
          </p:cNvSpPr>
          <p:nvPr/>
        </p:nvSpPr>
        <p:spPr bwMode="auto">
          <a:xfrm>
            <a:off x="1308100" y="3937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24" name="Oval 86"/>
          <p:cNvSpPr>
            <a:spLocks noChangeArrowheads="1"/>
          </p:cNvSpPr>
          <p:nvPr/>
        </p:nvSpPr>
        <p:spPr bwMode="auto">
          <a:xfrm>
            <a:off x="1320800" y="53594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25" name="Line 87"/>
          <p:cNvSpPr>
            <a:spLocks noChangeShapeType="1"/>
          </p:cNvSpPr>
          <p:nvPr/>
        </p:nvSpPr>
        <p:spPr bwMode="auto">
          <a:xfrm rot="10800000">
            <a:off x="7010400" y="5105400"/>
            <a:ext cx="457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26" name="Line 88"/>
          <p:cNvSpPr>
            <a:spLocks noChangeShapeType="1"/>
          </p:cNvSpPr>
          <p:nvPr/>
        </p:nvSpPr>
        <p:spPr bwMode="auto">
          <a:xfrm rot="10800000">
            <a:off x="5905500" y="49022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27" name="Line 90"/>
          <p:cNvSpPr>
            <a:spLocks noChangeShapeType="1"/>
          </p:cNvSpPr>
          <p:nvPr/>
        </p:nvSpPr>
        <p:spPr bwMode="auto">
          <a:xfrm rot="10800000">
            <a:off x="4876800" y="4419600"/>
            <a:ext cx="457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28" name="Line 92"/>
          <p:cNvSpPr>
            <a:spLocks noChangeShapeType="1"/>
          </p:cNvSpPr>
          <p:nvPr/>
        </p:nvSpPr>
        <p:spPr bwMode="auto">
          <a:xfrm rot="10800000">
            <a:off x="3810000" y="43688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129" name="Line 93"/>
          <p:cNvSpPr>
            <a:spLocks noChangeShapeType="1"/>
          </p:cNvSpPr>
          <p:nvPr/>
        </p:nvSpPr>
        <p:spPr bwMode="auto">
          <a:xfrm rot="10800000">
            <a:off x="2819400" y="3810000"/>
            <a:ext cx="5334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981700" y="6172200"/>
            <a:ext cx="2400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latin typeface="Courier" pitchFamily="-109" charset="0"/>
              </a:rPr>
              <a:t>AC-G-C</a:t>
            </a:r>
            <a:endParaRPr lang="en-US" dirty="0" smtClean="0">
              <a:latin typeface="Courier" pitchFamily="-109" charset="0"/>
            </a:endParaRPr>
          </a:p>
          <a:p>
            <a:pPr lvl="1"/>
            <a:r>
              <a:rPr lang="en-US" dirty="0" smtClean="0">
                <a:latin typeface="Courier" pitchFamily="-109" charset="0"/>
              </a:rPr>
              <a:t>-CTGAC</a:t>
            </a:r>
            <a:endParaRPr lang="en-US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762000" y="1371600"/>
            <a:ext cx="7543800" cy="2647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170180" indent="-170180"/>
            <a:endParaRPr lang="en-US" dirty="0"/>
          </a:p>
          <a:p>
            <a:pPr marL="170180" indent="-170180">
              <a:buFontTx/>
              <a:buChar char="•"/>
            </a:pPr>
            <a:r>
              <a:rPr lang="en-US" dirty="0"/>
              <a:t>Remember, the LCS problem is actually a special case of the general alignment problem where mismatches are not allowed</a:t>
            </a:r>
            <a:endParaRPr lang="en-US" dirty="0"/>
          </a:p>
          <a:p>
            <a:pPr lvl="1"/>
            <a:endParaRPr lang="en-US" dirty="0">
              <a:latin typeface="Courier" pitchFamily="-109" charset="0"/>
            </a:endParaRPr>
          </a:p>
          <a:p>
            <a:pPr lvl="1"/>
            <a:r>
              <a:rPr lang="en-US" dirty="0">
                <a:latin typeface="Courier" pitchFamily="-109" charset="0"/>
              </a:rPr>
              <a:t>AC-G-C</a:t>
            </a:r>
            <a:endParaRPr lang="en-US" dirty="0">
              <a:latin typeface="Courier" pitchFamily="-109" charset="0"/>
            </a:endParaRPr>
          </a:p>
          <a:p>
            <a:pPr lvl="1"/>
            <a:r>
              <a:rPr lang="en-US" dirty="0">
                <a:latin typeface="Courier" pitchFamily="-109" charset="0"/>
              </a:rPr>
              <a:t>-CTGAC</a:t>
            </a:r>
            <a:endParaRPr lang="en-US" sz="2000" i="1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panose="020B0604020202020204" pitchFamily="34" charset="0"/>
                <a:ea typeface="MS PGothic" panose="020B0600070205080204" pitchFamily="-109" charset="-128"/>
                <a:cs typeface="MS PGothic" panose="020B0600070205080204" pitchFamily="-109" charset="-128"/>
              </a:rPr>
              <a:t>“Longest Common Subsequence” (LCS) Problem </a:t>
            </a:r>
            <a:endParaRPr lang="en-US" sz="240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5105400"/>
            <a:ext cx="9601200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/>
          </a:p>
          <a:p>
            <a:r>
              <a:rPr lang="en-US"/>
              <a:t>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6050"/>
            <a:ext cx="9099550" cy="1143000"/>
          </a:xfrm>
          <a:noFill/>
        </p:spPr>
        <p:txBody>
          <a:bodyPr lIns="88327" tIns="44163" rIns="88327" bIns="44163"/>
          <a:lstStyle/>
          <a:p>
            <a:pPr eaLnBrk="1" hangingPunct="1"/>
            <a:r>
              <a:rPr lang="en-US" sz="3000" b="1">
                <a:solidFill>
                  <a:schemeClr val="tx1"/>
                </a:solidFill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Choosing a gap penalty makes implicit assumptions about how the sequences have evolved.</a:t>
            </a:r>
            <a:endParaRPr lang="en-US" sz="3000" b="1">
              <a:solidFill>
                <a:schemeClr val="tx1"/>
              </a:solidFill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635125"/>
            <a:ext cx="8678863" cy="4116388"/>
          </a:xfrm>
          <a:noFill/>
        </p:spPr>
        <p:txBody>
          <a:bodyPr lIns="88327" tIns="44163" rIns="88327" bIns="44163"/>
          <a:lstStyle/>
          <a:p>
            <a:pPr marL="0" indent="0" defTabSz="977900" eaLnBrk="1" hangingPunct="1">
              <a:spcBef>
                <a:spcPct val="100000"/>
              </a:spcBef>
              <a:buClr>
                <a:schemeClr val="hlink"/>
              </a:buClr>
              <a:buNone/>
            </a:pPr>
            <a:r>
              <a:rPr lang="en-US" sz="240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If </a:t>
            </a:r>
            <a:r>
              <a:rPr lang="en-US" sz="2400" b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indels</a:t>
            </a:r>
            <a:r>
              <a:rPr lang="en-US" sz="240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 are thought to be rare then W (the gap penalty) should be large (and vice versa).</a:t>
            </a:r>
            <a:endParaRPr lang="en-US" sz="240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  <a:p>
            <a:pPr marL="0" indent="0" defTabSz="977900" eaLnBrk="1" hangingPunct="1">
              <a:spcBef>
                <a:spcPct val="100000"/>
              </a:spcBef>
              <a:buClr>
                <a:schemeClr val="hlink"/>
              </a:buClr>
              <a:buNone/>
            </a:pPr>
            <a:r>
              <a:rPr lang="en-US" sz="240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Basic task of sequence alignment is to find the alignment with the lowest overall cost.</a:t>
            </a:r>
            <a:endParaRPr lang="en-US" sz="240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  <a:p>
            <a:pPr marL="0" indent="0" defTabSz="977900" eaLnBrk="1" hangingPunct="1">
              <a:spcBef>
                <a:spcPct val="100000"/>
              </a:spcBef>
              <a:buClr>
                <a:schemeClr val="hlink"/>
              </a:buClr>
              <a:buNone/>
            </a:pPr>
            <a:r>
              <a:rPr lang="en-US" sz="240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This will often depend on the gap penalty - If gap penalty is low alignments w/ large numbers of gaps will be favoured. By contrast high values of </a:t>
            </a:r>
            <a:r>
              <a:rPr lang="en-US" sz="3600" i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w</a:t>
            </a:r>
            <a:r>
              <a:rPr lang="en-US" sz="240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 will favour alignments that introduce substitutions to explain mis-matches.</a:t>
            </a:r>
            <a:endParaRPr lang="en-US" sz="2400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783513" y="5908675"/>
            <a:ext cx="165100" cy="37147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82058" tIns="41029" rIns="82058" bIns="41029">
            <a:spAutoFit/>
          </a:bodyPr>
          <a:lstStyle/>
          <a:p>
            <a:pPr defTabSz="821055"/>
            <a:endParaRPr lang="en-GB" sz="2900" baseline="30000">
              <a:latin typeface="Times New Roman" panose="02020603050405020304" pitchFamily="-109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4371" grpId="0" autoUpdateAnimBg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014663" y="1262063"/>
            <a:ext cx="2749550" cy="2846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69875" y="38100"/>
            <a:ext cx="8140700" cy="5207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81203" tIns="39889" rIns="81203" bIns="39889">
            <a:spAutoFit/>
          </a:bodyPr>
          <a:lstStyle/>
          <a:p>
            <a:pPr defTabSz="821055"/>
            <a:r>
              <a:rPr lang="en-US" sz="2900">
                <a:solidFill>
                  <a:schemeClr val="tx2"/>
                </a:solidFill>
                <a:latin typeface="Times New Roman" panose="02020603050405020304" pitchFamily="-109" charset="0"/>
              </a:rPr>
              <a:t>Two alternative alignments &amp; corresponding dot plots</a:t>
            </a:r>
            <a:endParaRPr lang="en-US" sz="2900">
              <a:solidFill>
                <a:schemeClr val="tx2"/>
              </a:solidFill>
              <a:latin typeface="Times New Roman" panose="02020603050405020304" pitchFamily="-109" charset="0"/>
            </a:endParaRPr>
          </a:p>
        </p:txBody>
      </p:sp>
      <p:grpSp>
        <p:nvGrpSpPr>
          <p:cNvPr id="2" name="Group 42"/>
          <p:cNvGrpSpPr/>
          <p:nvPr/>
        </p:nvGrpSpPr>
        <p:grpSpPr bwMode="auto">
          <a:xfrm>
            <a:off x="114300" y="1609725"/>
            <a:ext cx="2544763" cy="1576388"/>
            <a:chOff x="72" y="1014"/>
            <a:chExt cx="1603" cy="993"/>
          </a:xfrm>
        </p:grpSpPr>
        <p:grpSp>
          <p:nvGrpSpPr>
            <p:cNvPr id="3" name="Group 4"/>
            <p:cNvGrpSpPr/>
            <p:nvPr/>
          </p:nvGrpSpPr>
          <p:grpSpPr bwMode="auto">
            <a:xfrm>
              <a:off x="72" y="1420"/>
              <a:ext cx="1603" cy="587"/>
              <a:chOff x="83" y="1515"/>
              <a:chExt cx="1843" cy="626"/>
            </a:xfrm>
          </p:grpSpPr>
          <p:sp>
            <p:nvSpPr>
              <p:cNvPr id="32802" name="Rectangle 5"/>
              <p:cNvSpPr>
                <a:spLocks noChangeArrowheads="1"/>
              </p:cNvSpPr>
              <p:nvPr/>
            </p:nvSpPr>
            <p:spPr bwMode="auto">
              <a:xfrm>
                <a:off x="83" y="1515"/>
                <a:ext cx="1843" cy="274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pPr defTabSz="821055"/>
                <a:r>
                  <a:rPr lang="en-US" sz="2200" b="1">
                    <a:latin typeface="Times New Roman" panose="02020603050405020304" pitchFamily="-109" charset="0"/>
                  </a:rPr>
                  <a:t>AT - - GCGTCGTT</a:t>
                </a:r>
                <a:endParaRPr lang="en-US" sz="2200" b="1">
                  <a:latin typeface="Times New Roman" panose="02020603050405020304" pitchFamily="-109" charset="0"/>
                </a:endParaRPr>
              </a:p>
            </p:txBody>
          </p:sp>
          <p:sp>
            <p:nvSpPr>
              <p:cNvPr id="32803" name="Rectangle 6"/>
              <p:cNvSpPr>
                <a:spLocks noChangeArrowheads="1"/>
              </p:cNvSpPr>
              <p:nvPr/>
            </p:nvSpPr>
            <p:spPr bwMode="auto">
              <a:xfrm>
                <a:off x="99" y="1867"/>
                <a:ext cx="1421" cy="274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pPr defTabSz="821055"/>
                <a:r>
                  <a:rPr lang="en-US" sz="2200" b="1">
                    <a:latin typeface="Times New Roman" panose="02020603050405020304" pitchFamily="-109" charset="0"/>
                  </a:rPr>
                  <a:t>ATCCGCGTC</a:t>
                </a:r>
                <a:endParaRPr lang="en-US" sz="2200" b="1">
                  <a:latin typeface="Times New Roman" panose="02020603050405020304" pitchFamily="-109" charset="0"/>
                </a:endParaRPr>
              </a:p>
            </p:txBody>
          </p:sp>
          <p:sp>
            <p:nvSpPr>
              <p:cNvPr id="32804" name="Line 7"/>
              <p:cNvSpPr>
                <a:spLocks noChangeShapeType="1"/>
              </p:cNvSpPr>
              <p:nvPr/>
            </p:nvSpPr>
            <p:spPr bwMode="auto">
              <a:xfrm>
                <a:off x="208" y="1776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05" name="Line 8"/>
              <p:cNvSpPr>
                <a:spLocks noChangeShapeType="1"/>
              </p:cNvSpPr>
              <p:nvPr/>
            </p:nvSpPr>
            <p:spPr bwMode="auto">
              <a:xfrm>
                <a:off x="345" y="1776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06" name="Line 9"/>
              <p:cNvSpPr>
                <a:spLocks noChangeShapeType="1"/>
              </p:cNvSpPr>
              <p:nvPr/>
            </p:nvSpPr>
            <p:spPr bwMode="auto">
              <a:xfrm>
                <a:off x="911" y="1776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07" name="Line 10"/>
              <p:cNvSpPr>
                <a:spLocks noChangeShapeType="1"/>
              </p:cNvSpPr>
              <p:nvPr/>
            </p:nvSpPr>
            <p:spPr bwMode="auto">
              <a:xfrm>
                <a:off x="752" y="1776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08" name="Line 11"/>
              <p:cNvSpPr>
                <a:spLocks noChangeShapeType="1"/>
              </p:cNvSpPr>
              <p:nvPr/>
            </p:nvSpPr>
            <p:spPr bwMode="auto">
              <a:xfrm>
                <a:off x="1056" y="1776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09" name="Line 12"/>
              <p:cNvSpPr>
                <a:spLocks noChangeShapeType="1"/>
              </p:cNvSpPr>
              <p:nvPr/>
            </p:nvSpPr>
            <p:spPr bwMode="auto">
              <a:xfrm>
                <a:off x="1192" y="1776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810" name="Line 13"/>
              <p:cNvSpPr>
                <a:spLocks noChangeShapeType="1"/>
              </p:cNvSpPr>
              <p:nvPr/>
            </p:nvSpPr>
            <p:spPr bwMode="auto">
              <a:xfrm>
                <a:off x="1312" y="1776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72872" tIns="35796" rIns="72872" bIns="35796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801" name="Rectangle 14"/>
            <p:cNvSpPr>
              <a:spLocks noChangeArrowheads="1"/>
            </p:cNvSpPr>
            <p:nvPr/>
          </p:nvSpPr>
          <p:spPr bwMode="auto">
            <a:xfrm>
              <a:off x="357" y="1014"/>
              <a:ext cx="675" cy="328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81203" tIns="39889" rIns="81203" bIns="39889">
              <a:spAutoFit/>
            </a:bodyPr>
            <a:lstStyle/>
            <a:p>
              <a:pPr defTabSz="821055"/>
              <a:r>
                <a:rPr lang="en-US" sz="2900">
                  <a:solidFill>
                    <a:srgbClr val="07E0FD"/>
                  </a:solidFill>
                  <a:latin typeface="Times New Roman" panose="02020603050405020304" pitchFamily="-109" charset="0"/>
                </a:rPr>
                <a:t>path 1</a:t>
              </a:r>
              <a:endParaRPr lang="en-US" sz="2900">
                <a:solidFill>
                  <a:srgbClr val="07E0FD"/>
                </a:solidFill>
                <a:latin typeface="Times New Roman" panose="02020603050405020304" pitchFamily="-109" charset="0"/>
              </a:endParaRPr>
            </a:p>
          </p:txBody>
        </p:sp>
      </p:grpSp>
      <p:grpSp>
        <p:nvGrpSpPr>
          <p:cNvPr id="4" name="Group 15"/>
          <p:cNvGrpSpPr/>
          <p:nvPr/>
        </p:nvGrpSpPr>
        <p:grpSpPr bwMode="auto">
          <a:xfrm>
            <a:off x="6442075" y="1562100"/>
            <a:ext cx="2203450" cy="1495425"/>
            <a:chOff x="4667" y="1050"/>
            <a:chExt cx="1595" cy="1005"/>
          </a:xfrm>
        </p:grpSpPr>
        <p:grpSp>
          <p:nvGrpSpPr>
            <p:cNvPr id="5" name="Group 16"/>
            <p:cNvGrpSpPr/>
            <p:nvPr/>
          </p:nvGrpSpPr>
          <p:grpSpPr bwMode="auto">
            <a:xfrm>
              <a:off x="4667" y="1435"/>
              <a:ext cx="1595" cy="620"/>
              <a:chOff x="4667" y="1435"/>
              <a:chExt cx="1595" cy="620"/>
            </a:xfrm>
          </p:grpSpPr>
          <p:sp>
            <p:nvSpPr>
              <p:cNvPr id="32791" name="Rectangle 17"/>
              <p:cNvSpPr>
                <a:spLocks noChangeArrowheads="1"/>
              </p:cNvSpPr>
              <p:nvPr/>
            </p:nvSpPr>
            <p:spPr bwMode="auto">
              <a:xfrm>
                <a:off x="4667" y="1435"/>
                <a:ext cx="1595" cy="268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 wrap="none" lIns="65395" tIns="32123" rIns="65395" bIns="32123">
                <a:spAutoFit/>
              </a:bodyPr>
              <a:lstStyle/>
              <a:p>
                <a:pPr defTabSz="821055"/>
                <a:r>
                  <a:rPr lang="en-US" sz="2200" b="1">
                    <a:latin typeface="Times New Roman" panose="02020603050405020304" pitchFamily="-109" charset="0"/>
                  </a:rPr>
                  <a:t>ATGCGT CGTT</a:t>
                </a:r>
                <a:endParaRPr lang="en-US" sz="2200" b="1">
                  <a:latin typeface="Times New Roman" panose="02020603050405020304" pitchFamily="-109" charset="0"/>
                </a:endParaRPr>
              </a:p>
            </p:txBody>
          </p:sp>
          <p:sp>
            <p:nvSpPr>
              <p:cNvPr id="32792" name="Rectangle 18"/>
              <p:cNvSpPr>
                <a:spLocks noChangeArrowheads="1"/>
              </p:cNvSpPr>
              <p:nvPr/>
            </p:nvSpPr>
            <p:spPr bwMode="auto">
              <a:xfrm>
                <a:off x="4683" y="1787"/>
                <a:ext cx="1578" cy="268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</p:spPr>
            <p:txBody>
              <a:bodyPr wrap="none" lIns="65395" tIns="32123" rIns="65395" bIns="32123">
                <a:spAutoFit/>
              </a:bodyPr>
              <a:lstStyle/>
              <a:p>
                <a:pPr defTabSz="821055"/>
                <a:r>
                  <a:rPr lang="en-US" sz="2200" b="1">
                    <a:latin typeface="Times New Roman" panose="02020603050405020304" pitchFamily="-109" charset="0"/>
                  </a:rPr>
                  <a:t>ATCCG - CGTC</a:t>
                </a:r>
                <a:endParaRPr lang="en-US" sz="2200" b="1">
                  <a:latin typeface="Times New Roman" panose="02020603050405020304" pitchFamily="-109" charset="0"/>
                </a:endParaRPr>
              </a:p>
            </p:txBody>
          </p:sp>
          <p:sp>
            <p:nvSpPr>
              <p:cNvPr id="32793" name="Line 19"/>
              <p:cNvSpPr>
                <a:spLocks noChangeShapeType="1"/>
              </p:cNvSpPr>
              <p:nvPr/>
            </p:nvSpPr>
            <p:spPr bwMode="auto">
              <a:xfrm>
                <a:off x="4792" y="1696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65395" tIns="32123" rIns="65395" bIns="32123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794" name="Line 20"/>
              <p:cNvSpPr>
                <a:spLocks noChangeShapeType="1"/>
              </p:cNvSpPr>
              <p:nvPr/>
            </p:nvSpPr>
            <p:spPr bwMode="auto">
              <a:xfrm>
                <a:off x="4929" y="1696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65395" tIns="32123" rIns="65395" bIns="32123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795" name="Line 21"/>
              <p:cNvSpPr>
                <a:spLocks noChangeShapeType="1"/>
              </p:cNvSpPr>
              <p:nvPr/>
            </p:nvSpPr>
            <p:spPr bwMode="auto">
              <a:xfrm>
                <a:off x="5199" y="1696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65395" tIns="32123" rIns="65395" bIns="32123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796" name="Line 22"/>
              <p:cNvSpPr>
                <a:spLocks noChangeShapeType="1"/>
              </p:cNvSpPr>
              <p:nvPr/>
            </p:nvSpPr>
            <p:spPr bwMode="auto">
              <a:xfrm>
                <a:off x="5336" y="1696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65395" tIns="32123" rIns="65395" bIns="32123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797" name="Line 23"/>
              <p:cNvSpPr>
                <a:spLocks noChangeShapeType="1"/>
              </p:cNvSpPr>
              <p:nvPr/>
            </p:nvSpPr>
            <p:spPr bwMode="auto">
              <a:xfrm>
                <a:off x="5640" y="1696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65395" tIns="32123" rIns="65395" bIns="32123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798" name="Line 24"/>
              <p:cNvSpPr>
                <a:spLocks noChangeShapeType="1"/>
              </p:cNvSpPr>
              <p:nvPr/>
            </p:nvSpPr>
            <p:spPr bwMode="auto">
              <a:xfrm>
                <a:off x="5808" y="1696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65395" tIns="32123" rIns="65395" bIns="32123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799" name="Line 25"/>
              <p:cNvSpPr>
                <a:spLocks noChangeShapeType="1"/>
              </p:cNvSpPr>
              <p:nvPr/>
            </p:nvSpPr>
            <p:spPr bwMode="auto">
              <a:xfrm>
                <a:off x="5928" y="1704"/>
                <a:ext cx="0" cy="88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</a:ln>
            </p:spPr>
            <p:txBody>
              <a:bodyPr wrap="none" lIns="65395" tIns="32123" rIns="65395" bIns="32123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790" name="Rectangle 26"/>
            <p:cNvSpPr>
              <a:spLocks noChangeArrowheads="1"/>
            </p:cNvSpPr>
            <p:nvPr/>
          </p:nvSpPr>
          <p:spPr bwMode="auto">
            <a:xfrm>
              <a:off x="4970" y="1050"/>
              <a:ext cx="753" cy="339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65395" tIns="32123" rIns="65395" bIns="32123">
              <a:spAutoFit/>
            </a:bodyPr>
            <a:lstStyle/>
            <a:p>
              <a:pPr defTabSz="821055"/>
              <a:r>
                <a:rPr lang="en-US" sz="2900">
                  <a:solidFill>
                    <a:srgbClr val="07E0FD"/>
                  </a:solidFill>
                  <a:latin typeface="Times New Roman" panose="02020603050405020304" pitchFamily="-109" charset="0"/>
                </a:rPr>
                <a:t>path 2</a:t>
              </a:r>
              <a:endParaRPr lang="en-US" sz="2900">
                <a:solidFill>
                  <a:srgbClr val="07E0FD"/>
                </a:solidFill>
                <a:latin typeface="Times New Roman" panose="02020603050405020304" pitchFamily="-109" charset="0"/>
              </a:endParaRPr>
            </a:p>
          </p:txBody>
        </p:sp>
      </p:grpSp>
      <p:sp>
        <p:nvSpPr>
          <p:cNvPr id="955419" name="Rectangle 27"/>
          <p:cNvSpPr>
            <a:spLocks noChangeArrowheads="1"/>
          </p:cNvSpPr>
          <p:nvPr/>
        </p:nvSpPr>
        <p:spPr bwMode="auto">
          <a:xfrm>
            <a:off x="136525" y="5878513"/>
            <a:ext cx="2203450" cy="46037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81203" tIns="39889" rIns="81203" bIns="39889">
            <a:spAutoFit/>
          </a:bodyPr>
          <a:lstStyle/>
          <a:p>
            <a:pPr defTabSz="821055">
              <a:spcBef>
                <a:spcPct val="100000"/>
              </a:spcBef>
            </a:pPr>
            <a:r>
              <a:rPr lang="en-US" sz="2500" b="1">
                <a:latin typeface="Times New Roman" panose="02020603050405020304" pitchFamily="-109" charset="0"/>
              </a:rPr>
              <a:t>D = 0 + 1x2 = 2</a:t>
            </a:r>
            <a:endParaRPr lang="en-US" sz="2500" b="1">
              <a:latin typeface="Times New Roman" panose="02020603050405020304" pitchFamily="-109" charset="0"/>
            </a:endParaRPr>
          </a:p>
        </p:txBody>
      </p:sp>
      <p:grpSp>
        <p:nvGrpSpPr>
          <p:cNvPr id="6" name="Group 28"/>
          <p:cNvGrpSpPr/>
          <p:nvPr/>
        </p:nvGrpSpPr>
        <p:grpSpPr bwMode="auto">
          <a:xfrm>
            <a:off x="479425" y="3595688"/>
            <a:ext cx="1282700" cy="1608137"/>
            <a:chOff x="347" y="2416"/>
            <a:chExt cx="930" cy="1080"/>
          </a:xfrm>
        </p:grpSpPr>
        <p:sp>
          <p:nvSpPr>
            <p:cNvPr id="32784" name="Rectangle 29"/>
            <p:cNvSpPr>
              <a:spLocks noChangeArrowheads="1"/>
            </p:cNvSpPr>
            <p:nvPr/>
          </p:nvSpPr>
          <p:spPr bwMode="auto">
            <a:xfrm>
              <a:off x="379" y="2848"/>
              <a:ext cx="836" cy="227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65395" tIns="32123" rIns="65395" bIns="32123">
              <a:spAutoFit/>
            </a:bodyPr>
            <a:lstStyle/>
            <a:p>
              <a:pPr defTabSz="821055">
                <a:spcBef>
                  <a:spcPct val="100000"/>
                </a:spcBef>
              </a:pPr>
              <a:r>
                <a:rPr lang="en-US" sz="1800" b="1">
                  <a:solidFill>
                    <a:schemeClr val="hlink"/>
                  </a:solidFill>
                  <a:latin typeface="Times New Roman" panose="02020603050405020304" pitchFamily="-109" charset="0"/>
                </a:rPr>
                <a:t>D = s + wg</a:t>
              </a:r>
              <a:endParaRPr lang="en-US" sz="1800" b="1">
                <a:solidFill>
                  <a:schemeClr val="hlink"/>
                </a:solidFill>
                <a:latin typeface="Times New Roman" panose="02020603050405020304" pitchFamily="-109" charset="0"/>
              </a:endParaRPr>
            </a:p>
          </p:txBody>
        </p:sp>
        <p:sp>
          <p:nvSpPr>
            <p:cNvPr id="32785" name="Line 30"/>
            <p:cNvSpPr>
              <a:spLocks noChangeShapeType="1"/>
            </p:cNvSpPr>
            <p:nvPr/>
          </p:nvSpPr>
          <p:spPr bwMode="auto">
            <a:xfrm>
              <a:off x="760" y="2696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lIns="65395" tIns="32123" rIns="65395" bIns="32123">
              <a:spAutoFit/>
            </a:bodyPr>
            <a:lstStyle/>
            <a:p>
              <a:endParaRPr lang="en-US"/>
            </a:p>
          </p:txBody>
        </p:sp>
        <p:sp>
          <p:nvSpPr>
            <p:cNvPr id="32786" name="Line 31"/>
            <p:cNvSpPr>
              <a:spLocks noChangeShapeType="1"/>
            </p:cNvSpPr>
            <p:nvPr/>
          </p:nvSpPr>
          <p:spPr bwMode="auto">
            <a:xfrm>
              <a:off x="768" y="3312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lIns="65395" tIns="32123" rIns="65395" bIns="32123">
              <a:spAutoFit/>
            </a:bodyPr>
            <a:lstStyle/>
            <a:p>
              <a:endParaRPr lang="en-US"/>
            </a:p>
          </p:txBody>
        </p:sp>
        <p:sp>
          <p:nvSpPr>
            <p:cNvPr id="32787" name="Rectangle 32"/>
            <p:cNvSpPr>
              <a:spLocks noChangeArrowheads="1"/>
            </p:cNvSpPr>
            <p:nvPr/>
          </p:nvSpPr>
          <p:spPr bwMode="auto">
            <a:xfrm>
              <a:off x="515" y="2416"/>
              <a:ext cx="546" cy="227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65395" tIns="32123" rIns="65395" bIns="32123">
              <a:spAutoFit/>
            </a:bodyPr>
            <a:lstStyle/>
            <a:p>
              <a:pPr defTabSz="821055">
                <a:spcBef>
                  <a:spcPct val="100000"/>
                </a:spcBef>
              </a:pPr>
              <a:r>
                <a:rPr lang="en-US" sz="1800" b="1">
                  <a:solidFill>
                    <a:schemeClr val="hlink"/>
                  </a:solidFill>
                  <a:latin typeface="Times New Roman" panose="02020603050405020304" pitchFamily="-109" charset="0"/>
                </a:rPr>
                <a:t>COST</a:t>
              </a:r>
              <a:endParaRPr lang="en-US" sz="1800" b="1">
                <a:solidFill>
                  <a:schemeClr val="hlink"/>
                </a:solidFill>
                <a:latin typeface="Times New Roman" panose="02020603050405020304" pitchFamily="-109" charset="0"/>
              </a:endParaRPr>
            </a:p>
          </p:txBody>
        </p:sp>
        <p:sp>
          <p:nvSpPr>
            <p:cNvPr id="32788" name="Rectangle 33"/>
            <p:cNvSpPr>
              <a:spLocks noChangeArrowheads="1"/>
            </p:cNvSpPr>
            <p:nvPr/>
          </p:nvSpPr>
          <p:spPr bwMode="auto">
            <a:xfrm>
              <a:off x="347" y="3067"/>
              <a:ext cx="930" cy="176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65395" tIns="32123" rIns="65395" bIns="32123">
              <a:spAutoFit/>
            </a:bodyPr>
            <a:lstStyle/>
            <a:p>
              <a:pPr defTabSz="821055">
                <a:spcBef>
                  <a:spcPct val="100000"/>
                </a:spcBef>
              </a:pPr>
              <a:r>
                <a:rPr lang="en-US" sz="1300" b="1">
                  <a:latin typeface="Times New Roman" panose="02020603050405020304" pitchFamily="-109" charset="0"/>
                </a:rPr>
                <a:t>(for gap cost =1)</a:t>
              </a:r>
              <a:endParaRPr lang="en-US" sz="1300" b="1">
                <a:solidFill>
                  <a:srgbClr val="EFF322"/>
                </a:solidFill>
                <a:latin typeface="Times New Roman" panose="02020603050405020304" pitchFamily="-109" charset="0"/>
              </a:endParaRPr>
            </a:p>
          </p:txBody>
        </p:sp>
      </p:grpSp>
      <p:grpSp>
        <p:nvGrpSpPr>
          <p:cNvPr id="7" name="Group 34"/>
          <p:cNvGrpSpPr/>
          <p:nvPr/>
        </p:nvGrpSpPr>
        <p:grpSpPr bwMode="auto">
          <a:xfrm>
            <a:off x="6684963" y="3560763"/>
            <a:ext cx="1282700" cy="1606550"/>
            <a:chOff x="4843" y="2392"/>
            <a:chExt cx="930" cy="1080"/>
          </a:xfrm>
        </p:grpSpPr>
        <p:sp>
          <p:nvSpPr>
            <p:cNvPr id="32779" name="Rectangle 35"/>
            <p:cNvSpPr>
              <a:spLocks noChangeArrowheads="1"/>
            </p:cNvSpPr>
            <p:nvPr/>
          </p:nvSpPr>
          <p:spPr bwMode="auto">
            <a:xfrm>
              <a:off x="4875" y="2824"/>
              <a:ext cx="836" cy="228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65395" tIns="32123" rIns="65395" bIns="32123">
              <a:spAutoFit/>
            </a:bodyPr>
            <a:lstStyle/>
            <a:p>
              <a:pPr defTabSz="821055">
                <a:spcBef>
                  <a:spcPct val="100000"/>
                </a:spcBef>
              </a:pPr>
              <a:r>
                <a:rPr lang="en-US" sz="1800" b="1">
                  <a:solidFill>
                    <a:schemeClr val="hlink"/>
                  </a:solidFill>
                  <a:latin typeface="Times New Roman" panose="02020603050405020304" pitchFamily="-109" charset="0"/>
                </a:rPr>
                <a:t>D = s + wg</a:t>
              </a:r>
              <a:endParaRPr lang="en-US" sz="1800" b="1">
                <a:solidFill>
                  <a:schemeClr val="hlink"/>
                </a:solidFill>
                <a:latin typeface="Times New Roman" panose="02020603050405020304" pitchFamily="-109" charset="0"/>
              </a:endParaRPr>
            </a:p>
          </p:txBody>
        </p:sp>
        <p:sp>
          <p:nvSpPr>
            <p:cNvPr id="32780" name="Line 36"/>
            <p:cNvSpPr>
              <a:spLocks noChangeShapeType="1"/>
            </p:cNvSpPr>
            <p:nvPr/>
          </p:nvSpPr>
          <p:spPr bwMode="auto">
            <a:xfrm>
              <a:off x="5256" y="2672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lIns="65395" tIns="32123" rIns="65395" bIns="32123">
              <a:spAutoFit/>
            </a:bodyPr>
            <a:lstStyle/>
            <a:p>
              <a:endParaRPr lang="en-US"/>
            </a:p>
          </p:txBody>
        </p:sp>
        <p:sp>
          <p:nvSpPr>
            <p:cNvPr id="32781" name="Line 37"/>
            <p:cNvSpPr>
              <a:spLocks noChangeShapeType="1"/>
            </p:cNvSpPr>
            <p:nvPr/>
          </p:nvSpPr>
          <p:spPr bwMode="auto">
            <a:xfrm>
              <a:off x="5264" y="3288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lIns="65395" tIns="32123" rIns="65395" bIns="32123">
              <a:spAutoFit/>
            </a:bodyPr>
            <a:lstStyle/>
            <a:p>
              <a:endParaRPr lang="en-US"/>
            </a:p>
          </p:txBody>
        </p:sp>
        <p:sp>
          <p:nvSpPr>
            <p:cNvPr id="32782" name="Rectangle 38"/>
            <p:cNvSpPr>
              <a:spLocks noChangeArrowheads="1"/>
            </p:cNvSpPr>
            <p:nvPr/>
          </p:nvSpPr>
          <p:spPr bwMode="auto">
            <a:xfrm>
              <a:off x="5011" y="2392"/>
              <a:ext cx="546" cy="227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65395" tIns="32123" rIns="65395" bIns="32123">
              <a:spAutoFit/>
            </a:bodyPr>
            <a:lstStyle/>
            <a:p>
              <a:pPr defTabSz="821055">
                <a:spcBef>
                  <a:spcPct val="100000"/>
                </a:spcBef>
              </a:pPr>
              <a:r>
                <a:rPr lang="en-US" sz="1800" b="1">
                  <a:solidFill>
                    <a:schemeClr val="hlink"/>
                  </a:solidFill>
                  <a:latin typeface="Times New Roman" panose="02020603050405020304" pitchFamily="-109" charset="0"/>
                </a:rPr>
                <a:t>COST</a:t>
              </a:r>
              <a:endParaRPr lang="en-US" sz="1800" b="1">
                <a:solidFill>
                  <a:schemeClr val="hlink"/>
                </a:solidFill>
                <a:latin typeface="Times New Roman" panose="02020603050405020304" pitchFamily="-109" charset="0"/>
              </a:endParaRPr>
            </a:p>
          </p:txBody>
        </p:sp>
        <p:sp>
          <p:nvSpPr>
            <p:cNvPr id="32783" name="Rectangle 39"/>
            <p:cNvSpPr>
              <a:spLocks noChangeArrowheads="1"/>
            </p:cNvSpPr>
            <p:nvPr/>
          </p:nvSpPr>
          <p:spPr bwMode="auto">
            <a:xfrm>
              <a:off x="4843" y="3043"/>
              <a:ext cx="930" cy="176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65395" tIns="32123" rIns="65395" bIns="32123">
              <a:spAutoFit/>
            </a:bodyPr>
            <a:lstStyle/>
            <a:p>
              <a:pPr defTabSz="821055">
                <a:spcBef>
                  <a:spcPct val="100000"/>
                </a:spcBef>
              </a:pPr>
              <a:r>
                <a:rPr lang="en-US" sz="1300" b="1">
                  <a:latin typeface="Times New Roman" panose="02020603050405020304" pitchFamily="-109" charset="0"/>
                </a:rPr>
                <a:t>(for gap cost =1)</a:t>
              </a:r>
              <a:endParaRPr lang="en-US" sz="1300" b="1">
                <a:solidFill>
                  <a:srgbClr val="EFF322"/>
                </a:solidFill>
                <a:latin typeface="Times New Roman" panose="02020603050405020304" pitchFamily="-109" charset="0"/>
              </a:endParaRPr>
            </a:p>
          </p:txBody>
        </p:sp>
      </p:grpSp>
      <p:sp>
        <p:nvSpPr>
          <p:cNvPr id="955432" name="Rectangle 40"/>
          <p:cNvSpPr>
            <a:spLocks noChangeArrowheads="1"/>
          </p:cNvSpPr>
          <p:nvPr/>
        </p:nvSpPr>
        <p:spPr bwMode="auto">
          <a:xfrm>
            <a:off x="6221413" y="5878513"/>
            <a:ext cx="2203450" cy="46037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81203" tIns="39889" rIns="81203" bIns="39889">
            <a:spAutoFit/>
          </a:bodyPr>
          <a:lstStyle/>
          <a:p>
            <a:pPr defTabSz="821055">
              <a:spcBef>
                <a:spcPct val="100000"/>
              </a:spcBef>
            </a:pPr>
            <a:r>
              <a:rPr lang="en-US" sz="2500" b="1">
                <a:latin typeface="Times New Roman" panose="02020603050405020304" pitchFamily="-109" charset="0"/>
              </a:rPr>
              <a:t>D = 2 + 1x1 = 3</a:t>
            </a:r>
            <a:endParaRPr lang="en-US" sz="2500" b="1">
              <a:latin typeface="Times New Roman" panose="02020603050405020304" pitchFamily="-109" charset="0"/>
            </a:endParaRPr>
          </a:p>
        </p:txBody>
      </p:sp>
      <p:sp>
        <p:nvSpPr>
          <p:cNvPr id="955433" name="Line 41"/>
          <p:cNvSpPr>
            <a:spLocks noChangeShapeType="1"/>
          </p:cNvSpPr>
          <p:nvPr/>
        </p:nvSpPr>
        <p:spPr bwMode="auto">
          <a:xfrm>
            <a:off x="153988" y="6548438"/>
            <a:ext cx="2132012" cy="0"/>
          </a:xfrm>
          <a:prstGeom prst="line">
            <a:avLst/>
          </a:prstGeom>
          <a:noFill/>
          <a:ln w="76200" cmpd="tri">
            <a:solidFill>
              <a:srgbClr val="FF35CA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419" grpId="0" autoUpdateAnimBg="0"/>
      <p:bldP spid="955432" grpId="0" autoUpdateAnimBg="0"/>
      <p:bldP spid="9554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185863" y="371475"/>
            <a:ext cx="6342062" cy="855663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81203" tIns="39889" rIns="81203" bIns="39889">
            <a:spAutoFit/>
          </a:bodyPr>
          <a:lstStyle/>
          <a:p>
            <a:pPr algn="ctr" defTabSz="821055"/>
            <a:r>
              <a:rPr lang="en-US" sz="2900" b="1">
                <a:solidFill>
                  <a:schemeClr val="tx2"/>
                </a:solidFill>
                <a:latin typeface="Times New Roman" panose="02020603050405020304" pitchFamily="-109" charset="0"/>
              </a:rPr>
              <a:t>Things change with a different gap cost</a:t>
            </a:r>
            <a:endParaRPr lang="en-US" sz="2900">
              <a:solidFill>
                <a:schemeClr val="tx2"/>
              </a:solidFill>
              <a:latin typeface="Times New Roman" panose="02020603050405020304" pitchFamily="-109" charset="0"/>
            </a:endParaRPr>
          </a:p>
          <a:p>
            <a:pPr algn="ctr" defTabSz="821055"/>
            <a:r>
              <a:rPr lang="en-US" sz="2200">
                <a:solidFill>
                  <a:schemeClr val="tx2"/>
                </a:solidFill>
                <a:latin typeface="Times New Roman" panose="02020603050405020304" pitchFamily="-109" charset="0"/>
              </a:rPr>
              <a:t>eg. when gap cost is 3 (rather than 1)</a:t>
            </a:r>
            <a:endParaRPr lang="en-US" sz="2200">
              <a:solidFill>
                <a:schemeClr val="tx2"/>
              </a:solidFill>
              <a:latin typeface="Times New Roman" panose="02020603050405020304" pitchFamily="-109" charset="0"/>
            </a:endParaRPr>
          </a:p>
        </p:txBody>
      </p:sp>
      <p:grpSp>
        <p:nvGrpSpPr>
          <p:cNvPr id="2" name="Group 3"/>
          <p:cNvGrpSpPr/>
          <p:nvPr/>
        </p:nvGrpSpPr>
        <p:grpSpPr bwMode="auto">
          <a:xfrm>
            <a:off x="711200" y="1754188"/>
            <a:ext cx="2544763" cy="931862"/>
            <a:chOff x="515" y="1179"/>
            <a:chExt cx="1843" cy="626"/>
          </a:xfrm>
        </p:grpSpPr>
        <p:sp>
          <p:nvSpPr>
            <p:cNvPr id="33822" name="Rectangle 4"/>
            <p:cNvSpPr>
              <a:spLocks noChangeArrowheads="1"/>
            </p:cNvSpPr>
            <p:nvPr/>
          </p:nvSpPr>
          <p:spPr bwMode="auto">
            <a:xfrm>
              <a:off x="515" y="1179"/>
              <a:ext cx="1843" cy="274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72872" tIns="35796" rIns="72872" bIns="35796">
              <a:spAutoFit/>
            </a:bodyPr>
            <a:lstStyle/>
            <a:p>
              <a:pPr defTabSz="821055"/>
              <a:r>
                <a:rPr lang="en-US" sz="2200" b="1" dirty="0">
                  <a:latin typeface="Times New Roman" panose="02020603050405020304" pitchFamily="-109" charset="0"/>
                </a:rPr>
                <a:t>AT - - GCGTCGTT</a:t>
              </a:r>
              <a:endParaRPr lang="en-US" sz="2200" b="1" dirty="0">
                <a:latin typeface="Times New Roman" panose="02020603050405020304" pitchFamily="-109" charset="0"/>
              </a:endParaRPr>
            </a:p>
          </p:txBody>
        </p:sp>
        <p:sp>
          <p:nvSpPr>
            <p:cNvPr id="33823" name="Rectangle 5"/>
            <p:cNvSpPr>
              <a:spLocks noChangeArrowheads="1"/>
            </p:cNvSpPr>
            <p:nvPr/>
          </p:nvSpPr>
          <p:spPr bwMode="auto">
            <a:xfrm>
              <a:off x="531" y="1531"/>
              <a:ext cx="1421" cy="274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72872" tIns="35796" rIns="72872" bIns="35796">
              <a:spAutoFit/>
            </a:bodyPr>
            <a:lstStyle/>
            <a:p>
              <a:pPr defTabSz="821055"/>
              <a:r>
                <a:rPr lang="en-US" sz="2200" b="1">
                  <a:latin typeface="Times New Roman" panose="02020603050405020304" pitchFamily="-109" charset="0"/>
                </a:rPr>
                <a:t>ATCCGCGTC</a:t>
              </a:r>
              <a:endParaRPr lang="en-US" sz="2200" b="1">
                <a:latin typeface="Times New Roman" panose="02020603050405020304" pitchFamily="-109" charset="0"/>
              </a:endParaRPr>
            </a:p>
          </p:txBody>
        </p:sp>
        <p:sp>
          <p:nvSpPr>
            <p:cNvPr id="33824" name="Line 6"/>
            <p:cNvSpPr>
              <a:spLocks noChangeShapeType="1"/>
            </p:cNvSpPr>
            <p:nvPr/>
          </p:nvSpPr>
          <p:spPr bwMode="auto">
            <a:xfrm>
              <a:off x="640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33825" name="Line 7"/>
            <p:cNvSpPr>
              <a:spLocks noChangeShapeType="1"/>
            </p:cNvSpPr>
            <p:nvPr/>
          </p:nvSpPr>
          <p:spPr bwMode="auto">
            <a:xfrm>
              <a:off x="777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33826" name="Line 8"/>
            <p:cNvSpPr>
              <a:spLocks noChangeShapeType="1"/>
            </p:cNvSpPr>
            <p:nvPr/>
          </p:nvSpPr>
          <p:spPr bwMode="auto">
            <a:xfrm>
              <a:off x="1343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33827" name="Line 9"/>
            <p:cNvSpPr>
              <a:spLocks noChangeShapeType="1"/>
            </p:cNvSpPr>
            <p:nvPr/>
          </p:nvSpPr>
          <p:spPr bwMode="auto">
            <a:xfrm>
              <a:off x="1184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33828" name="Line 10"/>
            <p:cNvSpPr>
              <a:spLocks noChangeShapeType="1"/>
            </p:cNvSpPr>
            <p:nvPr/>
          </p:nvSpPr>
          <p:spPr bwMode="auto">
            <a:xfrm>
              <a:off x="1488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33829" name="Line 11"/>
            <p:cNvSpPr>
              <a:spLocks noChangeShapeType="1"/>
            </p:cNvSpPr>
            <p:nvPr/>
          </p:nvSpPr>
          <p:spPr bwMode="auto">
            <a:xfrm>
              <a:off x="1624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33830" name="Line 12"/>
            <p:cNvSpPr>
              <a:spLocks noChangeShapeType="1"/>
            </p:cNvSpPr>
            <p:nvPr/>
          </p:nvSpPr>
          <p:spPr bwMode="auto">
            <a:xfrm>
              <a:off x="1744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</p:grpSp>
      <p:sp>
        <p:nvSpPr>
          <p:cNvPr id="956429" name="Rectangle 13"/>
          <p:cNvSpPr>
            <a:spLocks noChangeArrowheads="1"/>
          </p:cNvSpPr>
          <p:nvPr/>
        </p:nvSpPr>
        <p:spPr bwMode="auto">
          <a:xfrm>
            <a:off x="722313" y="5581650"/>
            <a:ext cx="2203450" cy="46037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81203" tIns="39889" rIns="81203" bIns="39889">
            <a:spAutoFit/>
          </a:bodyPr>
          <a:lstStyle/>
          <a:p>
            <a:pPr defTabSz="821055">
              <a:spcBef>
                <a:spcPct val="100000"/>
              </a:spcBef>
            </a:pPr>
            <a:r>
              <a:rPr lang="en-US" sz="2500" b="1">
                <a:latin typeface="Times New Roman" panose="02020603050405020304" pitchFamily="-109" charset="0"/>
              </a:rPr>
              <a:t>D = 0 + 3x2 = 6</a:t>
            </a:r>
            <a:endParaRPr lang="en-US" sz="2500" b="1">
              <a:latin typeface="Times New Roman" panose="02020603050405020304" pitchFamily="-109" charset="0"/>
            </a:endParaRPr>
          </a:p>
        </p:txBody>
      </p:sp>
      <p:grpSp>
        <p:nvGrpSpPr>
          <p:cNvPr id="3" name="Group 14"/>
          <p:cNvGrpSpPr/>
          <p:nvPr/>
        </p:nvGrpSpPr>
        <p:grpSpPr bwMode="auto">
          <a:xfrm>
            <a:off x="1063625" y="3298825"/>
            <a:ext cx="1282700" cy="1606550"/>
            <a:chOff x="771" y="2216"/>
            <a:chExt cx="929" cy="1080"/>
          </a:xfrm>
        </p:grpSpPr>
        <p:sp>
          <p:nvSpPr>
            <p:cNvPr id="33817" name="Rectangle 15"/>
            <p:cNvSpPr>
              <a:spLocks noChangeArrowheads="1"/>
            </p:cNvSpPr>
            <p:nvPr/>
          </p:nvSpPr>
          <p:spPr bwMode="auto">
            <a:xfrm>
              <a:off x="803" y="2648"/>
              <a:ext cx="835" cy="228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65395" tIns="32123" rIns="65395" bIns="32123">
              <a:spAutoFit/>
            </a:bodyPr>
            <a:lstStyle/>
            <a:p>
              <a:pPr defTabSz="821055">
                <a:spcBef>
                  <a:spcPct val="100000"/>
                </a:spcBef>
              </a:pPr>
              <a:r>
                <a:rPr lang="en-US" sz="1800" b="1">
                  <a:solidFill>
                    <a:schemeClr val="hlink"/>
                  </a:solidFill>
                  <a:latin typeface="Times New Roman" panose="02020603050405020304" pitchFamily="-109" charset="0"/>
                </a:rPr>
                <a:t>D = s + wg</a:t>
              </a:r>
              <a:endParaRPr lang="en-US" sz="1800" b="1">
                <a:solidFill>
                  <a:schemeClr val="hlink"/>
                </a:solidFill>
                <a:latin typeface="Times New Roman" panose="02020603050405020304" pitchFamily="-109" charset="0"/>
              </a:endParaRPr>
            </a:p>
          </p:txBody>
        </p:sp>
        <p:sp>
          <p:nvSpPr>
            <p:cNvPr id="33818" name="Line 16"/>
            <p:cNvSpPr>
              <a:spLocks noChangeShapeType="1"/>
            </p:cNvSpPr>
            <p:nvPr/>
          </p:nvSpPr>
          <p:spPr bwMode="auto">
            <a:xfrm>
              <a:off x="1184" y="2496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lIns="65395" tIns="32123" rIns="65395" bIns="32123">
              <a:spAutoFit/>
            </a:bodyPr>
            <a:lstStyle/>
            <a:p>
              <a:endParaRPr lang="en-US"/>
            </a:p>
          </p:txBody>
        </p:sp>
        <p:sp>
          <p:nvSpPr>
            <p:cNvPr id="33819" name="Line 17"/>
            <p:cNvSpPr>
              <a:spLocks noChangeShapeType="1"/>
            </p:cNvSpPr>
            <p:nvPr/>
          </p:nvSpPr>
          <p:spPr bwMode="auto">
            <a:xfrm>
              <a:off x="1192" y="3112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lIns="65395" tIns="32123" rIns="65395" bIns="32123">
              <a:spAutoFit/>
            </a:bodyPr>
            <a:lstStyle/>
            <a:p>
              <a:endParaRPr lang="en-US"/>
            </a:p>
          </p:txBody>
        </p:sp>
        <p:sp>
          <p:nvSpPr>
            <p:cNvPr id="33820" name="Rectangle 18"/>
            <p:cNvSpPr>
              <a:spLocks noChangeArrowheads="1"/>
            </p:cNvSpPr>
            <p:nvPr/>
          </p:nvSpPr>
          <p:spPr bwMode="auto">
            <a:xfrm>
              <a:off x="939" y="2216"/>
              <a:ext cx="545" cy="227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65395" tIns="32123" rIns="65395" bIns="32123">
              <a:spAutoFit/>
            </a:bodyPr>
            <a:lstStyle/>
            <a:p>
              <a:pPr defTabSz="821055">
                <a:spcBef>
                  <a:spcPct val="100000"/>
                </a:spcBef>
              </a:pPr>
              <a:r>
                <a:rPr lang="en-US" sz="1800" b="1">
                  <a:solidFill>
                    <a:schemeClr val="hlink"/>
                  </a:solidFill>
                  <a:latin typeface="Times New Roman" panose="02020603050405020304" pitchFamily="-109" charset="0"/>
                </a:rPr>
                <a:t>COST</a:t>
              </a:r>
              <a:endParaRPr lang="en-US" sz="1800" b="1">
                <a:solidFill>
                  <a:schemeClr val="hlink"/>
                </a:solidFill>
                <a:latin typeface="Times New Roman" panose="02020603050405020304" pitchFamily="-109" charset="0"/>
              </a:endParaRPr>
            </a:p>
          </p:txBody>
        </p:sp>
        <p:sp>
          <p:nvSpPr>
            <p:cNvPr id="33821" name="Rectangle 19"/>
            <p:cNvSpPr>
              <a:spLocks noChangeArrowheads="1"/>
            </p:cNvSpPr>
            <p:nvPr/>
          </p:nvSpPr>
          <p:spPr bwMode="auto">
            <a:xfrm>
              <a:off x="771" y="2867"/>
              <a:ext cx="929" cy="176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65395" tIns="32123" rIns="65395" bIns="32123">
              <a:spAutoFit/>
            </a:bodyPr>
            <a:lstStyle/>
            <a:p>
              <a:pPr defTabSz="821055">
                <a:spcBef>
                  <a:spcPct val="100000"/>
                </a:spcBef>
              </a:pPr>
              <a:r>
                <a:rPr lang="en-US" sz="1300" b="1">
                  <a:latin typeface="Times New Roman" panose="02020603050405020304" pitchFamily="-109" charset="0"/>
                </a:rPr>
                <a:t>(for gap cost =3)</a:t>
              </a:r>
              <a:endParaRPr lang="en-US" sz="1300" b="1">
                <a:solidFill>
                  <a:srgbClr val="EFF322"/>
                </a:solidFill>
                <a:latin typeface="Times New Roman" panose="02020603050405020304" pitchFamily="-109" charset="0"/>
              </a:endParaRPr>
            </a:p>
          </p:txBody>
        </p:sp>
      </p:grpSp>
      <p:grpSp>
        <p:nvGrpSpPr>
          <p:cNvPr id="4" name="Group 20"/>
          <p:cNvGrpSpPr/>
          <p:nvPr/>
        </p:nvGrpSpPr>
        <p:grpSpPr bwMode="auto">
          <a:xfrm>
            <a:off x="5900738" y="1754188"/>
            <a:ext cx="2219325" cy="931862"/>
            <a:chOff x="4275" y="1179"/>
            <a:chExt cx="1607" cy="626"/>
          </a:xfrm>
        </p:grpSpPr>
        <p:sp>
          <p:nvSpPr>
            <p:cNvPr id="33808" name="Rectangle 21"/>
            <p:cNvSpPr>
              <a:spLocks noChangeArrowheads="1"/>
            </p:cNvSpPr>
            <p:nvPr/>
          </p:nvSpPr>
          <p:spPr bwMode="auto">
            <a:xfrm>
              <a:off x="4275" y="1179"/>
              <a:ext cx="1607" cy="274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72872" tIns="35796" rIns="72872" bIns="35796">
              <a:spAutoFit/>
            </a:bodyPr>
            <a:lstStyle/>
            <a:p>
              <a:pPr defTabSz="821055"/>
              <a:r>
                <a:rPr lang="en-US" sz="2200" b="1">
                  <a:latin typeface="Times New Roman" panose="02020603050405020304" pitchFamily="-109" charset="0"/>
                </a:rPr>
                <a:t>ATGCGT CGTT</a:t>
              </a:r>
              <a:endParaRPr lang="en-US" sz="2200" b="1">
                <a:latin typeface="Times New Roman" panose="02020603050405020304" pitchFamily="-109" charset="0"/>
              </a:endParaRPr>
            </a:p>
          </p:txBody>
        </p:sp>
        <p:sp>
          <p:nvSpPr>
            <p:cNvPr id="33809" name="Rectangle 22"/>
            <p:cNvSpPr>
              <a:spLocks noChangeArrowheads="1"/>
            </p:cNvSpPr>
            <p:nvPr/>
          </p:nvSpPr>
          <p:spPr bwMode="auto">
            <a:xfrm>
              <a:off x="4291" y="1531"/>
              <a:ext cx="1590" cy="274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72872" tIns="35796" rIns="72872" bIns="35796">
              <a:spAutoFit/>
            </a:bodyPr>
            <a:lstStyle/>
            <a:p>
              <a:pPr defTabSz="821055"/>
              <a:r>
                <a:rPr lang="en-US" sz="2200" b="1">
                  <a:latin typeface="Times New Roman" panose="02020603050405020304" pitchFamily="-109" charset="0"/>
                </a:rPr>
                <a:t>ATCCG - CGTC</a:t>
              </a:r>
              <a:endParaRPr lang="en-US" sz="2200" b="1">
                <a:latin typeface="Times New Roman" panose="02020603050405020304" pitchFamily="-109" charset="0"/>
              </a:endParaRPr>
            </a:p>
          </p:txBody>
        </p:sp>
        <p:sp>
          <p:nvSpPr>
            <p:cNvPr id="33810" name="Line 23"/>
            <p:cNvSpPr>
              <a:spLocks noChangeShapeType="1"/>
            </p:cNvSpPr>
            <p:nvPr/>
          </p:nvSpPr>
          <p:spPr bwMode="auto">
            <a:xfrm>
              <a:off x="4400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33811" name="Line 24"/>
            <p:cNvSpPr>
              <a:spLocks noChangeShapeType="1"/>
            </p:cNvSpPr>
            <p:nvPr/>
          </p:nvSpPr>
          <p:spPr bwMode="auto">
            <a:xfrm>
              <a:off x="4537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33812" name="Line 25"/>
            <p:cNvSpPr>
              <a:spLocks noChangeShapeType="1"/>
            </p:cNvSpPr>
            <p:nvPr/>
          </p:nvSpPr>
          <p:spPr bwMode="auto">
            <a:xfrm>
              <a:off x="4807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33813" name="Line 26"/>
            <p:cNvSpPr>
              <a:spLocks noChangeShapeType="1"/>
            </p:cNvSpPr>
            <p:nvPr/>
          </p:nvSpPr>
          <p:spPr bwMode="auto">
            <a:xfrm>
              <a:off x="4944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33814" name="Line 27"/>
            <p:cNvSpPr>
              <a:spLocks noChangeShapeType="1"/>
            </p:cNvSpPr>
            <p:nvPr/>
          </p:nvSpPr>
          <p:spPr bwMode="auto">
            <a:xfrm>
              <a:off x="5248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33815" name="Line 28"/>
            <p:cNvSpPr>
              <a:spLocks noChangeShapeType="1"/>
            </p:cNvSpPr>
            <p:nvPr/>
          </p:nvSpPr>
          <p:spPr bwMode="auto">
            <a:xfrm>
              <a:off x="5416" y="1440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  <p:sp>
          <p:nvSpPr>
            <p:cNvPr id="33816" name="Line 29"/>
            <p:cNvSpPr>
              <a:spLocks noChangeShapeType="1"/>
            </p:cNvSpPr>
            <p:nvPr/>
          </p:nvSpPr>
          <p:spPr bwMode="auto">
            <a:xfrm>
              <a:off x="5536" y="1448"/>
              <a:ext cx="0" cy="88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</a:ln>
          </p:spPr>
          <p:txBody>
            <a:bodyPr wrap="none" lIns="72872" tIns="35796" rIns="72872" bIns="35796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30"/>
          <p:cNvGrpSpPr/>
          <p:nvPr/>
        </p:nvGrpSpPr>
        <p:grpSpPr bwMode="auto">
          <a:xfrm>
            <a:off x="6662738" y="3286125"/>
            <a:ext cx="1282700" cy="1608138"/>
            <a:chOff x="4827" y="2208"/>
            <a:chExt cx="929" cy="1080"/>
          </a:xfrm>
        </p:grpSpPr>
        <p:sp>
          <p:nvSpPr>
            <p:cNvPr id="33803" name="Rectangle 31"/>
            <p:cNvSpPr>
              <a:spLocks noChangeArrowheads="1"/>
            </p:cNvSpPr>
            <p:nvPr/>
          </p:nvSpPr>
          <p:spPr bwMode="auto">
            <a:xfrm>
              <a:off x="4859" y="2640"/>
              <a:ext cx="835" cy="227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65395" tIns="32123" rIns="65395" bIns="32123">
              <a:spAutoFit/>
            </a:bodyPr>
            <a:lstStyle/>
            <a:p>
              <a:pPr defTabSz="821055">
                <a:spcBef>
                  <a:spcPct val="100000"/>
                </a:spcBef>
              </a:pPr>
              <a:r>
                <a:rPr lang="en-US" sz="1800" b="1">
                  <a:solidFill>
                    <a:schemeClr val="hlink"/>
                  </a:solidFill>
                  <a:latin typeface="Times New Roman" panose="02020603050405020304" pitchFamily="-109" charset="0"/>
                </a:rPr>
                <a:t>D = s + wg</a:t>
              </a:r>
              <a:endParaRPr lang="en-US" sz="1800" b="1">
                <a:solidFill>
                  <a:schemeClr val="hlink"/>
                </a:solidFill>
                <a:latin typeface="Times New Roman" panose="02020603050405020304" pitchFamily="-109" charset="0"/>
              </a:endParaRPr>
            </a:p>
          </p:txBody>
        </p:sp>
        <p:sp>
          <p:nvSpPr>
            <p:cNvPr id="33804" name="Line 32"/>
            <p:cNvSpPr>
              <a:spLocks noChangeShapeType="1"/>
            </p:cNvSpPr>
            <p:nvPr/>
          </p:nvSpPr>
          <p:spPr bwMode="auto">
            <a:xfrm>
              <a:off x="5240" y="2488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lIns="65395" tIns="32123" rIns="65395" bIns="32123">
              <a:spAutoFit/>
            </a:bodyPr>
            <a:lstStyle/>
            <a:p>
              <a:endParaRPr lang="en-US"/>
            </a:p>
          </p:txBody>
        </p:sp>
        <p:sp>
          <p:nvSpPr>
            <p:cNvPr id="33805" name="Line 33"/>
            <p:cNvSpPr>
              <a:spLocks noChangeShapeType="1"/>
            </p:cNvSpPr>
            <p:nvPr/>
          </p:nvSpPr>
          <p:spPr bwMode="auto">
            <a:xfrm>
              <a:off x="5248" y="3104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lIns="65395" tIns="32123" rIns="65395" bIns="32123">
              <a:spAutoFit/>
            </a:bodyPr>
            <a:lstStyle/>
            <a:p>
              <a:endParaRPr lang="en-US"/>
            </a:p>
          </p:txBody>
        </p:sp>
        <p:sp>
          <p:nvSpPr>
            <p:cNvPr id="33806" name="Rectangle 34"/>
            <p:cNvSpPr>
              <a:spLocks noChangeArrowheads="1"/>
            </p:cNvSpPr>
            <p:nvPr/>
          </p:nvSpPr>
          <p:spPr bwMode="auto">
            <a:xfrm>
              <a:off x="4995" y="2208"/>
              <a:ext cx="545" cy="227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65395" tIns="32123" rIns="65395" bIns="32123">
              <a:spAutoFit/>
            </a:bodyPr>
            <a:lstStyle/>
            <a:p>
              <a:pPr defTabSz="821055">
                <a:spcBef>
                  <a:spcPct val="100000"/>
                </a:spcBef>
              </a:pPr>
              <a:r>
                <a:rPr lang="en-US" sz="1800" b="1">
                  <a:solidFill>
                    <a:schemeClr val="hlink"/>
                  </a:solidFill>
                  <a:latin typeface="Times New Roman" panose="02020603050405020304" pitchFamily="-109" charset="0"/>
                </a:rPr>
                <a:t>COST</a:t>
              </a:r>
              <a:endParaRPr lang="en-US" sz="1800" b="1">
                <a:solidFill>
                  <a:schemeClr val="hlink"/>
                </a:solidFill>
                <a:latin typeface="Times New Roman" panose="02020603050405020304" pitchFamily="-109" charset="0"/>
              </a:endParaRPr>
            </a:p>
          </p:txBody>
        </p:sp>
        <p:sp>
          <p:nvSpPr>
            <p:cNvPr id="33807" name="Rectangle 35"/>
            <p:cNvSpPr>
              <a:spLocks noChangeArrowheads="1"/>
            </p:cNvSpPr>
            <p:nvPr/>
          </p:nvSpPr>
          <p:spPr bwMode="auto">
            <a:xfrm>
              <a:off x="4827" y="2859"/>
              <a:ext cx="929" cy="176"/>
            </a:xfrm>
            <a:prstGeom prst="rect">
              <a:avLst/>
            </a:prstGeom>
            <a:noFill/>
            <a:ln w="12700">
              <a:noFill/>
              <a:miter lim="800000"/>
            </a:ln>
          </p:spPr>
          <p:txBody>
            <a:bodyPr wrap="none" lIns="65395" tIns="32123" rIns="65395" bIns="32123">
              <a:spAutoFit/>
            </a:bodyPr>
            <a:lstStyle/>
            <a:p>
              <a:pPr defTabSz="821055">
                <a:spcBef>
                  <a:spcPct val="100000"/>
                </a:spcBef>
              </a:pPr>
              <a:r>
                <a:rPr lang="en-US" sz="1300" b="1">
                  <a:latin typeface="Times New Roman" panose="02020603050405020304" pitchFamily="-109" charset="0"/>
                </a:rPr>
                <a:t>(for gap cost =3)</a:t>
              </a:r>
              <a:endParaRPr lang="en-US" sz="1300" b="1">
                <a:solidFill>
                  <a:srgbClr val="EFF322"/>
                </a:solidFill>
                <a:latin typeface="Times New Roman" panose="02020603050405020304" pitchFamily="-109" charset="0"/>
              </a:endParaRPr>
            </a:p>
          </p:txBody>
        </p:sp>
      </p:grpSp>
      <p:sp>
        <p:nvSpPr>
          <p:cNvPr id="956452" name="Rectangle 36"/>
          <p:cNvSpPr>
            <a:spLocks noChangeArrowheads="1"/>
          </p:cNvSpPr>
          <p:nvPr/>
        </p:nvSpPr>
        <p:spPr bwMode="auto">
          <a:xfrm>
            <a:off x="6199188" y="5605463"/>
            <a:ext cx="2203450" cy="460375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 lIns="81203" tIns="39889" rIns="81203" bIns="39889">
            <a:spAutoFit/>
          </a:bodyPr>
          <a:lstStyle/>
          <a:p>
            <a:pPr defTabSz="821055">
              <a:spcBef>
                <a:spcPct val="100000"/>
              </a:spcBef>
            </a:pPr>
            <a:r>
              <a:rPr lang="en-US" sz="2500" b="1">
                <a:latin typeface="Times New Roman" panose="02020603050405020304" pitchFamily="-109" charset="0"/>
              </a:rPr>
              <a:t>D = 2 + 3x1 = 5</a:t>
            </a:r>
            <a:endParaRPr lang="en-US" sz="2500" b="1">
              <a:latin typeface="Times New Roman" panose="02020603050405020304" pitchFamily="-109" charset="0"/>
            </a:endParaRPr>
          </a:p>
        </p:txBody>
      </p:sp>
      <p:sp>
        <p:nvSpPr>
          <p:cNvPr id="956453" name="Line 37"/>
          <p:cNvSpPr>
            <a:spLocks noChangeShapeType="1"/>
          </p:cNvSpPr>
          <p:nvPr/>
        </p:nvSpPr>
        <p:spPr bwMode="auto">
          <a:xfrm>
            <a:off x="6294438" y="6215063"/>
            <a:ext cx="2132012" cy="0"/>
          </a:xfrm>
          <a:prstGeom prst="line">
            <a:avLst/>
          </a:prstGeom>
          <a:noFill/>
          <a:ln w="76200" cmpd="tri">
            <a:solidFill>
              <a:srgbClr val="FF35CA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3802" name="Picture 38"/>
          <p:cNvPicPr>
            <a:picLocks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025775" y="2155825"/>
            <a:ext cx="2749550" cy="284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6429" grpId="0" autoUpdateAnimBg="0"/>
      <p:bldP spid="956452" grpId="0" autoUpdateAnimBg="0"/>
      <p:bldP spid="9564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54038" y="265113"/>
            <a:ext cx="7770812" cy="1143000"/>
          </a:xfrm>
          <a:noFill/>
        </p:spPr>
        <p:txBody>
          <a:bodyPr lIns="88327" tIns="44163" rIns="88327" bIns="44163"/>
          <a:lstStyle/>
          <a:p>
            <a:pPr eaLnBrk="1" hangingPunct="1"/>
            <a:r>
              <a:rPr lang="en-US" sz="3400" b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Alignment varies with gap cost</a:t>
            </a:r>
            <a:br>
              <a:rPr lang="en-US" sz="3400" b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</a:br>
            <a:r>
              <a:rPr lang="en-US" sz="2200" b="1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(i.e. our assessment of homology varies with gap cost) </a:t>
            </a:r>
            <a:endParaRPr lang="en-US" sz="2200" b="1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3750"/>
            <a:ext cx="8104188" cy="3044825"/>
          </a:xfrm>
          <a:noFill/>
        </p:spPr>
        <p:txBody>
          <a:bodyPr lIns="88327" tIns="44163" rIns="88327" bIns="44163">
            <a:normAutofit fontScale="92500"/>
          </a:bodyPr>
          <a:lstStyle/>
          <a:p>
            <a:pPr eaLnBrk="1" hangingPunct="1">
              <a:spcBef>
                <a:spcPct val="75000"/>
              </a:spcBef>
            </a:pPr>
            <a:r>
              <a:rPr lang="en-US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How do we know a reasonable gap cost?</a:t>
            </a:r>
            <a:endParaRPr lang="en-US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  <a:p>
            <a:pPr eaLnBrk="1" hangingPunct="1">
              <a:spcBef>
                <a:spcPct val="75000"/>
              </a:spcBef>
            </a:pPr>
            <a:r>
              <a:rPr lang="en-US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Have to use knowledge of biology</a:t>
            </a:r>
            <a:endParaRPr lang="en-US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  <a:p>
            <a:pPr eaLnBrk="1" hangingPunct="1">
              <a:spcBef>
                <a:spcPct val="75000"/>
              </a:spcBef>
            </a:pPr>
            <a:r>
              <a:rPr lang="en-US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eg. if it is a protein coding gene we know that gaps should only be permissible in multiples of 3. </a:t>
            </a:r>
            <a:r>
              <a:rPr lang="en-US" sz="1800">
                <a:latin typeface="Times New Roman" panose="02020603050405020304" pitchFamily="-109" charset="0"/>
                <a:ea typeface="MS PGothic" panose="020B0600070205080204" pitchFamily="-109" charset="-128"/>
                <a:cs typeface="MS PGothic" panose="020B0600070205080204" pitchFamily="-109" charset="-128"/>
              </a:rPr>
              <a:t>(so that each gap corresponded to the insertion of deletion of one or more codons)</a:t>
            </a:r>
            <a:endParaRPr lang="en-US">
              <a:latin typeface="Times New Roman" panose="02020603050405020304" pitchFamily="-109" charset="0"/>
              <a:ea typeface="MS PGothic" panose="020B0600070205080204" pitchFamily="-109" charset="-128"/>
              <a:cs typeface="MS PGothic" panose="020B0600070205080204" pitchFamily="-109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1539" grpId="0" autoUpdateAnimBg="0" build="p"/>
    </p:bldLst>
  </p:timing>
</p:sld>
</file>

<file path=ppt/tags/tag1.xml><?xml version="1.0" encoding="utf-8"?>
<p:tagLst xmlns:p="http://schemas.openxmlformats.org/presentationml/2006/main">
  <p:tag name="TIMING" val="|29.7|1.6|0.6"/>
</p:tagLst>
</file>

<file path=ppt/tags/tag10.xml><?xml version="1.0" encoding="utf-8"?>
<p:tagLst xmlns:p="http://schemas.openxmlformats.org/presentationml/2006/main">
  <p:tag name="TIMING" val="|47|1.5"/>
</p:tagLst>
</file>

<file path=ppt/tags/tag11.xml><?xml version="1.0" encoding="utf-8"?>
<p:tagLst xmlns:p="http://schemas.openxmlformats.org/presentationml/2006/main">
  <p:tag name="TIMING" val="|1.1|42.9|17.3|30.4"/>
</p:tagLst>
</file>

<file path=ppt/tags/tag12.xml><?xml version="1.0" encoding="utf-8"?>
<p:tagLst xmlns:p="http://schemas.openxmlformats.org/presentationml/2006/main">
  <p:tag name="TIMING" val="|10.3|12.6|18.7|10.6"/>
</p:tagLst>
</file>

<file path=ppt/tags/tag13.xml><?xml version="1.0" encoding="utf-8"?>
<p:tagLst xmlns:p="http://schemas.openxmlformats.org/presentationml/2006/main">
  <p:tag name="TIMING" val="|0.7|7.6|10.3"/>
</p:tagLst>
</file>

<file path=ppt/tags/tag14.xml><?xml version="1.0" encoding="utf-8"?>
<p:tagLst xmlns:p="http://schemas.openxmlformats.org/presentationml/2006/main">
  <p:tag name="TIMING" val="|0.9|14.4|18.9"/>
</p:tagLst>
</file>

<file path=ppt/tags/tag15.xml><?xml version="1.0" encoding="utf-8"?>
<p:tagLst xmlns:p="http://schemas.openxmlformats.org/presentationml/2006/main">
  <p:tag name="TIMING" val="|8.9|8.9|9.9|5.2|4.3"/>
</p:tagLst>
</file>

<file path=ppt/tags/tag16.xml><?xml version="1.0" encoding="utf-8"?>
<p:tagLst xmlns:p="http://schemas.openxmlformats.org/presentationml/2006/main">
  <p:tag name="TIMING" val="|1.1|5.8|70"/>
</p:tagLst>
</file>

<file path=ppt/tags/tag17.xml><?xml version="1.0" encoding="utf-8"?>
<p:tagLst xmlns:p="http://schemas.openxmlformats.org/presentationml/2006/main">
  <p:tag name="TIMING" val="|13.9"/>
</p:tagLst>
</file>

<file path=ppt/tags/tag18.xml><?xml version="1.0" encoding="utf-8"?>
<p:tagLst xmlns:p="http://schemas.openxmlformats.org/presentationml/2006/main">
  <p:tag name="TIMING" val="|13.7|2"/>
</p:tagLst>
</file>

<file path=ppt/tags/tag19.xml><?xml version="1.0" encoding="utf-8"?>
<p:tagLst xmlns:p="http://schemas.openxmlformats.org/presentationml/2006/main">
  <p:tag name="TIMING" val="|15.8"/>
</p:tagLst>
</file>

<file path=ppt/tags/tag2.xml><?xml version="1.0" encoding="utf-8"?>
<p:tagLst xmlns:p="http://schemas.openxmlformats.org/presentationml/2006/main">
  <p:tag name="TIMING" val="|10.3|11.5|11.1"/>
</p:tagLst>
</file>

<file path=ppt/tags/tag20.xml><?xml version="1.0" encoding="utf-8"?>
<p:tagLst xmlns:p="http://schemas.openxmlformats.org/presentationml/2006/main">
  <p:tag name="KSO_WPP_MARK_KEY" val="60a59816-1915-4a9e-b4e2-b6ee008013e7"/>
  <p:tag name="COMMONDATA" val="eyJoZGlkIjoiNGMyZDY0N2IzZjNhMzQ0MTE3NzZiOTUyZGIzNWE4NjcifQ=="/>
</p:tagLst>
</file>

<file path=ppt/tags/tag3.xml><?xml version="1.0" encoding="utf-8"?>
<p:tagLst xmlns:p="http://schemas.openxmlformats.org/presentationml/2006/main">
  <p:tag name="TIMING" val="|1.9"/>
</p:tagLst>
</file>

<file path=ppt/tags/tag4.xml><?xml version="1.0" encoding="utf-8"?>
<p:tagLst xmlns:p="http://schemas.openxmlformats.org/presentationml/2006/main">
  <p:tag name="TIMING" val="|1.1|3.4|4.7|35.6|9.6"/>
</p:tagLst>
</file>

<file path=ppt/tags/tag5.xml><?xml version="1.0" encoding="utf-8"?>
<p:tagLst xmlns:p="http://schemas.openxmlformats.org/presentationml/2006/main">
  <p:tag name="TIMING" val="|3.:|11.9|18.9"/>
</p:tagLst>
</file>

<file path=ppt/tags/tag6.xml><?xml version="1.0" encoding="utf-8"?>
<p:tagLst xmlns:p="http://schemas.openxmlformats.org/presentationml/2006/main">
  <p:tag name="TIMING" val="|1.2|7.6|5.4|20.8|2.3|1.9|8.9"/>
</p:tagLst>
</file>

<file path=ppt/tags/tag7.xml><?xml version="1.0" encoding="utf-8"?>
<p:tagLst xmlns:p="http://schemas.openxmlformats.org/presentationml/2006/main">
  <p:tag name="TIMING" val="|1.9|6.8|2.1|2|1.1|2.7|9.6"/>
</p:tagLst>
</file>

<file path=ppt/tags/tag8.xml><?xml version="1.0" encoding="utf-8"?>
<p:tagLst xmlns:p="http://schemas.openxmlformats.org/presentationml/2006/main">
  <p:tag name="TIMING" val="|1.8|5.3|9.1"/>
</p:tagLst>
</file>

<file path=ppt/tags/tag9.xml><?xml version="1.0" encoding="utf-8"?>
<p:tagLst xmlns:p="http://schemas.openxmlformats.org/presentationml/2006/main">
  <p:tag name="TIMING" val="|1.2|3.6|8.7|10.:|10.6|27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13945</Words>
  <Application>WPS 演示</Application>
  <PresentationFormat>全屏显示(4:3)</PresentationFormat>
  <Paragraphs>1926</Paragraphs>
  <Slides>52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67" baseType="lpstr">
      <vt:lpstr>Arial</vt:lpstr>
      <vt:lpstr>宋体</vt:lpstr>
      <vt:lpstr>Wingdings</vt:lpstr>
      <vt:lpstr>Arial</vt:lpstr>
      <vt:lpstr>Times New Roman</vt:lpstr>
      <vt:lpstr>MS PGothic</vt:lpstr>
      <vt:lpstr>Courier</vt:lpstr>
      <vt:lpstr>Courier New</vt:lpstr>
      <vt:lpstr>微软雅黑</vt:lpstr>
      <vt:lpstr>Arial Unicode MS</vt:lpstr>
      <vt:lpstr>Calibri</vt:lpstr>
      <vt:lpstr>Times</vt:lpstr>
      <vt:lpstr>DeltaSymbol</vt:lpstr>
      <vt:lpstr>Segoe Print</vt:lpstr>
      <vt:lpstr>Office Theme</vt:lpstr>
      <vt:lpstr>PowerPoint 演示文稿</vt:lpstr>
      <vt:lpstr>PowerPoint 演示文稿</vt:lpstr>
      <vt:lpstr>Gaps in the sequence correspond to the vertical “kinks “ in the graph</vt:lpstr>
      <vt:lpstr>PowerPoint 演示文稿</vt:lpstr>
      <vt:lpstr>Consider ff. 2 sequences</vt:lpstr>
      <vt:lpstr>Choosing a gap penalty makes implicit assumptions about how the sequences have evolved.</vt:lpstr>
      <vt:lpstr>PowerPoint 演示文稿</vt:lpstr>
      <vt:lpstr>PowerPoint 演示文稿</vt:lpstr>
      <vt:lpstr>Alignment varies with gap cost (i.e. our assessment of homology varies with gap cost) </vt:lpstr>
      <vt:lpstr>ALIGNMENT OF PROTEIN SEQUENCES</vt:lpstr>
      <vt:lpstr>Cost of every pair of possible amino acids defines a cost matrix that can be used to score alignments.</vt:lpstr>
      <vt:lpstr>PowerPoint 演示文稿</vt:lpstr>
      <vt:lpstr>PowerPoint 演示文稿</vt:lpstr>
      <vt:lpstr>Dynamic Programming</vt:lpstr>
      <vt:lpstr>The rocks game</vt:lpstr>
      <vt:lpstr>The rocks game (cntd.)</vt:lpstr>
      <vt:lpstr>The rocks game (cntd)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Longest Common Subsequence (LCS) Example</vt:lpstr>
      <vt:lpstr>First, we must initialise starting conditions.</vt:lpstr>
      <vt:lpstr>First, we must initialise starting conditions.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Traceback path following arrows back to start to the left, up or diagonal</vt:lpstr>
      <vt:lpstr>“Longest Common Subsequence” (LCS) Problem </vt:lpstr>
    </vt:vector>
  </TitlesOfParts>
  <Company>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Chenhong</dc:creator>
  <cp:lastModifiedBy>李晨虹</cp:lastModifiedBy>
  <cp:revision>29</cp:revision>
  <dcterms:created xsi:type="dcterms:W3CDTF">2020-02-29T11:17:00Z</dcterms:created>
  <dcterms:modified xsi:type="dcterms:W3CDTF">2022-10-14T02:47:39Z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D8769F02B6694676BACDC24633B59646</vt:lpwstr>
  </property>
  <property fmtid="{D5CDD505-2E9C-101B-9397-08002B2CF9AE}" pid="3" name="KSOProductBuildVer">
    <vt:lpwstr>2052-11.1.0.12598</vt:lpwstr>
  </property>
</Properties>
</file>