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440" r:id="rId2"/>
    <p:sldId id="479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482" r:id="rId35"/>
    <p:sldId id="483" r:id="rId36"/>
    <p:sldId id="474" r:id="rId37"/>
    <p:sldId id="475" r:id="rId38"/>
    <p:sldId id="480" r:id="rId39"/>
    <p:sldId id="481" r:id="rId40"/>
    <p:sldId id="47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1" d="100"/>
          <a:sy n="71" d="100"/>
        </p:scale>
        <p:origin x="11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7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21B3-59D9-2E4F-9598-FD10777116BC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DF10F-178A-FA42-A738-E5B710D0C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0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B4A9-B924-044D-8D97-A93F5EAFFCF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5E3C-FF53-8E4F-8F52-8D7D56DF3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62000" y="1371600"/>
            <a:ext cx="7543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/>
            <a:endParaRPr lang="en-US" dirty="0"/>
          </a:p>
          <a:p>
            <a:pPr marL="169863" indent="-169863">
              <a:buFontTx/>
              <a:buChar char="•"/>
            </a:pPr>
            <a:r>
              <a:rPr lang="en-US" dirty="0"/>
              <a:t>Remember, the LCS problem is actually a special case of the general alignment problem where mismatches are not allowed</a:t>
            </a:r>
          </a:p>
          <a:p>
            <a:pPr lvl="1"/>
            <a:endParaRPr lang="en-US" dirty="0">
              <a:latin typeface="Courier" pitchFamily="-109" charset="0"/>
            </a:endParaRPr>
          </a:p>
          <a:p>
            <a:pPr lvl="1"/>
            <a:r>
              <a:rPr lang="en-US" dirty="0">
                <a:latin typeface="Courier" pitchFamily="-109" charset="0"/>
              </a:rPr>
              <a:t>AC-G-C</a:t>
            </a:r>
          </a:p>
          <a:p>
            <a:pPr lvl="1"/>
            <a:r>
              <a:rPr lang="en-US" dirty="0">
                <a:latin typeface="Courier" pitchFamily="-109" charset="0"/>
              </a:rPr>
              <a:t>-CTGAC</a:t>
            </a:r>
            <a:endParaRPr lang="en-US" sz="2000" i="1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“Longest Common Subsequence” (LCS) Problem </a:t>
            </a:r>
            <a:endParaRPr lang="en-US" sz="2400" dirty="0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5105400"/>
            <a:ext cx="9601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  <a:p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/>
            </a:r>
            <a:br>
              <a:rPr lang="en-US" sz="32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(gap penalty is -2, match is +3, mismatch-1 )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219200"/>
            <a:ext cx="7848600" cy="4497388"/>
            <a:chOff x="336" y="938"/>
            <a:chExt cx="4944" cy="2833"/>
          </a:xfrm>
        </p:grpSpPr>
        <p:sp>
          <p:nvSpPr>
            <p:cNvPr id="97288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97289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97290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97291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97292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293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294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295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296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297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97298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299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0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1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2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3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97304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5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6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7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8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09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97310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11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12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13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14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7315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97316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97317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97318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97319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97320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97321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97322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3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4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5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6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7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8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29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0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1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2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3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34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284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768600" y="6054725"/>
            <a:ext cx="4189413" cy="701675"/>
            <a:chOff x="1344" y="3776"/>
            <a:chExt cx="2639" cy="442"/>
          </a:xfrm>
        </p:grpSpPr>
        <p:sp>
          <p:nvSpPr>
            <p:cNvPr id="97286" name="Text Box 53"/>
            <p:cNvSpPr txBox="1">
              <a:spLocks noChangeArrowheads="1"/>
            </p:cNvSpPr>
            <p:nvPr/>
          </p:nvSpPr>
          <p:spPr bwMode="auto">
            <a:xfrm>
              <a:off x="1344" y="3792"/>
              <a:ext cx="15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  <a:latin typeface="Arial" pitchFamily="-109" charset="0"/>
                </a:rPr>
                <a:t>Alignment implied by starting conditions</a:t>
              </a:r>
              <a:endParaRPr lang="en-US"/>
            </a:p>
          </p:txBody>
        </p:sp>
        <p:sp>
          <p:nvSpPr>
            <p:cNvPr id="97287" name="Text Box 54"/>
            <p:cNvSpPr txBox="1">
              <a:spLocks noChangeArrowheads="1"/>
            </p:cNvSpPr>
            <p:nvPr/>
          </p:nvSpPr>
          <p:spPr bwMode="auto">
            <a:xfrm>
              <a:off x="2832" y="3776"/>
              <a:ext cx="115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urier" pitchFamily="-109" charset="0"/>
                </a:rPr>
                <a:t>ACGC-----</a:t>
              </a:r>
            </a:p>
            <a:p>
              <a:r>
                <a:rPr lang="en-US" sz="2000">
                  <a:latin typeface="Courier" pitchFamily="-109" charset="0"/>
                </a:rPr>
                <a:t>----CTGAC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219200"/>
            <a:ext cx="7848600" cy="4497388"/>
            <a:chOff x="336" y="938"/>
            <a:chExt cx="4944" cy="2833"/>
          </a:xfrm>
        </p:grpSpPr>
        <p:sp>
          <p:nvSpPr>
            <p:cNvPr id="98310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98311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98312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98313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98314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15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16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17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18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19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98320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21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22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23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24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25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98326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27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28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29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30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31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98332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33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34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35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8336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98337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98338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98339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98340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98341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98342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98343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98344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45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46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47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48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49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50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51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52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53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54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55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56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308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309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219200"/>
            <a:ext cx="7848600" cy="4497388"/>
            <a:chOff x="336" y="938"/>
            <a:chExt cx="4944" cy="2833"/>
          </a:xfrm>
        </p:grpSpPr>
        <p:sp>
          <p:nvSpPr>
            <p:cNvPr id="99336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99337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99338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99339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99340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41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42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43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44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45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99346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47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48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49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50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51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99352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53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54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55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56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57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99358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59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60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9361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99362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99363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99364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99365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99366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99367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99368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99369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99370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1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2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3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4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5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6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7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8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79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80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81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82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9331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332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3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219200"/>
            <a:ext cx="7848600" cy="4497388"/>
            <a:chOff x="336" y="938"/>
            <a:chExt cx="4944" cy="2833"/>
          </a:xfrm>
        </p:grpSpPr>
        <p:sp>
          <p:nvSpPr>
            <p:cNvPr id="100362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0363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0364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0365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0366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67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68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69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70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71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0372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73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74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75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76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77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0378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79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80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81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82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83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0384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0386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0387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0388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0389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0390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0391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0392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0393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0394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0395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0396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97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98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99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0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1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2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3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4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5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6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7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8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355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356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7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8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9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0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1388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1389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1390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1391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1392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393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394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395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396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397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1398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399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0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1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2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3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1404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5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6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7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8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09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1410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11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1412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1413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1414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1415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1416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1417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1418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1419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1420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1421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1422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23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24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25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26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27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28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29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30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31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32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33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34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379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380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1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2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3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4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1385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6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2413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2414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2415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2416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2417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18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19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20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21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22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2423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24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25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26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27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28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2429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30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31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32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33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34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2435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2436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2437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2438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2439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2440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2441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2442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2443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2444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2445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2446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2447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48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49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0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1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2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3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4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5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6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7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8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59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403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04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5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6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7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8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9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2410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1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3438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3439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3440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3441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3442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43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44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45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46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47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3448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49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50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51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52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53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3454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55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56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57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58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03459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3460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3461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3462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3463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3464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3465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3466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3467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3468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3469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3470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3471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3472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3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4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5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6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7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8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9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0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1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2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3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4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427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28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9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0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1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2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3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3434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5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6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4463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4464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4465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4466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4467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68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69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70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71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72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4473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74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75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76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77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78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4479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80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81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82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4483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04484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4485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4486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4487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4488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4489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4490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4491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4492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4493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4494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4495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4496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4497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8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9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0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1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2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3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4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5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6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7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8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09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451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52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3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4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5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6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7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4458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9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0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1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5488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5489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5490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5491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5492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493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494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495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496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497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5498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499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500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501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502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503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5504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505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506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5507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5508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05509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5510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5511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5512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5513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5514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5515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5516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5517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5518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5519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5520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5521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5522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3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4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5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6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7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8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29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0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1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2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3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34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475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476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7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8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9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0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1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5482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3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4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5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6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6514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6515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6516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6517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6518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19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0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1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2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3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6524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5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6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7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8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29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6530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31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6532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6533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6534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06535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6536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6537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6538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6539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6540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6541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6542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6543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6544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6545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6546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6547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6548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49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0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1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2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3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4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5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6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7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8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59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60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6499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500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1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2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3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4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5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6506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7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8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9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0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1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2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Global (Needleman </a:t>
            </a:r>
            <a:r>
              <a:rPr lang="en-US" sz="3000" dirty="0" err="1" smtClean="0">
                <a:ea typeface="ＭＳ Ｐゴシック" pitchFamily="-109" charset="-128"/>
                <a:cs typeface="ＭＳ Ｐゴシック" pitchFamily="-109" charset="-128"/>
              </a:rPr>
              <a:t>Wunsch</a:t>
            </a:r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</p:txBody>
      </p:sp>
      <p:pic>
        <p:nvPicPr>
          <p:cNvPr id="12698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0"/>
            <a:ext cx="5181600" cy="395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352800" y="5410200"/>
            <a:ext cx="167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Match = 1 point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352800" y="6172200"/>
            <a:ext cx="1628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Gap = -2 points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3352800" y="5791200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Mis-match = -1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7539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7540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7541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7542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7543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44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45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46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47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48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7549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50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51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52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53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54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7555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7556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7557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7558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7559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07560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7561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7562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7563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7564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7565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7566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7567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7568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7569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7570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7571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7572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7573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74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75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76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77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78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79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80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81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82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83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84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85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523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524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5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6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7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8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9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7530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1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2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3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4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5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6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7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8564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8565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8566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8567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8568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69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70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71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72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73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8574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75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76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77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78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8579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8580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8581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8582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8583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8584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08585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8586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8587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8588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8589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8590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8591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8592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8593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8594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8595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8596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8597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8598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99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0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1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2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3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4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5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6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7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8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09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10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547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548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49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0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1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2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3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8554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5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6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7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8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9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0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1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2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09589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09590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09591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09592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09593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594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595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596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597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598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9599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600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601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602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9603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9604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9605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9606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9607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9608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9609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09610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9611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9612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09613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09614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09615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09616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9617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09618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09619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09620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09621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09622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09623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4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5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6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7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8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29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0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1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2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3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4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35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571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3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4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5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6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7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09578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9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0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1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2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3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4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5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6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7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0614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0615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0616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0617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0618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0619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0620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0621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0622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0623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0624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0625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0626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0627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0628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0629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0630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0631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0632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0633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0634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0635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0636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0637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0638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0639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0640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0641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0642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0643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0644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0645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0646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0647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0648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49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0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1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2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3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4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5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6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7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8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59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60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595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0596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97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98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99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0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1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0602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3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4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5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6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7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8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9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0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1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2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1639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1640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1641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1642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1643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1644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1645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1646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1647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1648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1649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1650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1651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1652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1653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1654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1655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1656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1657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1658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1659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1660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1661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1662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1663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1664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1665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1666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1667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1668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1669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1670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1671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1672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1673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4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5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6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7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8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79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0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1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2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3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4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85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619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620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1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2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3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4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5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1626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7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8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9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0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1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2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3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4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5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6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7" name="Line 53"/>
          <p:cNvSpPr>
            <a:spLocks noChangeShapeType="1"/>
          </p:cNvSpPr>
          <p:nvPr/>
        </p:nvSpPr>
        <p:spPr bwMode="auto">
          <a:xfrm>
            <a:off x="6096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2665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2666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2667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2668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2669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2670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2671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2672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2673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2674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2675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2676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2677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2678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2679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2680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2681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2682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2683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2684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2685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2686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2687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2688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2689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2690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2691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2692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2693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2694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2695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2696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2697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2698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2699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0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1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2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3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4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5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6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7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8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9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0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1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643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44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5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6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7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8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9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2650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1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2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3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4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5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6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7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8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9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0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1" name="Line 53"/>
          <p:cNvSpPr>
            <a:spLocks noChangeShapeType="1"/>
          </p:cNvSpPr>
          <p:nvPr/>
        </p:nvSpPr>
        <p:spPr bwMode="auto">
          <a:xfrm>
            <a:off x="6096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2" name="Line 52"/>
          <p:cNvSpPr>
            <a:spLocks noChangeShapeType="1"/>
          </p:cNvSpPr>
          <p:nvPr/>
        </p:nvSpPr>
        <p:spPr bwMode="auto">
          <a:xfrm>
            <a:off x="7848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3" name="Line 53"/>
          <p:cNvSpPr>
            <a:spLocks noChangeShapeType="1"/>
          </p:cNvSpPr>
          <p:nvPr/>
        </p:nvSpPr>
        <p:spPr bwMode="auto">
          <a:xfrm>
            <a:off x="7239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3691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3692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3693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3694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3695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3696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3697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3698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3699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3700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3701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3702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3703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3704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3705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3706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3707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3708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3709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3710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3711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3712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3713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3714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3715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3716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3717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3718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3719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3720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3721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3722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3723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3724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3725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6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7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8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29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0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1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2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3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4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5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6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37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667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668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9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0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1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2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3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3674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5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6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7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8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9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0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1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2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3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4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5" name="Line 53"/>
          <p:cNvSpPr>
            <a:spLocks noChangeShapeType="1"/>
          </p:cNvSpPr>
          <p:nvPr/>
        </p:nvSpPr>
        <p:spPr bwMode="auto">
          <a:xfrm>
            <a:off x="6096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6" name="Line 52"/>
          <p:cNvSpPr>
            <a:spLocks noChangeShapeType="1"/>
          </p:cNvSpPr>
          <p:nvPr/>
        </p:nvSpPr>
        <p:spPr bwMode="auto">
          <a:xfrm>
            <a:off x="7848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7" name="Line 53"/>
          <p:cNvSpPr>
            <a:spLocks noChangeShapeType="1"/>
          </p:cNvSpPr>
          <p:nvPr/>
        </p:nvSpPr>
        <p:spPr bwMode="auto">
          <a:xfrm>
            <a:off x="7239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8" name="Line 52"/>
          <p:cNvSpPr>
            <a:spLocks noChangeShapeType="1"/>
          </p:cNvSpPr>
          <p:nvPr/>
        </p:nvSpPr>
        <p:spPr bwMode="auto">
          <a:xfrm>
            <a:off x="36576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9" name="Line 59"/>
          <p:cNvSpPr>
            <a:spLocks noChangeShapeType="1"/>
          </p:cNvSpPr>
          <p:nvPr/>
        </p:nvSpPr>
        <p:spPr bwMode="auto">
          <a:xfrm>
            <a:off x="28956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4717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4718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4719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4720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4721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4722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4723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4724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4725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4726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4727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4728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4729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4730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4731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4732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4733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4734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4735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4736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4737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4738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4739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4740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4741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4742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4743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4744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4745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4746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4747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4748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4749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4750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4751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2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3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4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5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6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7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8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59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0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1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2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3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691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2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3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4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5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6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7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4698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9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0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1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2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3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4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5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6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7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8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9" name="Line 53"/>
          <p:cNvSpPr>
            <a:spLocks noChangeShapeType="1"/>
          </p:cNvSpPr>
          <p:nvPr/>
        </p:nvSpPr>
        <p:spPr bwMode="auto">
          <a:xfrm>
            <a:off x="6096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0" name="Line 52"/>
          <p:cNvSpPr>
            <a:spLocks noChangeShapeType="1"/>
          </p:cNvSpPr>
          <p:nvPr/>
        </p:nvSpPr>
        <p:spPr bwMode="auto">
          <a:xfrm>
            <a:off x="7848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1" name="Line 53"/>
          <p:cNvSpPr>
            <a:spLocks noChangeShapeType="1"/>
          </p:cNvSpPr>
          <p:nvPr/>
        </p:nvSpPr>
        <p:spPr bwMode="auto">
          <a:xfrm>
            <a:off x="7239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52"/>
          <p:cNvSpPr>
            <a:spLocks noChangeShapeType="1"/>
          </p:cNvSpPr>
          <p:nvPr/>
        </p:nvSpPr>
        <p:spPr bwMode="auto">
          <a:xfrm>
            <a:off x="36576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Line 59"/>
          <p:cNvSpPr>
            <a:spLocks noChangeShapeType="1"/>
          </p:cNvSpPr>
          <p:nvPr/>
        </p:nvSpPr>
        <p:spPr bwMode="auto">
          <a:xfrm>
            <a:off x="28956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52"/>
          <p:cNvSpPr>
            <a:spLocks noChangeShapeType="1"/>
          </p:cNvSpPr>
          <p:nvPr/>
        </p:nvSpPr>
        <p:spPr bwMode="auto">
          <a:xfrm>
            <a:off x="4724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59"/>
          <p:cNvSpPr>
            <a:spLocks noChangeShapeType="1"/>
          </p:cNvSpPr>
          <p:nvPr/>
        </p:nvSpPr>
        <p:spPr bwMode="auto">
          <a:xfrm>
            <a:off x="39624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5742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5743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5744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5745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5746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5747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5748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5749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5750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5751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5752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5753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5754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5755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5756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5757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5758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5759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5760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5761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5762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5763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5764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5765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5766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5767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5768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5769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5770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5771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5772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5773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5774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5775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5776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7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8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79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0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1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2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3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4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5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6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7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88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715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5716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7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8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9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0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1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5722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3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4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5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6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7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8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9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0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1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2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3" name="Line 53"/>
          <p:cNvSpPr>
            <a:spLocks noChangeShapeType="1"/>
          </p:cNvSpPr>
          <p:nvPr/>
        </p:nvSpPr>
        <p:spPr bwMode="auto">
          <a:xfrm>
            <a:off x="6096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4" name="Line 52"/>
          <p:cNvSpPr>
            <a:spLocks noChangeShapeType="1"/>
          </p:cNvSpPr>
          <p:nvPr/>
        </p:nvSpPr>
        <p:spPr bwMode="auto">
          <a:xfrm>
            <a:off x="7848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5" name="Line 53"/>
          <p:cNvSpPr>
            <a:spLocks noChangeShapeType="1"/>
          </p:cNvSpPr>
          <p:nvPr/>
        </p:nvSpPr>
        <p:spPr bwMode="auto">
          <a:xfrm>
            <a:off x="7239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6" name="Line 52"/>
          <p:cNvSpPr>
            <a:spLocks noChangeShapeType="1"/>
          </p:cNvSpPr>
          <p:nvPr/>
        </p:nvSpPr>
        <p:spPr bwMode="auto">
          <a:xfrm>
            <a:off x="36576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7" name="Line 59"/>
          <p:cNvSpPr>
            <a:spLocks noChangeShapeType="1"/>
          </p:cNvSpPr>
          <p:nvPr/>
        </p:nvSpPr>
        <p:spPr bwMode="auto">
          <a:xfrm>
            <a:off x="28956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8" name="Line 52"/>
          <p:cNvSpPr>
            <a:spLocks noChangeShapeType="1"/>
          </p:cNvSpPr>
          <p:nvPr/>
        </p:nvSpPr>
        <p:spPr bwMode="auto">
          <a:xfrm>
            <a:off x="4724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9" name="Line 59"/>
          <p:cNvSpPr>
            <a:spLocks noChangeShapeType="1"/>
          </p:cNvSpPr>
          <p:nvPr/>
        </p:nvSpPr>
        <p:spPr bwMode="auto">
          <a:xfrm>
            <a:off x="39624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0" name="Line 52"/>
          <p:cNvSpPr>
            <a:spLocks noChangeShapeType="1"/>
          </p:cNvSpPr>
          <p:nvPr/>
        </p:nvSpPr>
        <p:spPr bwMode="auto">
          <a:xfrm>
            <a:off x="57150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6767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6768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6769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6770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6771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6772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6773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6774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6775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6776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6777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6778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6779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6780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6781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6782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6783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6784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6785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6786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6787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6788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6789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6790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6791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6792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6793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6794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6795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6796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6797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6798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6799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6800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6801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2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3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4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5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6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7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8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09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0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1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2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3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6739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0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1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2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3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4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5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6746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7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8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9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0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1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2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3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4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5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6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7" name="Line 53"/>
          <p:cNvSpPr>
            <a:spLocks noChangeShapeType="1"/>
          </p:cNvSpPr>
          <p:nvPr/>
        </p:nvSpPr>
        <p:spPr bwMode="auto">
          <a:xfrm>
            <a:off x="6096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8" name="Line 52"/>
          <p:cNvSpPr>
            <a:spLocks noChangeShapeType="1"/>
          </p:cNvSpPr>
          <p:nvPr/>
        </p:nvSpPr>
        <p:spPr bwMode="auto">
          <a:xfrm>
            <a:off x="7848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9" name="Line 53"/>
          <p:cNvSpPr>
            <a:spLocks noChangeShapeType="1"/>
          </p:cNvSpPr>
          <p:nvPr/>
        </p:nvSpPr>
        <p:spPr bwMode="auto">
          <a:xfrm>
            <a:off x="7239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0" name="Line 52"/>
          <p:cNvSpPr>
            <a:spLocks noChangeShapeType="1"/>
          </p:cNvSpPr>
          <p:nvPr/>
        </p:nvSpPr>
        <p:spPr bwMode="auto">
          <a:xfrm>
            <a:off x="36576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1" name="Line 59"/>
          <p:cNvSpPr>
            <a:spLocks noChangeShapeType="1"/>
          </p:cNvSpPr>
          <p:nvPr/>
        </p:nvSpPr>
        <p:spPr bwMode="auto">
          <a:xfrm>
            <a:off x="28956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2" name="Line 52"/>
          <p:cNvSpPr>
            <a:spLocks noChangeShapeType="1"/>
          </p:cNvSpPr>
          <p:nvPr/>
        </p:nvSpPr>
        <p:spPr bwMode="auto">
          <a:xfrm>
            <a:off x="4724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3" name="Line 59"/>
          <p:cNvSpPr>
            <a:spLocks noChangeShapeType="1"/>
          </p:cNvSpPr>
          <p:nvPr/>
        </p:nvSpPr>
        <p:spPr bwMode="auto">
          <a:xfrm>
            <a:off x="39624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4" name="Line 52"/>
          <p:cNvSpPr>
            <a:spLocks noChangeShapeType="1"/>
          </p:cNvSpPr>
          <p:nvPr/>
        </p:nvSpPr>
        <p:spPr bwMode="auto">
          <a:xfrm>
            <a:off x="57150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5" name="Line 59"/>
          <p:cNvSpPr>
            <a:spLocks noChangeShapeType="1"/>
          </p:cNvSpPr>
          <p:nvPr/>
        </p:nvSpPr>
        <p:spPr bwMode="auto">
          <a:xfrm>
            <a:off x="60198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762000" y="0"/>
            <a:ext cx="82296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92100" indent="-292100">
              <a:spcAft>
                <a:spcPts val="1200"/>
              </a:spcAft>
            </a:pPr>
            <a:endParaRPr lang="en-US" baseline="-25000" dirty="0" smtClean="0"/>
          </a:p>
          <a:p>
            <a:pPr marL="292100" indent="-292100">
              <a:spcAft>
                <a:spcPts val="1200"/>
              </a:spcAft>
              <a:buFontTx/>
              <a:buChar char="•"/>
            </a:pPr>
            <a:r>
              <a:rPr lang="en-US" dirty="0" smtClean="0"/>
              <a:t>Can modify LCS to “score” mismatches and include “costs” for gaps. </a:t>
            </a:r>
          </a:p>
          <a:p>
            <a:pPr marL="292100" indent="-292100">
              <a:spcAft>
                <a:spcPts val="1200"/>
              </a:spcAft>
              <a:buFontTx/>
              <a:buChar char="•"/>
            </a:pPr>
            <a:r>
              <a:rPr lang="en-US" dirty="0" smtClean="0"/>
              <a:t>This then becomes pairwise global alignment, Needleman </a:t>
            </a:r>
            <a:r>
              <a:rPr lang="en-US" dirty="0" err="1" smtClean="0"/>
              <a:t>Wunsch</a:t>
            </a:r>
            <a:r>
              <a:rPr lang="en-US" dirty="0" smtClean="0"/>
              <a:t> Algorithm.</a:t>
            </a:r>
          </a:p>
          <a:p>
            <a:pPr marL="292100" indent="-292100">
              <a:spcAft>
                <a:spcPts val="1200"/>
              </a:spcAft>
              <a:buFontTx/>
              <a:buChar char="•"/>
            </a:pPr>
            <a:r>
              <a:rPr lang="en-US" dirty="0" smtClean="0"/>
              <a:t>The </a:t>
            </a:r>
            <a:r>
              <a:rPr lang="en-US" dirty="0"/>
              <a:t>recursion is also modified for global pairwise alignment:</a:t>
            </a:r>
          </a:p>
          <a:p>
            <a:pPr marL="292100" indent="-292100">
              <a:spcAft>
                <a:spcPts val="1200"/>
              </a:spcAft>
            </a:pPr>
            <a:r>
              <a:rPr lang="en-US" i="1" dirty="0"/>
              <a:t>		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1781175"/>
            <a:ext cx="3327400" cy="2298700"/>
            <a:chOff x="1440" y="2016"/>
            <a:chExt cx="2096" cy="144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40" y="2016"/>
              <a:ext cx="2096" cy="1448"/>
              <a:chOff x="432" y="1584"/>
              <a:chExt cx="2096" cy="1448"/>
            </a:xfrm>
          </p:grpSpPr>
          <p:sp>
            <p:nvSpPr>
              <p:cNvPr id="89096" name="Text Box 5"/>
              <p:cNvSpPr txBox="1">
                <a:spLocks noChangeArrowheads="1"/>
              </p:cNvSpPr>
              <p:nvPr/>
            </p:nvSpPr>
            <p:spPr bwMode="auto">
              <a:xfrm>
                <a:off x="1920" y="1824"/>
                <a:ext cx="432" cy="3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>
                    <a:latin typeface="Arial" pitchFamily="-109" charset="0"/>
                  </a:rPr>
                  <a:t>  Y</a:t>
                </a:r>
                <a:r>
                  <a:rPr lang="en-US" sz="1800" i="1" baseline="-25000">
                    <a:latin typeface="Arial" pitchFamily="-109" charset="0"/>
                  </a:rPr>
                  <a:t>j</a:t>
                </a:r>
                <a:endParaRPr lang="en-US" sz="3600">
                  <a:latin typeface="Arial" pitchFamily="-109" charset="0"/>
                </a:endParaRPr>
              </a:p>
            </p:txBody>
          </p:sp>
          <p:sp>
            <p:nvSpPr>
              <p:cNvPr id="89097" name="Text Box 6"/>
              <p:cNvSpPr txBox="1">
                <a:spLocks noChangeArrowheads="1"/>
              </p:cNvSpPr>
              <p:nvPr/>
            </p:nvSpPr>
            <p:spPr bwMode="auto">
              <a:xfrm>
                <a:off x="816" y="2640"/>
                <a:ext cx="324" cy="3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>
                    <a:latin typeface="Arial" pitchFamily="-109" charset="0"/>
                  </a:rPr>
                  <a:t>X</a:t>
                </a:r>
                <a:r>
                  <a:rPr lang="en-US" sz="2000" i="1" baseline="-25000">
                    <a:latin typeface="Arial" pitchFamily="-109" charset="0"/>
                  </a:rPr>
                  <a:t>i</a:t>
                </a:r>
                <a:endParaRPr lang="en-US" sz="3600">
                  <a:latin typeface="Arial" pitchFamily="-109" charset="0"/>
                </a:endParaRPr>
              </a:p>
            </p:txBody>
          </p:sp>
          <p:sp>
            <p:nvSpPr>
              <p:cNvPr id="89098" name="Text Box 7"/>
              <p:cNvSpPr txBox="1">
                <a:spLocks noChangeArrowheads="1"/>
              </p:cNvSpPr>
              <p:nvPr/>
            </p:nvSpPr>
            <p:spPr bwMode="auto">
              <a:xfrm>
                <a:off x="432" y="1632"/>
                <a:ext cx="324" cy="13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240000"/>
                  </a:lnSpc>
                </a:pPr>
                <a:r>
                  <a:rPr lang="en-US" sz="1800" i="1">
                    <a:latin typeface="Arial" pitchFamily="-109" charset="0"/>
                  </a:rPr>
                  <a:t>i</a:t>
                </a:r>
                <a:endParaRPr lang="en-US" sz="1800" i="1" u="sng">
                  <a:latin typeface="Arial" pitchFamily="-109" charset="0"/>
                </a:endParaRPr>
              </a:p>
              <a:p>
                <a:pPr algn="ctr">
                  <a:lnSpc>
                    <a:spcPct val="280000"/>
                  </a:lnSpc>
                </a:pPr>
                <a:r>
                  <a:rPr lang="en-US" sz="1800">
                    <a:latin typeface="Arial" pitchFamily="-109" charset="0"/>
                  </a:rPr>
                  <a:t>0</a:t>
                </a:r>
              </a:p>
              <a:p>
                <a:pPr algn="ctr">
                  <a:lnSpc>
                    <a:spcPct val="240000"/>
                  </a:lnSpc>
                </a:pPr>
                <a:r>
                  <a:rPr lang="en-US" sz="1800">
                    <a:latin typeface="Arial" pitchFamily="-109" charset="0"/>
                  </a:rPr>
                  <a:t>1</a:t>
                </a:r>
              </a:p>
            </p:txBody>
          </p:sp>
          <p:sp>
            <p:nvSpPr>
              <p:cNvPr id="89099" name="Text Box 8"/>
              <p:cNvSpPr txBox="1">
                <a:spLocks noChangeArrowheads="1"/>
              </p:cNvSpPr>
              <p:nvPr/>
            </p:nvSpPr>
            <p:spPr bwMode="auto">
              <a:xfrm>
                <a:off x="1008" y="1584"/>
                <a:ext cx="1488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800" i="1" dirty="0" err="1">
                    <a:latin typeface="Arial" pitchFamily="-109" charset="0"/>
                  </a:rPr>
                  <a:t>j</a:t>
                </a:r>
                <a:r>
                  <a:rPr lang="en-US" sz="1800" dirty="0">
                    <a:latin typeface="Arial" pitchFamily="-109" charset="0"/>
                  </a:rPr>
                  <a:t>           0              1</a:t>
                </a:r>
              </a:p>
            </p:txBody>
          </p:sp>
          <p:sp>
            <p:nvSpPr>
              <p:cNvPr id="89100" name="Rectangle 9"/>
              <p:cNvSpPr>
                <a:spLocks noChangeArrowheads="1"/>
              </p:cNvSpPr>
              <p:nvPr/>
            </p:nvSpPr>
            <p:spPr bwMode="auto">
              <a:xfrm>
                <a:off x="1864" y="2607"/>
                <a:ext cx="664" cy="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20000"/>
                  </a:spcBef>
                </a:pPr>
                <a:r>
                  <a:rPr lang="en-US" i="1"/>
                  <a:t>  c</a:t>
                </a:r>
                <a:r>
                  <a:rPr lang="en-US" sz="2800" i="1" baseline="-25000"/>
                  <a:t>ij</a:t>
                </a:r>
              </a:p>
            </p:txBody>
          </p:sp>
          <p:sp>
            <p:nvSpPr>
              <p:cNvPr id="89101" name="Rectangle 10"/>
              <p:cNvSpPr>
                <a:spLocks noChangeArrowheads="1"/>
              </p:cNvSpPr>
              <p:nvPr/>
            </p:nvSpPr>
            <p:spPr bwMode="auto">
              <a:xfrm>
                <a:off x="1200" y="2607"/>
                <a:ext cx="664" cy="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20000"/>
                  </a:spcBef>
                </a:pPr>
                <a:r>
                  <a:rPr lang="en-US" sz="2800" i="1"/>
                  <a:t>  c</a:t>
                </a:r>
                <a:r>
                  <a:rPr lang="en-US" sz="2800" i="1" baseline="-25000"/>
                  <a:t>i-1</a:t>
                </a:r>
              </a:p>
            </p:txBody>
          </p:sp>
          <p:sp>
            <p:nvSpPr>
              <p:cNvPr id="89102" name="Rectangle 11"/>
              <p:cNvSpPr>
                <a:spLocks noChangeArrowheads="1"/>
              </p:cNvSpPr>
              <p:nvPr/>
            </p:nvSpPr>
            <p:spPr bwMode="auto">
              <a:xfrm>
                <a:off x="1864" y="2181"/>
                <a:ext cx="664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20000"/>
                  </a:spcBef>
                </a:pPr>
                <a:r>
                  <a:rPr lang="en-US" sz="2800" i="1"/>
                  <a:t> c</a:t>
                </a:r>
                <a:r>
                  <a:rPr lang="en-US" sz="2800" i="1" baseline="-25000"/>
                  <a:t>j-1</a:t>
                </a:r>
              </a:p>
            </p:txBody>
          </p:sp>
          <p:sp>
            <p:nvSpPr>
              <p:cNvPr id="89103" name="Rectangle 12"/>
              <p:cNvSpPr>
                <a:spLocks noChangeArrowheads="1"/>
              </p:cNvSpPr>
              <p:nvPr/>
            </p:nvSpPr>
            <p:spPr bwMode="auto">
              <a:xfrm>
                <a:off x="1200" y="2181"/>
                <a:ext cx="664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endParaRPr lang="en-US" sz="2800"/>
              </a:p>
            </p:txBody>
          </p:sp>
          <p:sp>
            <p:nvSpPr>
              <p:cNvPr id="89104" name="Line 13"/>
              <p:cNvSpPr>
                <a:spLocks noChangeShapeType="1"/>
              </p:cNvSpPr>
              <p:nvPr/>
            </p:nvSpPr>
            <p:spPr bwMode="auto">
              <a:xfrm>
                <a:off x="1200" y="2181"/>
                <a:ext cx="13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05" name="Line 14"/>
              <p:cNvSpPr>
                <a:spLocks noChangeShapeType="1"/>
              </p:cNvSpPr>
              <p:nvPr/>
            </p:nvSpPr>
            <p:spPr bwMode="auto">
              <a:xfrm>
                <a:off x="1200" y="2607"/>
                <a:ext cx="1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06" name="Line 15"/>
              <p:cNvSpPr>
                <a:spLocks noChangeShapeType="1"/>
              </p:cNvSpPr>
              <p:nvPr/>
            </p:nvSpPr>
            <p:spPr bwMode="auto">
              <a:xfrm>
                <a:off x="1200" y="3032"/>
                <a:ext cx="13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07" name="Line 16"/>
              <p:cNvSpPr>
                <a:spLocks noChangeShapeType="1"/>
              </p:cNvSpPr>
              <p:nvPr/>
            </p:nvSpPr>
            <p:spPr bwMode="auto">
              <a:xfrm>
                <a:off x="1200" y="2181"/>
                <a:ext cx="0" cy="85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08" name="Line 17"/>
              <p:cNvSpPr>
                <a:spLocks noChangeShapeType="1"/>
              </p:cNvSpPr>
              <p:nvPr/>
            </p:nvSpPr>
            <p:spPr bwMode="auto">
              <a:xfrm>
                <a:off x="1864" y="2181"/>
                <a:ext cx="0" cy="8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09" name="Line 18"/>
              <p:cNvSpPr>
                <a:spLocks noChangeShapeType="1"/>
              </p:cNvSpPr>
              <p:nvPr/>
            </p:nvSpPr>
            <p:spPr bwMode="auto">
              <a:xfrm>
                <a:off x="2528" y="2181"/>
                <a:ext cx="0" cy="85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9095" name="Rectangle 19"/>
            <p:cNvSpPr>
              <a:spLocks noChangeArrowheads="1"/>
            </p:cNvSpPr>
            <p:nvPr/>
          </p:nvSpPr>
          <p:spPr bwMode="auto">
            <a:xfrm>
              <a:off x="2256" y="2640"/>
              <a:ext cx="60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/>
                <a:t>c</a:t>
              </a:r>
              <a:r>
                <a:rPr lang="en-US" sz="2800" i="1" baseline="-25000"/>
                <a:t>i-1</a:t>
              </a:r>
              <a:r>
                <a:rPr lang="en-US" sz="2800" i="1"/>
                <a:t>,</a:t>
              </a:r>
              <a:r>
                <a:rPr lang="en-US" sz="2800" i="1" baseline="-25000"/>
                <a:t>j-1</a:t>
              </a:r>
            </a:p>
          </p:txBody>
        </p:sp>
      </p:grp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2438400" y="5362575"/>
            <a:ext cx="4392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if </a:t>
            </a:r>
            <a:r>
              <a:rPr lang="en-US" i="1"/>
              <a:t>x</a:t>
            </a:r>
            <a:r>
              <a:rPr lang="en-US" i="1" baseline="-25000"/>
              <a:t>i</a:t>
            </a:r>
            <a:r>
              <a:rPr lang="en-US"/>
              <a:t> = </a:t>
            </a:r>
            <a:r>
              <a:rPr lang="en-US" i="1"/>
              <a:t>y</a:t>
            </a:r>
            <a:r>
              <a:rPr lang="en-US" i="1" baseline="-25000"/>
              <a:t>j      </a:t>
            </a:r>
            <a:r>
              <a:rPr lang="en-US"/>
              <a:t>then </a:t>
            </a:r>
            <a:r>
              <a:rPr lang="en-US" i="1" baseline="-25000"/>
              <a:t>        </a:t>
            </a:r>
            <a:r>
              <a:rPr lang="en-US" i="1"/>
              <a:t>c</a:t>
            </a:r>
            <a:r>
              <a:rPr lang="en-US" sz="2800" i="1" baseline="-25000"/>
              <a:t>ij</a:t>
            </a:r>
            <a:r>
              <a:rPr lang="en-US"/>
              <a:t> = </a:t>
            </a:r>
            <a:r>
              <a:rPr lang="en-US" sz="2800" i="1"/>
              <a:t>c</a:t>
            </a:r>
            <a:r>
              <a:rPr lang="en-US" sz="2800" i="1" baseline="-25000"/>
              <a:t>i-1</a:t>
            </a:r>
            <a:r>
              <a:rPr lang="en-US" sz="2800" i="1"/>
              <a:t>,</a:t>
            </a:r>
            <a:r>
              <a:rPr lang="en-US" sz="2800" i="1" baseline="-25000"/>
              <a:t>j-1</a:t>
            </a:r>
            <a:r>
              <a:rPr lang="en-US"/>
              <a:t> + 1 </a:t>
            </a:r>
            <a:endParaRPr lang="en-US" i="1" baseline="-25000"/>
          </a:p>
          <a:p>
            <a:r>
              <a:rPr lang="en-US" i="1" baseline="-25000"/>
              <a:t>	</a:t>
            </a:r>
          </a:p>
          <a:p>
            <a:r>
              <a:rPr lang="en-US"/>
              <a:t>otherwise</a:t>
            </a:r>
            <a:r>
              <a:rPr lang="en-US" i="1"/>
              <a:t> c</a:t>
            </a:r>
            <a:r>
              <a:rPr lang="en-US" sz="2800" i="1" baseline="-25000"/>
              <a:t>ij</a:t>
            </a:r>
            <a:r>
              <a:rPr lang="en-US"/>
              <a:t> = max( </a:t>
            </a:r>
            <a:r>
              <a:rPr lang="en-US" sz="2800" i="1"/>
              <a:t>c</a:t>
            </a:r>
            <a:r>
              <a:rPr lang="en-US" sz="2800" i="1" baseline="-25000"/>
              <a:t>i</a:t>
            </a:r>
            <a:r>
              <a:rPr lang="en-US" sz="2800" i="1"/>
              <a:t>,</a:t>
            </a:r>
            <a:r>
              <a:rPr lang="en-US" sz="2800" i="1" baseline="-25000"/>
              <a:t>j-1</a:t>
            </a:r>
            <a:r>
              <a:rPr lang="en-US"/>
              <a:t> , </a:t>
            </a:r>
            <a:r>
              <a:rPr lang="en-US" sz="2800" i="1"/>
              <a:t>c</a:t>
            </a:r>
            <a:r>
              <a:rPr lang="en-US" sz="2800" i="1" baseline="-25000"/>
              <a:t>i-1</a:t>
            </a:r>
            <a:r>
              <a:rPr lang="en-US" sz="2800" i="1"/>
              <a:t>,</a:t>
            </a:r>
            <a:r>
              <a:rPr lang="en-US" sz="2800" i="1" baseline="-25000"/>
              <a:t>j</a:t>
            </a:r>
            <a:r>
              <a:rPr lang="en-US" sz="2800" i="1"/>
              <a:t>)</a:t>
            </a:r>
            <a:r>
              <a:rPr lang="en-US"/>
              <a:t>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1524000" y="4740275"/>
            <a:ext cx="601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 LCS we had two stages (if then, if not then)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8" grpId="0" autoUpdateAnimBg="0"/>
      <p:bldP spid="6350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7792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7793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7794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7795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7796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3</a:t>
              </a:r>
            </a:p>
          </p:txBody>
        </p:sp>
        <p:sp>
          <p:nvSpPr>
            <p:cNvPr id="117797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7798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7799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7800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7801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7802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7803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7804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7805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7806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7807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7808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7809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7810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7811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7812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7813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7814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7815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7816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7817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7818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7819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7820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7821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7822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7823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7824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7825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7826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7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8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29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0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1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2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3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4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5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6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7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8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763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4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5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8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9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7770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1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2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3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4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5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6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7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8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9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0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1" name="Line 53"/>
          <p:cNvSpPr>
            <a:spLocks noChangeShapeType="1"/>
          </p:cNvSpPr>
          <p:nvPr/>
        </p:nvSpPr>
        <p:spPr bwMode="auto">
          <a:xfrm>
            <a:off x="6096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2" name="Line 52"/>
          <p:cNvSpPr>
            <a:spLocks noChangeShapeType="1"/>
          </p:cNvSpPr>
          <p:nvPr/>
        </p:nvSpPr>
        <p:spPr bwMode="auto">
          <a:xfrm>
            <a:off x="7848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3" name="Line 53"/>
          <p:cNvSpPr>
            <a:spLocks noChangeShapeType="1"/>
          </p:cNvSpPr>
          <p:nvPr/>
        </p:nvSpPr>
        <p:spPr bwMode="auto">
          <a:xfrm>
            <a:off x="7239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4" name="Line 52"/>
          <p:cNvSpPr>
            <a:spLocks noChangeShapeType="1"/>
          </p:cNvSpPr>
          <p:nvPr/>
        </p:nvSpPr>
        <p:spPr bwMode="auto">
          <a:xfrm>
            <a:off x="36576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5" name="Line 59"/>
          <p:cNvSpPr>
            <a:spLocks noChangeShapeType="1"/>
          </p:cNvSpPr>
          <p:nvPr/>
        </p:nvSpPr>
        <p:spPr bwMode="auto">
          <a:xfrm>
            <a:off x="28956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6" name="Line 52"/>
          <p:cNvSpPr>
            <a:spLocks noChangeShapeType="1"/>
          </p:cNvSpPr>
          <p:nvPr/>
        </p:nvSpPr>
        <p:spPr bwMode="auto">
          <a:xfrm>
            <a:off x="4724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7" name="Line 59"/>
          <p:cNvSpPr>
            <a:spLocks noChangeShapeType="1"/>
          </p:cNvSpPr>
          <p:nvPr/>
        </p:nvSpPr>
        <p:spPr bwMode="auto">
          <a:xfrm>
            <a:off x="39624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8" name="Line 52"/>
          <p:cNvSpPr>
            <a:spLocks noChangeShapeType="1"/>
          </p:cNvSpPr>
          <p:nvPr/>
        </p:nvSpPr>
        <p:spPr bwMode="auto">
          <a:xfrm>
            <a:off x="57150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9" name="Line 59"/>
          <p:cNvSpPr>
            <a:spLocks noChangeShapeType="1"/>
          </p:cNvSpPr>
          <p:nvPr/>
        </p:nvSpPr>
        <p:spPr bwMode="auto">
          <a:xfrm>
            <a:off x="60198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0" name="Line 59"/>
          <p:cNvSpPr>
            <a:spLocks noChangeShapeType="1"/>
          </p:cNvSpPr>
          <p:nvPr/>
        </p:nvSpPr>
        <p:spPr bwMode="auto">
          <a:xfrm>
            <a:off x="7162800" y="4724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828800" cy="1219200"/>
          </a:xfrm>
        </p:spPr>
        <p:txBody>
          <a:bodyPr/>
          <a:lstStyle/>
          <a:p>
            <a:pPr algn="l" eaLnBrk="1" hangingPunct="1"/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          = -2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match      = +3 </a:t>
            </a:r>
            <a:b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18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mismatch = -1 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Traceback</a:t>
            </a:r>
            <a:endParaRPr lang="en-US" sz="18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143000"/>
            <a:ext cx="7848600" cy="4497388"/>
            <a:chOff x="336" y="938"/>
            <a:chExt cx="4944" cy="2833"/>
          </a:xfrm>
        </p:grpSpPr>
        <p:sp>
          <p:nvSpPr>
            <p:cNvPr id="118820" name="Text Box 4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118821" name="Text Box 5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118822" name="Text Box 6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118823" name="Text Box 7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118824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3</a:t>
              </a:r>
            </a:p>
          </p:txBody>
        </p:sp>
        <p:sp>
          <p:nvSpPr>
            <p:cNvPr id="118825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8826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8827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8828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8829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8830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8831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8832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18833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8834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8835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8836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8837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8838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8839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8840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118841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8842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8843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18844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-5</a:t>
              </a:r>
            </a:p>
          </p:txBody>
        </p:sp>
        <p:sp>
          <p:nvSpPr>
            <p:cNvPr id="118845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-3</a:t>
              </a:r>
            </a:p>
          </p:txBody>
        </p:sp>
        <p:sp>
          <p:nvSpPr>
            <p:cNvPr id="118846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</a:t>
              </a:r>
            </a:p>
          </p:txBody>
        </p:sp>
        <p:sp>
          <p:nvSpPr>
            <p:cNvPr id="118847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8848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-10</a:t>
              </a:r>
            </a:p>
          </p:txBody>
        </p:sp>
        <p:sp>
          <p:nvSpPr>
            <p:cNvPr id="118849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-8</a:t>
              </a:r>
            </a:p>
          </p:txBody>
        </p:sp>
        <p:sp>
          <p:nvSpPr>
            <p:cNvPr id="118850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-6</a:t>
              </a:r>
            </a:p>
          </p:txBody>
        </p:sp>
        <p:sp>
          <p:nvSpPr>
            <p:cNvPr id="118851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-4</a:t>
              </a:r>
            </a:p>
          </p:txBody>
        </p:sp>
        <p:sp>
          <p:nvSpPr>
            <p:cNvPr id="118852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-2</a:t>
              </a:r>
            </a:p>
          </p:txBody>
        </p:sp>
        <p:sp>
          <p:nvSpPr>
            <p:cNvPr id="118853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118854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5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6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7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8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9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0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1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2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3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4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5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6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788" name="Rectangle 5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768600" y="6054725"/>
            <a:ext cx="4546600" cy="708025"/>
            <a:chOff x="1344" y="3776"/>
            <a:chExt cx="2864" cy="446"/>
          </a:xfrm>
        </p:grpSpPr>
        <p:sp>
          <p:nvSpPr>
            <p:cNvPr id="118818" name="Text Box 53"/>
            <p:cNvSpPr txBox="1">
              <a:spLocks noChangeArrowheads="1"/>
            </p:cNvSpPr>
            <p:nvPr/>
          </p:nvSpPr>
          <p:spPr bwMode="auto">
            <a:xfrm>
              <a:off x="1344" y="3792"/>
              <a:ext cx="15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  <a:latin typeface="Arial" pitchFamily="-109" charset="0"/>
                </a:rPr>
                <a:t>Alignment implied</a:t>
              </a:r>
              <a:endParaRPr lang="en-US"/>
            </a:p>
          </p:txBody>
        </p:sp>
        <p:sp>
          <p:nvSpPr>
            <p:cNvPr id="118819" name="Text Box 54"/>
            <p:cNvSpPr txBox="1">
              <a:spLocks noChangeArrowheads="1"/>
            </p:cNvSpPr>
            <p:nvPr/>
          </p:nvSpPr>
          <p:spPr bwMode="auto">
            <a:xfrm>
              <a:off x="2832" y="3776"/>
              <a:ext cx="137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urier" pitchFamily="-109" charset="0"/>
                </a:rPr>
                <a:t>AC-G-C</a:t>
              </a:r>
            </a:p>
            <a:p>
              <a:r>
                <a:rPr lang="en-US" sz="2000">
                  <a:latin typeface="Courier" pitchFamily="-109" charset="0"/>
                </a:rPr>
                <a:t>-CTGAC</a:t>
              </a:r>
            </a:p>
          </p:txBody>
        </p:sp>
      </p:grpSp>
      <p:sp>
        <p:nvSpPr>
          <p:cNvPr id="118790" name="Line 59"/>
          <p:cNvSpPr>
            <a:spLocks noChangeShapeType="1"/>
          </p:cNvSpPr>
          <p:nvPr/>
        </p:nvSpPr>
        <p:spPr bwMode="auto">
          <a:xfrm>
            <a:off x="28956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1" name="Line 59"/>
          <p:cNvSpPr>
            <a:spLocks noChangeShapeType="1"/>
          </p:cNvSpPr>
          <p:nvPr/>
        </p:nvSpPr>
        <p:spPr bwMode="auto">
          <a:xfrm>
            <a:off x="3962400" y="2819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2" name="Line 53"/>
          <p:cNvSpPr>
            <a:spLocks noChangeShapeType="1"/>
          </p:cNvSpPr>
          <p:nvPr/>
        </p:nvSpPr>
        <p:spPr bwMode="auto">
          <a:xfrm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3" name="Line 53"/>
          <p:cNvSpPr>
            <a:spLocks noChangeShapeType="1"/>
          </p:cNvSpPr>
          <p:nvPr/>
        </p:nvSpPr>
        <p:spPr bwMode="auto">
          <a:xfrm>
            <a:off x="4953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4" name="Line 59"/>
          <p:cNvSpPr>
            <a:spLocks noChangeShapeType="1"/>
          </p:cNvSpPr>
          <p:nvPr/>
        </p:nvSpPr>
        <p:spPr bwMode="auto">
          <a:xfrm>
            <a:off x="49530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5" name="Rectangle 29"/>
          <p:cNvSpPr>
            <a:spLocks noChangeArrowheads="1"/>
          </p:cNvSpPr>
          <p:nvPr/>
        </p:nvSpPr>
        <p:spPr bwMode="auto">
          <a:xfrm>
            <a:off x="6248400" y="2895600"/>
            <a:ext cx="10541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sz="2800"/>
              <a:t>-3</a:t>
            </a:r>
          </a:p>
        </p:txBody>
      </p:sp>
      <p:sp>
        <p:nvSpPr>
          <p:cNvPr id="118796" name="Line 59"/>
          <p:cNvSpPr>
            <a:spLocks noChangeShapeType="1"/>
          </p:cNvSpPr>
          <p:nvPr/>
        </p:nvSpPr>
        <p:spPr bwMode="auto">
          <a:xfrm>
            <a:off x="6096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7" name="Line 53"/>
          <p:cNvSpPr>
            <a:spLocks noChangeShapeType="1"/>
          </p:cNvSpPr>
          <p:nvPr/>
        </p:nvSpPr>
        <p:spPr bwMode="auto">
          <a:xfrm>
            <a:off x="70866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8" name="Line 59"/>
          <p:cNvSpPr>
            <a:spLocks noChangeShapeType="1"/>
          </p:cNvSpPr>
          <p:nvPr/>
        </p:nvSpPr>
        <p:spPr bwMode="auto">
          <a:xfrm>
            <a:off x="2819400" y="3352800"/>
            <a:ext cx="4572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9" name="Line 53"/>
          <p:cNvSpPr>
            <a:spLocks noChangeShapeType="1"/>
          </p:cNvSpPr>
          <p:nvPr/>
        </p:nvSpPr>
        <p:spPr bwMode="auto">
          <a:xfrm>
            <a:off x="4038600" y="39624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0" name="Line 53"/>
          <p:cNvSpPr>
            <a:spLocks noChangeShapeType="1"/>
          </p:cNvSpPr>
          <p:nvPr/>
        </p:nvSpPr>
        <p:spPr bwMode="auto">
          <a:xfrm>
            <a:off x="4953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1" name="Line 53"/>
          <p:cNvSpPr>
            <a:spLocks noChangeShapeType="1"/>
          </p:cNvSpPr>
          <p:nvPr/>
        </p:nvSpPr>
        <p:spPr bwMode="auto">
          <a:xfrm>
            <a:off x="6096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2" name="Line 52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3" name="Line 59"/>
          <p:cNvSpPr>
            <a:spLocks noChangeShapeType="1"/>
          </p:cNvSpPr>
          <p:nvPr/>
        </p:nvSpPr>
        <p:spPr bwMode="auto">
          <a:xfrm>
            <a:off x="7086600" y="3352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4" name="Line 52"/>
          <p:cNvSpPr>
            <a:spLocks noChangeShapeType="1"/>
          </p:cNvSpPr>
          <p:nvPr/>
        </p:nvSpPr>
        <p:spPr bwMode="auto">
          <a:xfrm>
            <a:off x="36576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5" name="Line 59"/>
          <p:cNvSpPr>
            <a:spLocks noChangeShapeType="1"/>
          </p:cNvSpPr>
          <p:nvPr/>
        </p:nvSpPr>
        <p:spPr bwMode="auto">
          <a:xfrm>
            <a:off x="39624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6" name="Line 59"/>
          <p:cNvSpPr>
            <a:spLocks noChangeShapeType="1"/>
          </p:cNvSpPr>
          <p:nvPr/>
        </p:nvSpPr>
        <p:spPr bwMode="auto">
          <a:xfrm>
            <a:off x="5029200" y="4114800"/>
            <a:ext cx="4572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7" name="Line 53"/>
          <p:cNvSpPr>
            <a:spLocks noChangeShapeType="1"/>
          </p:cNvSpPr>
          <p:nvPr/>
        </p:nvSpPr>
        <p:spPr bwMode="auto">
          <a:xfrm>
            <a:off x="6096000" y="46482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8" name="Line 52"/>
          <p:cNvSpPr>
            <a:spLocks noChangeShapeType="1"/>
          </p:cNvSpPr>
          <p:nvPr/>
        </p:nvSpPr>
        <p:spPr bwMode="auto">
          <a:xfrm>
            <a:off x="7848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9" name="Line 53"/>
          <p:cNvSpPr>
            <a:spLocks noChangeShapeType="1"/>
          </p:cNvSpPr>
          <p:nvPr/>
        </p:nvSpPr>
        <p:spPr bwMode="auto">
          <a:xfrm>
            <a:off x="7239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0" name="Line 52"/>
          <p:cNvSpPr>
            <a:spLocks noChangeShapeType="1"/>
          </p:cNvSpPr>
          <p:nvPr/>
        </p:nvSpPr>
        <p:spPr bwMode="auto">
          <a:xfrm>
            <a:off x="36576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1" name="Line 59"/>
          <p:cNvSpPr>
            <a:spLocks noChangeShapeType="1"/>
          </p:cNvSpPr>
          <p:nvPr/>
        </p:nvSpPr>
        <p:spPr bwMode="auto">
          <a:xfrm>
            <a:off x="28956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2" name="Line 52"/>
          <p:cNvSpPr>
            <a:spLocks noChangeShapeType="1"/>
          </p:cNvSpPr>
          <p:nvPr/>
        </p:nvSpPr>
        <p:spPr bwMode="auto">
          <a:xfrm>
            <a:off x="4724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3" name="Line 59"/>
          <p:cNvSpPr>
            <a:spLocks noChangeShapeType="1"/>
          </p:cNvSpPr>
          <p:nvPr/>
        </p:nvSpPr>
        <p:spPr bwMode="auto">
          <a:xfrm>
            <a:off x="3962400" y="4800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4" name="Line 52"/>
          <p:cNvSpPr>
            <a:spLocks noChangeShapeType="1"/>
          </p:cNvSpPr>
          <p:nvPr/>
        </p:nvSpPr>
        <p:spPr bwMode="auto">
          <a:xfrm>
            <a:off x="57150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5" name="Line 59"/>
          <p:cNvSpPr>
            <a:spLocks noChangeShapeType="1"/>
          </p:cNvSpPr>
          <p:nvPr/>
        </p:nvSpPr>
        <p:spPr bwMode="auto">
          <a:xfrm>
            <a:off x="6019800" y="4648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6" name="Line 59"/>
          <p:cNvSpPr>
            <a:spLocks noChangeShapeType="1"/>
          </p:cNvSpPr>
          <p:nvPr/>
        </p:nvSpPr>
        <p:spPr bwMode="auto">
          <a:xfrm>
            <a:off x="7162800" y="4724400"/>
            <a:ext cx="4572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2"/>
          <p:cNvSpPr txBox="1">
            <a:spLocks noChangeArrowheads="1"/>
          </p:cNvSpPr>
          <p:nvPr/>
        </p:nvSpPr>
        <p:spPr bwMode="auto">
          <a:xfrm>
            <a:off x="304800" y="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800" kern="0">
                <a:latin typeface="Arial" charset="0"/>
                <a:ea typeface="ＭＳ Ｐゴシック" charset="-128"/>
                <a:cs typeface="ＭＳ Ｐゴシック" charset="-128"/>
              </a:rPr>
              <a:t>gap          = -2 </a:t>
            </a:r>
            <a:br>
              <a:rPr lang="en-US" sz="1800" ker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kern="0">
                <a:latin typeface="Arial" charset="0"/>
                <a:ea typeface="ＭＳ Ｐゴシック" charset="-128"/>
                <a:cs typeface="ＭＳ Ｐゴシック" charset="-128"/>
              </a:rPr>
              <a:t>match      = +3 </a:t>
            </a:r>
            <a:br>
              <a:rPr lang="en-US" sz="1800" kern="0"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800" kern="0">
                <a:latin typeface="Arial" charset="0"/>
                <a:ea typeface="ＭＳ Ｐゴシック" charset="-128"/>
                <a:cs typeface="ＭＳ Ｐゴシック" charset="-128"/>
              </a:rPr>
              <a:t>mismatch = -1 </a:t>
            </a:r>
            <a:endParaRPr lang="en-US" sz="1800" kern="0" dirty="0"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457200" y="609600"/>
            <a:ext cx="84582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200" dirty="0"/>
              <a:t>Local Sequence Alignment</a:t>
            </a:r>
          </a:p>
          <a:p>
            <a:endParaRPr lang="en-US" dirty="0"/>
          </a:p>
          <a:p>
            <a:r>
              <a:rPr lang="en-US" dirty="0"/>
              <a:t>Smith-Waterman Alignment Algorithm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609600" y="38100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Motivation: To find locally high scoring substrings that may be biologically significant</a:t>
            </a:r>
            <a:endParaRPr lang="en-US" sz="1400"/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i="1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Global</a:t>
            </a:r>
            <a:r>
              <a:rPr lang="en-US" sz="2800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versus </a:t>
            </a:r>
            <a:r>
              <a:rPr lang="en-US" sz="2800" i="1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local</a:t>
            </a:r>
            <a:r>
              <a:rPr lang="en-US" sz="2800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alignments</a:t>
            </a:r>
            <a:endParaRPr lang="en-US" sz="2400">
              <a:solidFill>
                <a:schemeClr val="tx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0836" name="Text Box 3"/>
          <p:cNvSpPr txBox="1">
            <a:spLocks noChangeArrowheads="1"/>
          </p:cNvSpPr>
          <p:nvPr/>
        </p:nvSpPr>
        <p:spPr bwMode="auto">
          <a:xfrm>
            <a:off x="838200" y="1387475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en-US"/>
              <a:t>Global: Alignment of optimal score for the full sequence length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838200" y="3978275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Local: highest scoring match between substrings from each sequence</a:t>
            </a:r>
          </a:p>
        </p:txBody>
      </p:sp>
      <p:sp>
        <p:nvSpPr>
          <p:cNvPr id="120838" name="Rectangle 11"/>
          <p:cNvSpPr>
            <a:spLocks noChangeArrowheads="1"/>
          </p:cNvSpPr>
          <p:nvPr/>
        </p:nvSpPr>
        <p:spPr bwMode="auto">
          <a:xfrm>
            <a:off x="2057400" y="2433638"/>
            <a:ext cx="4384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" pitchFamily="-109" charset="0"/>
              </a:rPr>
              <a:t>-LGPSTKQFGKGSSSRIWDN</a:t>
            </a:r>
            <a:br>
              <a:rPr lang="en-US">
                <a:latin typeface="Courier" pitchFamily="-109" charset="0"/>
              </a:rPr>
            </a:br>
            <a:r>
              <a:rPr lang="en-US">
                <a:latin typeface="Courier" pitchFamily="-109" charset="0"/>
              </a:rPr>
              <a:t> | || |      | |  |</a:t>
            </a:r>
          </a:p>
          <a:p>
            <a:r>
              <a:rPr lang="en-US">
                <a:latin typeface="Courier" pitchFamily="-109" charset="0"/>
              </a:rPr>
              <a:t>LLQPSRKFGKGAISRRGDD-</a:t>
            </a:r>
          </a:p>
        </p:txBody>
      </p:sp>
      <p:sp>
        <p:nvSpPr>
          <p:cNvPr id="120839" name="Rectangle 12"/>
          <p:cNvSpPr>
            <a:spLocks noChangeArrowheads="1"/>
          </p:cNvSpPr>
          <p:nvPr/>
        </p:nvSpPr>
        <p:spPr bwMode="auto">
          <a:xfrm>
            <a:off x="2819400" y="5029200"/>
            <a:ext cx="2819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" pitchFamily="-109" charset="0"/>
              </a:rPr>
              <a:t>    FGKG</a:t>
            </a:r>
            <a:br>
              <a:rPr lang="en-US">
                <a:latin typeface="Courier" pitchFamily="-109" charset="0"/>
              </a:rPr>
            </a:br>
            <a:r>
              <a:rPr lang="en-US">
                <a:latin typeface="Courier" pitchFamily="-109" charset="0"/>
              </a:rPr>
              <a:t>... |||| ....</a:t>
            </a:r>
          </a:p>
          <a:p>
            <a:r>
              <a:rPr lang="en-US">
                <a:latin typeface="Courier" pitchFamily="-109" charset="0"/>
              </a:rPr>
              <a:t>    FGKG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457200" y="83820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200" dirty="0" smtClean="0"/>
              <a:t>Local Sequence Alignment</a:t>
            </a:r>
          </a:p>
          <a:p>
            <a:endParaRPr lang="en-US" dirty="0" smtClean="0"/>
          </a:p>
          <a:p>
            <a:r>
              <a:rPr lang="en-US" dirty="0" smtClean="0"/>
              <a:t>Smith-Waterman Alignment Algorithm</a:t>
            </a:r>
          </a:p>
          <a:p>
            <a:endParaRPr lang="en-US" dirty="0" smtClean="0"/>
          </a:p>
          <a:p>
            <a:r>
              <a:rPr lang="en-US" dirty="0" smtClean="0"/>
              <a:t>Adds </a:t>
            </a:r>
            <a:r>
              <a:rPr lang="en-US" dirty="0"/>
              <a:t>penalties to minimize the introduction of gaps</a:t>
            </a:r>
          </a:p>
          <a:p>
            <a:endParaRPr lang="en-US" dirty="0"/>
          </a:p>
          <a:p>
            <a:r>
              <a:rPr lang="en-US" u="sng" dirty="0"/>
              <a:t>Two types of gap penalties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3581400"/>
            <a:ext cx="7161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pitchFamily="-109" charset="0"/>
              <a:buChar char="•"/>
            </a:pPr>
            <a:r>
              <a:rPr lang="en-US"/>
              <a:t>Gap opening : initially assessed when the gap is opened</a:t>
            </a:r>
          </a:p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54864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GO and GE can be chosen depending upon the desired sensitivity for introducing gaps in the alignment or estimated from 3D structural alignments</a:t>
            </a:r>
          </a:p>
          <a:p>
            <a:endParaRPr lang="en-US" sz="14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4191000"/>
            <a:ext cx="8070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pitchFamily="-109" charset="0"/>
              <a:buChar char="•"/>
            </a:pPr>
            <a:r>
              <a:rPr lang="en-US"/>
              <a:t>Gap extension : assessed on each successive extension of a gap</a:t>
            </a:r>
            <a:endParaRPr lang="en-US" b="1"/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Box 4"/>
          <p:cNvSpPr txBox="1">
            <a:spLocks noChangeArrowheads="1"/>
          </p:cNvSpPr>
          <p:nvPr/>
        </p:nvSpPr>
        <p:spPr bwMode="auto">
          <a:xfrm>
            <a:off x="762000" y="671513"/>
            <a:ext cx="686032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Gap Penalties: Example</a:t>
            </a:r>
          </a:p>
          <a:p>
            <a:r>
              <a:rPr lang="en-US" sz="1800" dirty="0"/>
              <a:t>Assume: gap opening (GO) penalty = -2; gap extension (GE) penalty = -1</a:t>
            </a:r>
          </a:p>
          <a:p>
            <a:r>
              <a:rPr lang="en-US" sz="1800" dirty="0"/>
              <a:t>C-T substitution penalty = -1; Score for match = +1</a:t>
            </a:r>
          </a:p>
          <a:p>
            <a:endParaRPr lang="en-US" dirty="0"/>
          </a:p>
          <a:p>
            <a:r>
              <a:rPr lang="en-US" dirty="0"/>
              <a:t>Which of these alignments is “better” — has a higher score?</a:t>
            </a:r>
          </a:p>
          <a:p>
            <a:endParaRPr lang="en-US" b="1" dirty="0">
              <a:solidFill>
                <a:srgbClr val="FF0000"/>
              </a:solidFill>
              <a:latin typeface="Courier" pitchFamily="-10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" pitchFamily="-109" charset="0"/>
              </a:rPr>
              <a:t>AT-C-TA 	</a:t>
            </a:r>
            <a:r>
              <a:rPr lang="en-US" b="1" dirty="0" smtClean="0">
                <a:solidFill>
                  <a:srgbClr val="FF0000"/>
                </a:solidFill>
                <a:latin typeface="Courier" pitchFamily="-109" charset="0"/>
              </a:rPr>
              <a:t>	     ATC</a:t>
            </a:r>
            <a:r>
              <a:rPr lang="en-US" b="1" dirty="0">
                <a:solidFill>
                  <a:srgbClr val="FF0000"/>
                </a:solidFill>
                <a:latin typeface="Courier" pitchFamily="-109" charset="0"/>
              </a:rPr>
              <a:t>--TA 	</a:t>
            </a:r>
            <a:r>
              <a:rPr lang="en-US" b="1" dirty="0" smtClean="0">
                <a:solidFill>
                  <a:srgbClr val="FF0000"/>
                </a:solidFill>
                <a:latin typeface="Courier" pitchFamily="-109" charset="0"/>
              </a:rPr>
              <a:t>	     AT</a:t>
            </a:r>
            <a:r>
              <a:rPr lang="en-US" b="1" dirty="0">
                <a:solidFill>
                  <a:srgbClr val="FF0000"/>
                </a:solidFill>
                <a:latin typeface="Courier" pitchFamily="-109" charset="0"/>
              </a:rPr>
              <a:t>-C--TA</a:t>
            </a:r>
          </a:p>
          <a:p>
            <a:r>
              <a:rPr lang="en-US" b="1" dirty="0">
                <a:solidFill>
                  <a:srgbClr val="FF0000"/>
                </a:solidFill>
                <a:latin typeface="Courier" pitchFamily="-109" charset="0"/>
              </a:rPr>
              <a:t>ATTTTTA 	</a:t>
            </a:r>
            <a:r>
              <a:rPr lang="en-US" b="1" dirty="0" smtClean="0">
                <a:solidFill>
                  <a:srgbClr val="FF0000"/>
                </a:solidFill>
                <a:latin typeface="Courier" pitchFamily="-109" charset="0"/>
              </a:rPr>
              <a:t>	     ATTTTTA </a:t>
            </a:r>
            <a:r>
              <a:rPr lang="en-US" b="1" dirty="0">
                <a:solidFill>
                  <a:srgbClr val="FF0000"/>
                </a:solidFill>
                <a:latin typeface="Courier" pitchFamily="-10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" pitchFamily="-109" charset="0"/>
              </a:rPr>
              <a:t>	     ATT</a:t>
            </a:r>
            <a:r>
              <a:rPr lang="en-US" b="1" dirty="0">
                <a:solidFill>
                  <a:srgbClr val="FF0000"/>
                </a:solidFill>
                <a:latin typeface="Courier" pitchFamily="-109" charset="0"/>
              </a:rPr>
              <a:t>-TTTA</a:t>
            </a:r>
          </a:p>
          <a:p>
            <a:endParaRPr lang="en-US" dirty="0"/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3276600" y="4267200"/>
            <a:ext cx="21161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4 matches, 1 mismatch,</a:t>
            </a:r>
          </a:p>
          <a:p>
            <a:r>
              <a:rPr lang="en-US" sz="1600"/>
              <a:t>1 GO, 1 GE</a:t>
            </a:r>
          </a:p>
          <a:p>
            <a:r>
              <a:rPr lang="en-US" sz="1600"/>
              <a:t>Score = + 4 - 1 - 2 - 1</a:t>
            </a:r>
          </a:p>
          <a:p>
            <a:r>
              <a:rPr lang="en-US" sz="1600" b="1"/>
              <a:t>Score = 0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6172200" y="4267200"/>
            <a:ext cx="21732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4 matches, 3 GOs, 1 GE</a:t>
            </a:r>
          </a:p>
          <a:p>
            <a:r>
              <a:rPr lang="en-US" sz="1600"/>
              <a:t>Score = + 4 - 2 - 2 -2-1</a:t>
            </a:r>
          </a:p>
          <a:p>
            <a:endParaRPr lang="en-US" sz="1600"/>
          </a:p>
          <a:p>
            <a:r>
              <a:rPr lang="en-US" sz="1600"/>
              <a:t>S</a:t>
            </a:r>
            <a:r>
              <a:rPr lang="en-US" sz="1600" b="1"/>
              <a:t>core  = -3</a:t>
            </a:r>
          </a:p>
          <a:p>
            <a:endParaRPr lang="en-US"/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533400" y="4267200"/>
            <a:ext cx="211613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4 matches, 1 mismatch,</a:t>
            </a:r>
          </a:p>
          <a:p>
            <a:r>
              <a:rPr lang="en-US" sz="1600"/>
              <a:t>2 gap openings (GO)</a:t>
            </a:r>
          </a:p>
          <a:p>
            <a:r>
              <a:rPr lang="en-US" sz="1600"/>
              <a:t>Score = + 4 - 1 - 2 - 2</a:t>
            </a:r>
          </a:p>
          <a:p>
            <a:r>
              <a:rPr lang="en-US" sz="1600" b="1"/>
              <a:t>Score = -1</a:t>
            </a:r>
          </a:p>
          <a:p>
            <a:endParaRPr lang="en-US"/>
          </a:p>
        </p:txBody>
      </p:sp>
      <p:sp>
        <p:nvSpPr>
          <p:cNvPr id="122886" name="Action Button: Custom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-762000"/>
            <a:ext cx="46038" cy="76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3352800" y="5334000"/>
            <a:ext cx="762000" cy="15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Recurrence formulas (global)</a:t>
            </a:r>
            <a:endParaRPr lang="en-US" sz="2400">
              <a:solidFill>
                <a:schemeClr val="tx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3911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 dirty="0"/>
              <a:t>Global with linear gap costs: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838200" y="4038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/>
              <a:t>Global with more general gap costs:</a:t>
            </a:r>
          </a:p>
        </p:txBody>
      </p:sp>
      <p:sp>
        <p:nvSpPr>
          <p:cNvPr id="123913" name="Text Box 10"/>
          <p:cNvSpPr txBox="1">
            <a:spLocks noChangeArrowheads="1"/>
          </p:cNvSpPr>
          <p:nvPr/>
        </p:nvSpPr>
        <p:spPr bwMode="auto">
          <a:xfrm>
            <a:off x="1219200" y="1066800"/>
            <a:ext cx="653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Needleman and Wunsch (1970); Gotoh (1982)</a:t>
            </a:r>
          </a:p>
        </p:txBody>
      </p:sp>
      <p:sp>
        <p:nvSpPr>
          <p:cNvPr id="123914" name="TextBox 9"/>
          <p:cNvSpPr txBox="1">
            <a:spLocks noChangeArrowheads="1"/>
          </p:cNvSpPr>
          <p:nvPr/>
        </p:nvSpPr>
        <p:spPr bwMode="auto">
          <a:xfrm>
            <a:off x="304800" y="152400"/>
            <a:ext cx="404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Remember Global Alignment?</a:t>
            </a:r>
          </a:p>
        </p:txBody>
      </p:sp>
      <p:pic>
        <p:nvPicPr>
          <p:cNvPr id="12" name="Picture 11" descr="Screen Shot 2020-03-01 at 8.47.2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36" y="4495800"/>
            <a:ext cx="5079963" cy="1965325"/>
          </a:xfrm>
          <a:prstGeom prst="rect">
            <a:avLst/>
          </a:prstGeom>
        </p:spPr>
      </p:pic>
      <p:pic>
        <p:nvPicPr>
          <p:cNvPr id="13" name="Picture 12" descr="Screen Shot 2020-03-01 at 8.47.1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36" y="2286000"/>
            <a:ext cx="3873500" cy="17886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Recurrence formulas (local)</a:t>
            </a:r>
            <a:endParaRPr lang="en-US" sz="2400">
              <a:solidFill>
                <a:schemeClr val="tx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4935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/>
              <a:t>Local with linear gap costs:</a:t>
            </a:r>
          </a:p>
        </p:txBody>
      </p:sp>
      <p:sp>
        <p:nvSpPr>
          <p:cNvPr id="124937" name="Text Box 13"/>
          <p:cNvSpPr txBox="1">
            <a:spLocks noChangeArrowheads="1"/>
          </p:cNvSpPr>
          <p:nvPr/>
        </p:nvSpPr>
        <p:spPr bwMode="auto">
          <a:xfrm>
            <a:off x="914400" y="6172200"/>
            <a:ext cx="729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 local, traceback stops when “zero” score is encountered</a:t>
            </a:r>
          </a:p>
        </p:txBody>
      </p:sp>
      <p:sp>
        <p:nvSpPr>
          <p:cNvPr id="124938" name="TextBox 9"/>
          <p:cNvSpPr txBox="1">
            <a:spLocks noChangeArrowheads="1"/>
          </p:cNvSpPr>
          <p:nvPr/>
        </p:nvSpPr>
        <p:spPr bwMode="auto">
          <a:xfrm>
            <a:off x="304800" y="152400"/>
            <a:ext cx="6005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Now we have an addition for Smith Waterman:</a:t>
            </a:r>
          </a:p>
        </p:txBody>
      </p:sp>
      <p:pic>
        <p:nvPicPr>
          <p:cNvPr id="12" name="Picture 11" descr="Screen Shot 2020-03-01 at 8.48.4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676400"/>
            <a:ext cx="4398962" cy="2025707"/>
          </a:xfrm>
          <a:prstGeom prst="rect">
            <a:avLst/>
          </a:prstGeom>
        </p:spPr>
      </p:pic>
      <p:pic>
        <p:nvPicPr>
          <p:cNvPr id="14" name="Picture 13" descr="Screen Shot 2020-03-01 at 8.48.4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955692"/>
            <a:ext cx="4813300" cy="2216508"/>
          </a:xfrm>
          <a:prstGeom prst="rect">
            <a:avLst/>
          </a:prstGeom>
        </p:spPr>
      </p:pic>
      <p:sp>
        <p:nvSpPr>
          <p:cNvPr id="124936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7543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 dirty="0"/>
              <a:t>Local with more general gap costs: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Global (Needleman </a:t>
            </a:r>
            <a:r>
              <a:rPr lang="en-US" sz="3000" dirty="0" err="1" smtClean="0">
                <a:ea typeface="ＭＳ Ｐゴシック" pitchFamily="-109" charset="-128"/>
                <a:cs typeface="ＭＳ Ｐゴシック" pitchFamily="-109" charset="-128"/>
              </a:rPr>
              <a:t>Wunsch</a:t>
            </a:r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</p:txBody>
      </p:sp>
      <p:sp>
        <p:nvSpPr>
          <p:cNvPr id="126979" name="TextBox 3"/>
          <p:cNvSpPr txBox="1">
            <a:spLocks noChangeArrowheads="1"/>
          </p:cNvSpPr>
          <p:nvPr/>
        </p:nvSpPr>
        <p:spPr bwMode="auto">
          <a:xfrm>
            <a:off x="609600" y="304800"/>
            <a:ext cx="146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Summary:</a:t>
            </a:r>
          </a:p>
        </p:txBody>
      </p:sp>
      <p:pic>
        <p:nvPicPr>
          <p:cNvPr id="12698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0"/>
            <a:ext cx="5181600" cy="395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352800" y="5410200"/>
            <a:ext cx="167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Match = 1 point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352800" y="6172200"/>
            <a:ext cx="1628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Gap = -2 points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3352800" y="5791200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Mis-match = -1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000" smtClean="0">
                <a:ea typeface="ＭＳ Ｐゴシック" pitchFamily="-109" charset="-128"/>
                <a:cs typeface="ＭＳ Ｐゴシック" pitchFamily="-109" charset="-128"/>
              </a:rPr>
              <a:t>Local (Smith Waterman)</a:t>
            </a:r>
          </a:p>
        </p:txBody>
      </p:sp>
      <p:sp>
        <p:nvSpPr>
          <p:cNvPr id="128003" name="TextBox 3"/>
          <p:cNvSpPr txBox="1">
            <a:spLocks noChangeArrowheads="1"/>
          </p:cNvSpPr>
          <p:nvPr/>
        </p:nvSpPr>
        <p:spPr bwMode="auto">
          <a:xfrm>
            <a:off x="609600" y="304800"/>
            <a:ext cx="146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Summary:</a:t>
            </a:r>
          </a:p>
        </p:txBody>
      </p:sp>
      <p:pic>
        <p:nvPicPr>
          <p:cNvPr id="12800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19200"/>
            <a:ext cx="46228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5" name="Rectangle 6"/>
          <p:cNvSpPr>
            <a:spLocks noChangeArrowheads="1"/>
          </p:cNvSpPr>
          <p:nvPr/>
        </p:nvSpPr>
        <p:spPr bwMode="auto">
          <a:xfrm>
            <a:off x="3352800" y="5410200"/>
            <a:ext cx="167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Match = 1 point</a:t>
            </a:r>
          </a:p>
        </p:txBody>
      </p:sp>
      <p:sp>
        <p:nvSpPr>
          <p:cNvPr id="128006" name="Rectangle 7"/>
          <p:cNvSpPr>
            <a:spLocks noChangeArrowheads="1"/>
          </p:cNvSpPr>
          <p:nvPr/>
        </p:nvSpPr>
        <p:spPr bwMode="auto">
          <a:xfrm>
            <a:off x="3352800" y="6172200"/>
            <a:ext cx="1628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Gap = -2 points</a:t>
            </a:r>
          </a:p>
        </p:txBody>
      </p:sp>
      <p:sp>
        <p:nvSpPr>
          <p:cNvPr id="128007" name="Rectangle 8"/>
          <p:cNvSpPr>
            <a:spLocks noChangeArrowheads="1"/>
          </p:cNvSpPr>
          <p:nvPr/>
        </p:nvSpPr>
        <p:spPr bwMode="auto">
          <a:xfrm>
            <a:off x="3352800" y="5791200"/>
            <a:ext cx="215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Mis-match = -1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Recurrence formula for pairwise alignment (global)</a:t>
            </a:r>
            <a:endParaRPr lang="en-US" sz="2400">
              <a:solidFill>
                <a:schemeClr val="tx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 dirty="0"/>
              <a:t>With linear gap costs:</a:t>
            </a:r>
          </a:p>
        </p:txBody>
      </p:sp>
      <p:sp>
        <p:nvSpPr>
          <p:cNvPr id="90119" name="Text Box 9"/>
          <p:cNvSpPr txBox="1">
            <a:spLocks noChangeArrowheads="1"/>
          </p:cNvSpPr>
          <p:nvPr/>
        </p:nvSpPr>
        <p:spPr bwMode="auto">
          <a:xfrm>
            <a:off x="1219200" y="1066800"/>
            <a:ext cx="653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Needleman and </a:t>
            </a:r>
            <a:r>
              <a:rPr lang="en-US" dirty="0" err="1"/>
              <a:t>Wunsch</a:t>
            </a:r>
            <a:r>
              <a:rPr lang="en-US" dirty="0"/>
              <a:t> (1970); </a:t>
            </a:r>
            <a:r>
              <a:rPr lang="en-US" dirty="0" err="1"/>
              <a:t>Gotoh</a:t>
            </a:r>
            <a:r>
              <a:rPr lang="en-US" dirty="0"/>
              <a:t> (1982)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648200" y="2743200"/>
            <a:ext cx="2108200" cy="1350963"/>
            <a:chOff x="4176" y="1893"/>
            <a:chExt cx="1328" cy="851"/>
          </a:xfrm>
        </p:grpSpPr>
        <p:sp>
          <p:nvSpPr>
            <p:cNvPr id="90121" name="Rectangle 16"/>
            <p:cNvSpPr>
              <a:spLocks noChangeArrowheads="1"/>
            </p:cNvSpPr>
            <p:nvPr/>
          </p:nvSpPr>
          <p:spPr bwMode="auto">
            <a:xfrm>
              <a:off x="4840" y="231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i="1"/>
                <a:t>  c</a:t>
              </a:r>
              <a:r>
                <a:rPr lang="en-US" sz="2800" i="1" baseline="-25000"/>
                <a:t>ij</a:t>
              </a:r>
            </a:p>
          </p:txBody>
        </p:sp>
        <p:sp>
          <p:nvSpPr>
            <p:cNvPr id="90122" name="Rectangle 17"/>
            <p:cNvSpPr>
              <a:spLocks noChangeArrowheads="1"/>
            </p:cNvSpPr>
            <p:nvPr/>
          </p:nvSpPr>
          <p:spPr bwMode="auto">
            <a:xfrm>
              <a:off x="4176" y="231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sz="2800" i="1" dirty="0"/>
                <a:t>  c</a:t>
              </a:r>
              <a:r>
                <a:rPr lang="en-US" sz="2800" i="1" baseline="-25000" dirty="0"/>
                <a:t>i-1</a:t>
              </a:r>
            </a:p>
          </p:txBody>
        </p:sp>
        <p:sp>
          <p:nvSpPr>
            <p:cNvPr id="90123" name="Rectangle 18"/>
            <p:cNvSpPr>
              <a:spLocks noChangeArrowheads="1"/>
            </p:cNvSpPr>
            <p:nvPr/>
          </p:nvSpPr>
          <p:spPr bwMode="auto">
            <a:xfrm>
              <a:off x="4840" y="189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sz="2800" i="1"/>
                <a:t> c</a:t>
              </a:r>
              <a:r>
                <a:rPr lang="en-US" sz="2800" i="1" baseline="-25000"/>
                <a:t>j-1</a:t>
              </a:r>
            </a:p>
          </p:txBody>
        </p:sp>
        <p:sp>
          <p:nvSpPr>
            <p:cNvPr id="90124" name="Rectangle 19"/>
            <p:cNvSpPr>
              <a:spLocks noChangeArrowheads="1"/>
            </p:cNvSpPr>
            <p:nvPr/>
          </p:nvSpPr>
          <p:spPr bwMode="auto">
            <a:xfrm>
              <a:off x="4176" y="189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0125" name="Line 20"/>
            <p:cNvSpPr>
              <a:spLocks noChangeShapeType="1"/>
            </p:cNvSpPr>
            <p:nvPr/>
          </p:nvSpPr>
          <p:spPr bwMode="auto">
            <a:xfrm>
              <a:off x="4176" y="1893"/>
              <a:ext cx="13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26" name="Line 21"/>
            <p:cNvSpPr>
              <a:spLocks noChangeShapeType="1"/>
            </p:cNvSpPr>
            <p:nvPr/>
          </p:nvSpPr>
          <p:spPr bwMode="auto">
            <a:xfrm>
              <a:off x="4176" y="2319"/>
              <a:ext cx="1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27" name="Line 22"/>
            <p:cNvSpPr>
              <a:spLocks noChangeShapeType="1"/>
            </p:cNvSpPr>
            <p:nvPr/>
          </p:nvSpPr>
          <p:spPr bwMode="auto">
            <a:xfrm>
              <a:off x="4176" y="2744"/>
              <a:ext cx="13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28" name="Line 23"/>
            <p:cNvSpPr>
              <a:spLocks noChangeShapeType="1"/>
            </p:cNvSpPr>
            <p:nvPr/>
          </p:nvSpPr>
          <p:spPr bwMode="auto">
            <a:xfrm>
              <a:off x="4176" y="1893"/>
              <a:ext cx="0" cy="8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29" name="Line 24"/>
            <p:cNvSpPr>
              <a:spLocks noChangeShapeType="1"/>
            </p:cNvSpPr>
            <p:nvPr/>
          </p:nvSpPr>
          <p:spPr bwMode="auto">
            <a:xfrm>
              <a:off x="4840" y="1893"/>
              <a:ext cx="0" cy="8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30" name="Line 25"/>
            <p:cNvSpPr>
              <a:spLocks noChangeShapeType="1"/>
            </p:cNvSpPr>
            <p:nvPr/>
          </p:nvSpPr>
          <p:spPr bwMode="auto">
            <a:xfrm>
              <a:off x="5504" y="1893"/>
              <a:ext cx="0" cy="8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31" name="Rectangle 26"/>
            <p:cNvSpPr>
              <a:spLocks noChangeArrowheads="1"/>
            </p:cNvSpPr>
            <p:nvPr/>
          </p:nvSpPr>
          <p:spPr bwMode="auto">
            <a:xfrm>
              <a:off x="4224" y="1920"/>
              <a:ext cx="60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i="1"/>
                <a:t>c</a:t>
              </a:r>
              <a:r>
                <a:rPr lang="en-US" sz="2800" i="1" baseline="-25000"/>
                <a:t>i-1</a:t>
              </a:r>
              <a:r>
                <a:rPr lang="en-US" sz="2800" i="1"/>
                <a:t>,</a:t>
              </a:r>
              <a:r>
                <a:rPr lang="en-US" sz="2800" i="1" baseline="-25000"/>
                <a:t>j-1</a:t>
              </a:r>
            </a:p>
          </p:txBody>
        </p:sp>
      </p:grpSp>
      <p:pic>
        <p:nvPicPr>
          <p:cNvPr id="21" name="Picture 20" descr="Screen Shot 2020-03-01 at 8.50.5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521200"/>
            <a:ext cx="4699000" cy="218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ea typeface="ＭＳ Ｐゴシック" pitchFamily="-109" charset="-128"/>
                <a:cs typeface="ＭＳ Ｐゴシック" pitchFamily="-109" charset="-128"/>
              </a:rPr>
              <a:t>Longest Common Subsequence</a:t>
            </a:r>
          </a:p>
        </p:txBody>
      </p:sp>
      <p:pic>
        <p:nvPicPr>
          <p:cNvPr id="1259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6150" y="1630363"/>
            <a:ext cx="4337050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6" name="TextBox 3"/>
          <p:cNvSpPr txBox="1">
            <a:spLocks noChangeArrowheads="1"/>
          </p:cNvSpPr>
          <p:nvPr/>
        </p:nvSpPr>
        <p:spPr bwMode="auto">
          <a:xfrm>
            <a:off x="609600" y="304800"/>
            <a:ext cx="1466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Summary:</a:t>
            </a:r>
          </a:p>
        </p:txBody>
      </p:sp>
      <p:sp>
        <p:nvSpPr>
          <p:cNvPr id="125957" name="TextBox 4"/>
          <p:cNvSpPr txBox="1">
            <a:spLocks noChangeArrowheads="1"/>
          </p:cNvSpPr>
          <p:nvPr/>
        </p:nvSpPr>
        <p:spPr bwMode="auto">
          <a:xfrm>
            <a:off x="3581400" y="5562600"/>
            <a:ext cx="2171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Match = 1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Pairwise Alignment</a:t>
            </a:r>
            <a:endParaRPr lang="en-US" sz="2400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5438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</a:pPr>
            <a:r>
              <a:rPr lang="en-US" sz="2000" dirty="0"/>
              <a:t>	Dynamic programming for sequence alignment proceeds similarly to the longest common subsequence (LCS) algorithm, except that recursion formula is modified to allow for the possibility of gap insertion.</a:t>
            </a:r>
          </a:p>
          <a:p>
            <a:pPr marL="169863" indent="-169863">
              <a:spcBef>
                <a:spcPts val="1200"/>
              </a:spcBef>
            </a:pPr>
            <a:endParaRPr lang="en-US" sz="2000" dirty="0"/>
          </a:p>
          <a:p>
            <a:pPr marL="169863" indent="-169863">
              <a:spcBef>
                <a:spcPts val="1200"/>
              </a:spcBef>
            </a:pPr>
            <a:r>
              <a:rPr lang="en-US" sz="2000" dirty="0"/>
              <a:t>	</a:t>
            </a:r>
            <a:r>
              <a:rPr lang="en-US" sz="2000" b="1" dirty="0"/>
              <a:t>Why gaps?</a:t>
            </a:r>
            <a:endParaRPr lang="en-US" sz="2000" dirty="0"/>
          </a:p>
          <a:p>
            <a:pPr marL="169863" indent="-169863">
              <a:spcBef>
                <a:spcPts val="1200"/>
              </a:spcBef>
            </a:pPr>
            <a:r>
              <a:rPr lang="en-US" sz="2000" dirty="0"/>
              <a:t>	To accommodate the biological processes that result in insertion and/or deletion of residues in one sequence relative to another</a:t>
            </a:r>
          </a:p>
          <a:p>
            <a:pPr lvl="2">
              <a:spcBef>
                <a:spcPts val="1200"/>
              </a:spcBef>
              <a:buFontTx/>
              <a:buChar char="•"/>
            </a:pPr>
            <a:r>
              <a:rPr lang="en-US" sz="2000" dirty="0"/>
              <a:t>DNA damage</a:t>
            </a:r>
          </a:p>
          <a:p>
            <a:pPr lvl="2">
              <a:spcBef>
                <a:spcPts val="1200"/>
              </a:spcBef>
              <a:buFontTx/>
              <a:buChar char="•"/>
            </a:pPr>
            <a:r>
              <a:rPr lang="en-US" sz="2000" dirty="0"/>
              <a:t>Polymerase infidelity</a:t>
            </a:r>
          </a:p>
          <a:p>
            <a:pPr lvl="2">
              <a:spcBef>
                <a:spcPts val="1200"/>
              </a:spcBef>
              <a:buFontTx/>
              <a:buChar char="•"/>
            </a:pPr>
            <a:r>
              <a:rPr lang="en-US" sz="2000" dirty="0"/>
              <a:t>Unequal crossing over</a:t>
            </a:r>
          </a:p>
          <a:p>
            <a:pPr lvl="2">
              <a:spcBef>
                <a:spcPts val="1200"/>
              </a:spcBef>
              <a:buFontTx/>
              <a:buChar char="•"/>
            </a:pPr>
            <a:r>
              <a:rPr lang="en-US" sz="2000" dirty="0"/>
              <a:t>Slip-strand </a:t>
            </a:r>
            <a:r>
              <a:rPr lang="en-US" sz="2000" dirty="0" err="1"/>
              <a:t>mispairing</a:t>
            </a:r>
            <a:endParaRPr lang="en-US" sz="2000" dirty="0"/>
          </a:p>
          <a:p>
            <a:pPr lvl="2">
              <a:spcBef>
                <a:spcPts val="1200"/>
              </a:spcBef>
              <a:buFontTx/>
              <a:buChar char="•"/>
            </a:pPr>
            <a:r>
              <a:rPr lang="en-US" sz="2000" dirty="0"/>
              <a:t>Insertion of transposable elements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Gap-scoring systems</a:t>
            </a:r>
            <a:endParaRPr lang="en-US" sz="2000">
              <a:solidFill>
                <a:schemeClr val="tx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</a:pPr>
            <a:r>
              <a:rPr lang="en-US"/>
              <a:t>Gap penalties:</a:t>
            </a:r>
            <a:br>
              <a:rPr lang="en-US"/>
            </a:br>
            <a:endParaRPr lang="en-US" sz="2000"/>
          </a:p>
          <a:p>
            <a:pPr marL="685800" lvl="1" indent="-228600">
              <a:spcBef>
                <a:spcPts val="1200"/>
              </a:spcBef>
              <a:buFontTx/>
              <a:buChar char="•"/>
            </a:pPr>
            <a:r>
              <a:rPr lang="en-US" sz="2000"/>
              <a:t>Constant: </a:t>
            </a:r>
            <a:r>
              <a:rPr lang="en-US" sz="2000" i="1"/>
              <a:t>w</a:t>
            </a:r>
            <a:r>
              <a:rPr lang="en-US" i="1" baseline="-25000"/>
              <a:t>x</a:t>
            </a:r>
            <a:r>
              <a:rPr lang="en-US" sz="2000"/>
              <a:t> = </a:t>
            </a:r>
            <a:r>
              <a:rPr lang="en-US" sz="2000" i="1"/>
              <a:t>C</a:t>
            </a:r>
            <a:endParaRPr lang="en-US" sz="2000"/>
          </a:p>
          <a:p>
            <a:pPr marL="685800" lvl="1" indent="-228600">
              <a:spcBef>
                <a:spcPts val="1200"/>
              </a:spcBef>
              <a:buFontTx/>
              <a:buChar char="•"/>
            </a:pPr>
            <a:r>
              <a:rPr lang="en-US" sz="2000"/>
              <a:t>Linear (= “simple”, “length-proportional”): </a:t>
            </a:r>
            <a:r>
              <a:rPr lang="en-US" sz="2000" i="1"/>
              <a:t>w</a:t>
            </a:r>
            <a:r>
              <a:rPr lang="en-US" i="1" baseline="-25000"/>
              <a:t>x</a:t>
            </a:r>
            <a:r>
              <a:rPr lang="en-US" sz="2000"/>
              <a:t> = </a:t>
            </a:r>
            <a:r>
              <a:rPr lang="en-US" sz="2000" i="1"/>
              <a:t>xd</a:t>
            </a:r>
            <a:endParaRPr lang="en-US" sz="2000"/>
          </a:p>
          <a:p>
            <a:pPr marL="685800" lvl="1" indent="-228600">
              <a:spcBef>
                <a:spcPts val="1200"/>
              </a:spcBef>
              <a:buFontTx/>
              <a:buChar char="•"/>
            </a:pPr>
            <a:r>
              <a:rPr lang="en-US" sz="2000"/>
              <a:t>Affine: </a:t>
            </a:r>
            <a:r>
              <a:rPr lang="en-US" sz="2000" i="1"/>
              <a:t>w</a:t>
            </a:r>
            <a:r>
              <a:rPr lang="en-US" i="1" baseline="-25000"/>
              <a:t>x</a:t>
            </a:r>
            <a:r>
              <a:rPr lang="en-US" sz="2000"/>
              <a:t> = </a:t>
            </a:r>
            <a:r>
              <a:rPr lang="en-US" sz="2000" i="1"/>
              <a:t>d + </a:t>
            </a:r>
            <a:r>
              <a:rPr lang="en-US" sz="2000"/>
              <a:t>(</a:t>
            </a:r>
            <a:r>
              <a:rPr lang="en-US" sz="2000" i="1"/>
              <a:t>g –</a:t>
            </a:r>
            <a:r>
              <a:rPr lang="en-US" sz="2000"/>
              <a:t> 1)</a:t>
            </a:r>
            <a:r>
              <a:rPr lang="en-US" sz="2000" i="1"/>
              <a:t>e</a:t>
            </a:r>
            <a:endParaRPr lang="en-US" sz="2000"/>
          </a:p>
          <a:p>
            <a:pPr marL="685800" lvl="1" indent="-228600">
              <a:spcBef>
                <a:spcPts val="1200"/>
              </a:spcBef>
              <a:buFontTx/>
              <a:buChar char="•"/>
            </a:pPr>
            <a:r>
              <a:rPr lang="en-US" sz="2000"/>
              <a:t>Concave</a:t>
            </a:r>
          </a:p>
          <a:p>
            <a:pPr marL="685800" lvl="1" indent="-228600">
              <a:spcBef>
                <a:spcPts val="1200"/>
              </a:spcBef>
              <a:buFontTx/>
              <a:buChar char="•"/>
            </a:pPr>
            <a:r>
              <a:rPr lang="en-US" sz="2000"/>
              <a:t>Arbitrary</a:t>
            </a:r>
          </a:p>
          <a:p>
            <a:pPr marL="685800" lvl="1" indent="-228600">
              <a:spcBef>
                <a:spcPts val="1200"/>
              </a:spcBef>
              <a:buFontTx/>
              <a:buChar char="•"/>
            </a:pPr>
            <a:endParaRPr lang="en-US" sz="2000"/>
          </a:p>
          <a:p>
            <a:pPr marL="169863" indent="-169863">
              <a:spcBef>
                <a:spcPts val="1200"/>
              </a:spcBef>
            </a:pPr>
            <a:r>
              <a:rPr lang="en-US" sz="2000"/>
              <a:t>	Dynamic programming variants mainly involve differences in how gaps are scored, and algorithmic adjustments that must consequently be made</a:t>
            </a:r>
          </a:p>
          <a:p>
            <a:pPr marL="169863" indent="-169863">
              <a:spcBef>
                <a:spcPts val="1200"/>
              </a:spcBef>
            </a:pPr>
            <a:r>
              <a:rPr lang="en-US" sz="2000"/>
              <a:t>	Still an active research area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>
                <a:solidFill>
                  <a:schemeClr val="tx1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Recurrence formulas</a:t>
            </a:r>
            <a:endParaRPr lang="en-US" sz="2400">
              <a:solidFill>
                <a:schemeClr val="tx1"/>
              </a:solidFill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4215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/>
              <a:t>Global with linear gap costs: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838200" y="4038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69863" indent="-169863">
              <a:spcBef>
                <a:spcPts val="1200"/>
              </a:spcBef>
              <a:buFontTx/>
              <a:buChar char="•"/>
            </a:pPr>
            <a:r>
              <a:rPr lang="en-US"/>
              <a:t>Global with more general gap costs:</a:t>
            </a:r>
          </a:p>
        </p:txBody>
      </p:sp>
      <p:sp>
        <p:nvSpPr>
          <p:cNvPr id="94217" name="Text Box 10"/>
          <p:cNvSpPr txBox="1">
            <a:spLocks noChangeArrowheads="1"/>
          </p:cNvSpPr>
          <p:nvPr/>
        </p:nvSpPr>
        <p:spPr bwMode="auto">
          <a:xfrm>
            <a:off x="1219200" y="1066800"/>
            <a:ext cx="653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Needleman and Wunsch (1970); Gotoh (1982)</a:t>
            </a:r>
          </a:p>
        </p:txBody>
      </p:sp>
      <p:pic>
        <p:nvPicPr>
          <p:cNvPr id="11" name="Picture 10" descr="Screen Shot 2020-03-01 at 8.51.2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088" y="2286000"/>
            <a:ext cx="3937000" cy="1752600"/>
          </a:xfrm>
          <a:prstGeom prst="rect">
            <a:avLst/>
          </a:prstGeom>
        </p:spPr>
      </p:pic>
      <p:pic>
        <p:nvPicPr>
          <p:cNvPr id="12" name="Picture 11" descr="Screen Shot 2020-03-01 at 8.51.2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518025"/>
            <a:ext cx="5245100" cy="19431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Global Alignment Example</a:t>
            </a:r>
            <a:endParaRPr lang="en-US" sz="3200" smtClean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286000" y="1833563"/>
            <a:ext cx="58674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itchFamily="-109" charset="0"/>
              </a:rPr>
              <a:t>  Y</a:t>
            </a:r>
            <a:r>
              <a:rPr lang="en-US" sz="1800" i="1" baseline="-25000">
                <a:latin typeface="Arial" pitchFamily="-109" charset="0"/>
              </a:rPr>
              <a:t>j</a:t>
            </a:r>
            <a:r>
              <a:rPr lang="en-US" sz="1800" i="1">
                <a:latin typeface="Arial" pitchFamily="-109" charset="0"/>
              </a:rPr>
              <a:t>           </a:t>
            </a:r>
            <a:r>
              <a:rPr lang="en-US" sz="3600">
                <a:latin typeface="Arial" pitchFamily="-109" charset="0"/>
              </a:rPr>
              <a:t>C      T	   G	    A      C   </a:t>
            </a:r>
          </a:p>
        </p:txBody>
      </p:sp>
      <p:sp>
        <p:nvSpPr>
          <p:cNvPr id="95236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5143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240000"/>
              </a:lnSpc>
            </a:pPr>
            <a:r>
              <a:rPr lang="en-US" sz="1800" i="1">
                <a:latin typeface="Arial" pitchFamily="-109" charset="0"/>
              </a:rPr>
              <a:t>i</a:t>
            </a:r>
            <a:endParaRPr lang="en-US" sz="1800" i="1" u="sng">
              <a:latin typeface="Arial" pitchFamily="-109" charset="0"/>
            </a:endParaRPr>
          </a:p>
          <a:p>
            <a:pPr algn="ctr">
              <a:lnSpc>
                <a:spcPct val="280000"/>
              </a:lnSpc>
            </a:pPr>
            <a:r>
              <a:rPr lang="en-US" sz="1800">
                <a:latin typeface="Arial" pitchFamily="-109" charset="0"/>
              </a:rPr>
              <a:t>0</a:t>
            </a: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itchFamily="-109" charset="0"/>
              </a:rPr>
              <a:t>1</a:t>
            </a: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itchFamily="-109" charset="0"/>
              </a:rPr>
              <a:t>2</a:t>
            </a: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itchFamily="-109" charset="0"/>
              </a:rPr>
              <a:t>3</a:t>
            </a:r>
          </a:p>
          <a:p>
            <a:pPr algn="ctr">
              <a:lnSpc>
                <a:spcPct val="240000"/>
              </a:lnSpc>
            </a:pPr>
            <a:r>
              <a:rPr lang="en-US" sz="1800">
                <a:latin typeface="Arial" pitchFamily="-109" charset="0"/>
              </a:rPr>
              <a:t>4</a:t>
            </a:r>
          </a:p>
        </p:txBody>
      </p:sp>
      <p:sp>
        <p:nvSpPr>
          <p:cNvPr id="95237" name="Text Box 6"/>
          <p:cNvSpPr txBox="1">
            <a:spLocks noChangeArrowheads="1"/>
          </p:cNvSpPr>
          <p:nvPr/>
        </p:nvSpPr>
        <p:spPr bwMode="auto">
          <a:xfrm>
            <a:off x="1752600" y="1489075"/>
            <a:ext cx="6629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latin typeface="Arial" pitchFamily="-109" charset="0"/>
              </a:rPr>
              <a:t>j</a:t>
            </a:r>
            <a:r>
              <a:rPr lang="en-US" sz="1800">
                <a:latin typeface="Arial" pitchFamily="-109" charset="0"/>
              </a:rPr>
              <a:t>           0              1              2              3              4               5</a:t>
            </a:r>
          </a:p>
        </p:txBody>
      </p:sp>
      <p:graphicFrame>
        <p:nvGraphicFramePr>
          <p:cNvPr id="25607" name="Group 7"/>
          <p:cNvGraphicFramePr>
            <a:graphicFrameLocks noGrp="1"/>
          </p:cNvGraphicFramePr>
          <p:nvPr/>
        </p:nvGraphicFramePr>
        <p:xfrm>
          <a:off x="2057400" y="2590800"/>
          <a:ext cx="6324600" cy="3378201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82" name="Text Box 51"/>
          <p:cNvSpPr txBox="1">
            <a:spLocks noChangeArrowheads="1"/>
          </p:cNvSpPr>
          <p:nvPr/>
        </p:nvSpPr>
        <p:spPr bwMode="auto">
          <a:xfrm>
            <a:off x="3124200" y="6172200"/>
            <a:ext cx="347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x = ACGC      y = CTGAC</a:t>
            </a:r>
          </a:p>
        </p:txBody>
      </p:sp>
      <p:sp>
        <p:nvSpPr>
          <p:cNvPr id="95283" name="Text Box 4"/>
          <p:cNvSpPr txBox="1">
            <a:spLocks noChangeArrowheads="1"/>
          </p:cNvSpPr>
          <p:nvPr/>
        </p:nvSpPr>
        <p:spPr bwMode="auto">
          <a:xfrm>
            <a:off x="1371600" y="2671763"/>
            <a:ext cx="5143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>
                <a:latin typeface="Arial" pitchFamily="-109" charset="0"/>
              </a:rPr>
              <a:t>X</a:t>
            </a:r>
            <a:r>
              <a:rPr lang="en-US" sz="2000" i="1" baseline="-25000">
                <a:latin typeface="Arial" pitchFamily="-109" charset="0"/>
              </a:rPr>
              <a:t>i</a:t>
            </a:r>
            <a:endParaRPr lang="en-US" sz="1800" i="1">
              <a:latin typeface="Arial" pitchFamily="-109" charset="0"/>
            </a:endParaRPr>
          </a:p>
          <a:p>
            <a:pPr>
              <a:lnSpc>
                <a:spcPct val="110000"/>
              </a:lnSpc>
            </a:pPr>
            <a:r>
              <a:rPr lang="en-US" sz="3600">
                <a:latin typeface="Arial" pitchFamily="-109" charset="0"/>
              </a:rPr>
              <a:t>A</a:t>
            </a:r>
          </a:p>
          <a:p>
            <a:pPr>
              <a:lnSpc>
                <a:spcPct val="130000"/>
              </a:lnSpc>
            </a:pPr>
            <a:r>
              <a:rPr lang="en-US" sz="3600">
                <a:latin typeface="Arial" pitchFamily="-109" charset="0"/>
              </a:rPr>
              <a:t>C</a:t>
            </a:r>
          </a:p>
          <a:p>
            <a:pPr>
              <a:lnSpc>
                <a:spcPct val="130000"/>
              </a:lnSpc>
            </a:pPr>
            <a:r>
              <a:rPr lang="en-US" sz="3600">
                <a:latin typeface="Arial" pitchFamily="-109" charset="0"/>
              </a:rPr>
              <a:t>GC</a:t>
            </a:r>
          </a:p>
          <a:p>
            <a:pPr>
              <a:lnSpc>
                <a:spcPct val="130000"/>
              </a:lnSpc>
            </a:pPr>
            <a:endParaRPr lang="en-US" sz="3600">
              <a:latin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First, we must initialise starting conditions.</a:t>
            </a:r>
            <a:endParaRPr lang="en-US"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533400" y="1219200"/>
            <a:ext cx="7848600" cy="4497388"/>
            <a:chOff x="336" y="938"/>
            <a:chExt cx="4944" cy="2833"/>
          </a:xfrm>
        </p:grpSpPr>
        <p:sp>
          <p:nvSpPr>
            <p:cNvPr id="96261" name="Text Box 3"/>
            <p:cNvSpPr txBox="1">
              <a:spLocks noChangeArrowheads="1"/>
            </p:cNvSpPr>
            <p:nvPr/>
          </p:nvSpPr>
          <p:spPr bwMode="auto">
            <a:xfrm>
              <a:off x="1440" y="1152"/>
              <a:ext cx="3696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  Y</a:t>
              </a:r>
              <a:r>
                <a:rPr lang="en-US" sz="1800" i="1" baseline="-25000">
                  <a:latin typeface="Arial" pitchFamily="-109" charset="0"/>
                </a:rPr>
                <a:t>j</a:t>
              </a:r>
              <a:r>
                <a:rPr lang="en-US" sz="1800" i="1">
                  <a:latin typeface="Arial" pitchFamily="-109" charset="0"/>
                </a:rPr>
                <a:t>           </a:t>
              </a:r>
              <a:r>
                <a:rPr lang="en-US" sz="3600">
                  <a:latin typeface="Arial" pitchFamily="-109" charset="0"/>
                </a:rPr>
                <a:t>C      T	   G	    A      C   </a:t>
              </a:r>
            </a:p>
          </p:txBody>
        </p:sp>
        <p:sp>
          <p:nvSpPr>
            <p:cNvPr id="96262" name="Text Box 4"/>
            <p:cNvSpPr txBox="1">
              <a:spLocks noChangeArrowheads="1"/>
            </p:cNvSpPr>
            <p:nvPr/>
          </p:nvSpPr>
          <p:spPr bwMode="auto">
            <a:xfrm>
              <a:off x="864" y="1683"/>
              <a:ext cx="324" cy="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>
                  <a:latin typeface="Arial" pitchFamily="-109" charset="0"/>
                </a:rPr>
                <a:t>X</a:t>
              </a:r>
              <a:r>
                <a:rPr lang="en-US" sz="2000" i="1" baseline="-25000">
                  <a:latin typeface="Arial" pitchFamily="-109" charset="0"/>
                </a:rPr>
                <a:t>i</a:t>
              </a:r>
              <a:endParaRPr lang="en-US" sz="1800" i="1">
                <a:latin typeface="Arial" pitchFamily="-109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600">
                  <a:latin typeface="Arial" pitchFamily="-109" charset="0"/>
                </a:rPr>
                <a:t>A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C</a:t>
              </a:r>
            </a:p>
            <a:p>
              <a:pPr>
                <a:lnSpc>
                  <a:spcPct val="130000"/>
                </a:lnSpc>
              </a:pPr>
              <a:r>
                <a:rPr lang="en-US" sz="3600">
                  <a:latin typeface="Arial" pitchFamily="-109" charset="0"/>
                </a:rPr>
                <a:t>GC</a:t>
              </a:r>
            </a:p>
            <a:p>
              <a:pPr>
                <a:lnSpc>
                  <a:spcPct val="130000"/>
                </a:lnSpc>
              </a:pPr>
              <a:endParaRPr lang="en-US" sz="3600">
                <a:latin typeface="Arial" pitchFamily="-109" charset="0"/>
              </a:endParaRPr>
            </a:p>
          </p:txBody>
        </p:sp>
        <p:sp>
          <p:nvSpPr>
            <p:cNvPr id="96263" name="Text Box 5"/>
            <p:cNvSpPr txBox="1">
              <a:spLocks noChangeArrowheads="1"/>
            </p:cNvSpPr>
            <p:nvPr/>
          </p:nvSpPr>
          <p:spPr bwMode="auto">
            <a:xfrm>
              <a:off x="336" y="1104"/>
              <a:ext cx="324" cy="2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240000"/>
                </a:lnSpc>
              </a:pPr>
              <a:r>
                <a:rPr lang="en-US" sz="1800" i="1">
                  <a:latin typeface="Arial" pitchFamily="-109" charset="0"/>
                </a:rPr>
                <a:t>i</a:t>
              </a:r>
              <a:endParaRPr lang="en-US" sz="1800" i="1" u="sng">
                <a:latin typeface="Arial" pitchFamily="-109" charset="0"/>
              </a:endParaRPr>
            </a:p>
            <a:p>
              <a:pPr algn="ctr">
                <a:lnSpc>
                  <a:spcPct val="280000"/>
                </a:lnSpc>
              </a:pPr>
              <a:r>
                <a:rPr lang="en-US" sz="1800">
                  <a:latin typeface="Arial" pitchFamily="-109" charset="0"/>
                </a:rPr>
                <a:t>0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1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2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3</a:t>
              </a:r>
            </a:p>
            <a:p>
              <a:pPr algn="ctr">
                <a:lnSpc>
                  <a:spcPct val="240000"/>
                </a:lnSpc>
              </a:pPr>
              <a:r>
                <a:rPr lang="en-US" sz="1800">
                  <a:latin typeface="Arial" pitchFamily="-109" charset="0"/>
                </a:rPr>
                <a:t>4</a:t>
              </a:r>
            </a:p>
          </p:txBody>
        </p:sp>
        <p:sp>
          <p:nvSpPr>
            <p:cNvPr id="96264" name="Text Box 6"/>
            <p:cNvSpPr txBox="1">
              <a:spLocks noChangeArrowheads="1"/>
            </p:cNvSpPr>
            <p:nvPr/>
          </p:nvSpPr>
          <p:spPr bwMode="auto">
            <a:xfrm>
              <a:off x="1104" y="938"/>
              <a:ext cx="417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 i="1">
                  <a:latin typeface="Arial" pitchFamily="-109" charset="0"/>
                </a:rPr>
                <a:t>j</a:t>
              </a:r>
              <a:r>
                <a:rPr lang="en-US" sz="1800">
                  <a:latin typeface="Arial" pitchFamily="-109" charset="0"/>
                </a:rPr>
                <a:t>           0              1              2              3              4               5</a:t>
              </a:r>
            </a:p>
          </p:txBody>
        </p:sp>
        <p:sp>
          <p:nvSpPr>
            <p:cNvPr id="96265" name="Rectangle 8"/>
            <p:cNvSpPr>
              <a:spLocks noChangeArrowheads="1"/>
            </p:cNvSpPr>
            <p:nvPr/>
          </p:nvSpPr>
          <p:spPr bwMode="auto">
            <a:xfrm>
              <a:off x="461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66" name="Rectangle 9"/>
            <p:cNvSpPr>
              <a:spLocks noChangeArrowheads="1"/>
            </p:cNvSpPr>
            <p:nvPr/>
          </p:nvSpPr>
          <p:spPr bwMode="auto">
            <a:xfrm>
              <a:off x="3952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67" name="Rectangle 10"/>
            <p:cNvSpPr>
              <a:spLocks noChangeArrowheads="1"/>
            </p:cNvSpPr>
            <p:nvPr/>
          </p:nvSpPr>
          <p:spPr bwMode="auto">
            <a:xfrm>
              <a:off x="3288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68" name="Rectangle 11"/>
            <p:cNvSpPr>
              <a:spLocks noChangeArrowheads="1"/>
            </p:cNvSpPr>
            <p:nvPr/>
          </p:nvSpPr>
          <p:spPr bwMode="auto">
            <a:xfrm>
              <a:off x="2624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69" name="Rectangle 12"/>
            <p:cNvSpPr>
              <a:spLocks noChangeArrowheads="1"/>
            </p:cNvSpPr>
            <p:nvPr/>
          </p:nvSpPr>
          <p:spPr bwMode="auto">
            <a:xfrm>
              <a:off x="1960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0" name="Rectangle 13"/>
            <p:cNvSpPr>
              <a:spLocks noChangeArrowheads="1"/>
            </p:cNvSpPr>
            <p:nvPr/>
          </p:nvSpPr>
          <p:spPr bwMode="auto">
            <a:xfrm>
              <a:off x="1296" y="3334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1" name="Rectangle 14"/>
            <p:cNvSpPr>
              <a:spLocks noChangeArrowheads="1"/>
            </p:cNvSpPr>
            <p:nvPr/>
          </p:nvSpPr>
          <p:spPr bwMode="auto">
            <a:xfrm>
              <a:off x="461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2" name="Rectangle 15"/>
            <p:cNvSpPr>
              <a:spLocks noChangeArrowheads="1"/>
            </p:cNvSpPr>
            <p:nvPr/>
          </p:nvSpPr>
          <p:spPr bwMode="auto">
            <a:xfrm>
              <a:off x="3952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3" name="Rectangle 16"/>
            <p:cNvSpPr>
              <a:spLocks noChangeArrowheads="1"/>
            </p:cNvSpPr>
            <p:nvPr/>
          </p:nvSpPr>
          <p:spPr bwMode="auto">
            <a:xfrm>
              <a:off x="3288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4" name="Rectangle 17"/>
            <p:cNvSpPr>
              <a:spLocks noChangeArrowheads="1"/>
            </p:cNvSpPr>
            <p:nvPr/>
          </p:nvSpPr>
          <p:spPr bwMode="auto">
            <a:xfrm>
              <a:off x="2624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5" name="Rectangle 18"/>
            <p:cNvSpPr>
              <a:spLocks noChangeArrowheads="1"/>
            </p:cNvSpPr>
            <p:nvPr/>
          </p:nvSpPr>
          <p:spPr bwMode="auto">
            <a:xfrm>
              <a:off x="1960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6" name="Rectangle 19"/>
            <p:cNvSpPr>
              <a:spLocks noChangeArrowheads="1"/>
            </p:cNvSpPr>
            <p:nvPr/>
          </p:nvSpPr>
          <p:spPr bwMode="auto">
            <a:xfrm>
              <a:off x="1296" y="2909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7" name="Rectangle 20"/>
            <p:cNvSpPr>
              <a:spLocks noChangeArrowheads="1"/>
            </p:cNvSpPr>
            <p:nvPr/>
          </p:nvSpPr>
          <p:spPr bwMode="auto">
            <a:xfrm>
              <a:off x="461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8" name="Rectangle 21"/>
            <p:cNvSpPr>
              <a:spLocks noChangeArrowheads="1"/>
            </p:cNvSpPr>
            <p:nvPr/>
          </p:nvSpPr>
          <p:spPr bwMode="auto">
            <a:xfrm>
              <a:off x="3952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79" name="Rectangle 22"/>
            <p:cNvSpPr>
              <a:spLocks noChangeArrowheads="1"/>
            </p:cNvSpPr>
            <p:nvPr/>
          </p:nvSpPr>
          <p:spPr bwMode="auto">
            <a:xfrm>
              <a:off x="3288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0" name="Rectangle 23"/>
            <p:cNvSpPr>
              <a:spLocks noChangeArrowheads="1"/>
            </p:cNvSpPr>
            <p:nvPr/>
          </p:nvSpPr>
          <p:spPr bwMode="auto">
            <a:xfrm>
              <a:off x="2624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1" name="Rectangle 24"/>
            <p:cNvSpPr>
              <a:spLocks noChangeArrowheads="1"/>
            </p:cNvSpPr>
            <p:nvPr/>
          </p:nvSpPr>
          <p:spPr bwMode="auto">
            <a:xfrm>
              <a:off x="1960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2" name="Rectangle 25"/>
            <p:cNvSpPr>
              <a:spLocks noChangeArrowheads="1"/>
            </p:cNvSpPr>
            <p:nvPr/>
          </p:nvSpPr>
          <p:spPr bwMode="auto">
            <a:xfrm>
              <a:off x="1296" y="2483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3" name="Rectangle 26"/>
            <p:cNvSpPr>
              <a:spLocks noChangeArrowheads="1"/>
            </p:cNvSpPr>
            <p:nvPr/>
          </p:nvSpPr>
          <p:spPr bwMode="auto">
            <a:xfrm>
              <a:off x="461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4" name="Rectangle 27"/>
            <p:cNvSpPr>
              <a:spLocks noChangeArrowheads="1"/>
            </p:cNvSpPr>
            <p:nvPr/>
          </p:nvSpPr>
          <p:spPr bwMode="auto">
            <a:xfrm>
              <a:off x="3952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5" name="Rectangle 28"/>
            <p:cNvSpPr>
              <a:spLocks noChangeArrowheads="1"/>
            </p:cNvSpPr>
            <p:nvPr/>
          </p:nvSpPr>
          <p:spPr bwMode="auto">
            <a:xfrm>
              <a:off x="3288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6" name="Rectangle 29"/>
            <p:cNvSpPr>
              <a:spLocks noChangeArrowheads="1"/>
            </p:cNvSpPr>
            <p:nvPr/>
          </p:nvSpPr>
          <p:spPr bwMode="auto">
            <a:xfrm>
              <a:off x="2624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7" name="Rectangle 30"/>
            <p:cNvSpPr>
              <a:spLocks noChangeArrowheads="1"/>
            </p:cNvSpPr>
            <p:nvPr/>
          </p:nvSpPr>
          <p:spPr bwMode="auto">
            <a:xfrm>
              <a:off x="1960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8" name="Rectangle 31"/>
            <p:cNvSpPr>
              <a:spLocks noChangeArrowheads="1"/>
            </p:cNvSpPr>
            <p:nvPr/>
          </p:nvSpPr>
          <p:spPr bwMode="auto">
            <a:xfrm>
              <a:off x="1296" y="2058"/>
              <a:ext cx="66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89" name="Rectangle 32"/>
            <p:cNvSpPr>
              <a:spLocks noChangeArrowheads="1"/>
            </p:cNvSpPr>
            <p:nvPr/>
          </p:nvSpPr>
          <p:spPr bwMode="auto">
            <a:xfrm>
              <a:off x="461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90" name="Rectangle 33"/>
            <p:cNvSpPr>
              <a:spLocks noChangeArrowheads="1"/>
            </p:cNvSpPr>
            <p:nvPr/>
          </p:nvSpPr>
          <p:spPr bwMode="auto">
            <a:xfrm>
              <a:off x="3952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91" name="Rectangle 34"/>
            <p:cNvSpPr>
              <a:spLocks noChangeArrowheads="1"/>
            </p:cNvSpPr>
            <p:nvPr/>
          </p:nvSpPr>
          <p:spPr bwMode="auto">
            <a:xfrm>
              <a:off x="3288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92" name="Rectangle 35"/>
            <p:cNvSpPr>
              <a:spLocks noChangeArrowheads="1"/>
            </p:cNvSpPr>
            <p:nvPr/>
          </p:nvSpPr>
          <p:spPr bwMode="auto">
            <a:xfrm>
              <a:off x="2624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93" name="Rectangle 36"/>
            <p:cNvSpPr>
              <a:spLocks noChangeArrowheads="1"/>
            </p:cNvSpPr>
            <p:nvPr/>
          </p:nvSpPr>
          <p:spPr bwMode="auto">
            <a:xfrm>
              <a:off x="1960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94" name="Rectangle 37"/>
            <p:cNvSpPr>
              <a:spLocks noChangeArrowheads="1"/>
            </p:cNvSpPr>
            <p:nvPr/>
          </p:nvSpPr>
          <p:spPr bwMode="auto">
            <a:xfrm>
              <a:off x="1296" y="1632"/>
              <a:ext cx="6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130000"/>
                </a:lnSpc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96295" name="Line 38"/>
            <p:cNvSpPr>
              <a:spLocks noChangeShapeType="1"/>
            </p:cNvSpPr>
            <p:nvPr/>
          </p:nvSpPr>
          <p:spPr bwMode="auto">
            <a:xfrm>
              <a:off x="1296" y="1632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96" name="Line 39"/>
            <p:cNvSpPr>
              <a:spLocks noChangeShapeType="1"/>
            </p:cNvSpPr>
            <p:nvPr/>
          </p:nvSpPr>
          <p:spPr bwMode="auto">
            <a:xfrm>
              <a:off x="1296" y="2058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97" name="Line 40"/>
            <p:cNvSpPr>
              <a:spLocks noChangeShapeType="1"/>
            </p:cNvSpPr>
            <p:nvPr/>
          </p:nvSpPr>
          <p:spPr bwMode="auto">
            <a:xfrm>
              <a:off x="1296" y="2483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98" name="Line 41"/>
            <p:cNvSpPr>
              <a:spLocks noChangeShapeType="1"/>
            </p:cNvSpPr>
            <p:nvPr/>
          </p:nvSpPr>
          <p:spPr bwMode="auto">
            <a:xfrm>
              <a:off x="1296" y="290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99" name="Line 42"/>
            <p:cNvSpPr>
              <a:spLocks noChangeShapeType="1"/>
            </p:cNvSpPr>
            <p:nvPr/>
          </p:nvSpPr>
          <p:spPr bwMode="auto">
            <a:xfrm>
              <a:off x="1296" y="3334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00" name="Line 43"/>
            <p:cNvSpPr>
              <a:spLocks noChangeShapeType="1"/>
            </p:cNvSpPr>
            <p:nvPr/>
          </p:nvSpPr>
          <p:spPr bwMode="auto">
            <a:xfrm>
              <a:off x="1296" y="3760"/>
              <a:ext cx="39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01" name="Line 44"/>
            <p:cNvSpPr>
              <a:spLocks noChangeShapeType="1"/>
            </p:cNvSpPr>
            <p:nvPr/>
          </p:nvSpPr>
          <p:spPr bwMode="auto">
            <a:xfrm>
              <a:off x="1296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02" name="Line 45"/>
            <p:cNvSpPr>
              <a:spLocks noChangeShapeType="1"/>
            </p:cNvSpPr>
            <p:nvPr/>
          </p:nvSpPr>
          <p:spPr bwMode="auto">
            <a:xfrm>
              <a:off x="1960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03" name="Line 46"/>
            <p:cNvSpPr>
              <a:spLocks noChangeShapeType="1"/>
            </p:cNvSpPr>
            <p:nvPr/>
          </p:nvSpPr>
          <p:spPr bwMode="auto">
            <a:xfrm>
              <a:off x="2624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04" name="Line 47"/>
            <p:cNvSpPr>
              <a:spLocks noChangeShapeType="1"/>
            </p:cNvSpPr>
            <p:nvPr/>
          </p:nvSpPr>
          <p:spPr bwMode="auto">
            <a:xfrm>
              <a:off x="3288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05" name="Line 48"/>
            <p:cNvSpPr>
              <a:spLocks noChangeShapeType="1"/>
            </p:cNvSpPr>
            <p:nvPr/>
          </p:nvSpPr>
          <p:spPr bwMode="auto">
            <a:xfrm>
              <a:off x="3952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06" name="Line 49"/>
            <p:cNvSpPr>
              <a:spLocks noChangeShapeType="1"/>
            </p:cNvSpPr>
            <p:nvPr/>
          </p:nvSpPr>
          <p:spPr bwMode="auto">
            <a:xfrm>
              <a:off x="4616" y="1632"/>
              <a:ext cx="0" cy="2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07" name="Line 50"/>
            <p:cNvSpPr>
              <a:spLocks noChangeShapeType="1"/>
            </p:cNvSpPr>
            <p:nvPr/>
          </p:nvSpPr>
          <p:spPr bwMode="auto">
            <a:xfrm>
              <a:off x="5280" y="1632"/>
              <a:ext cx="0" cy="21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260" name="Rectangle 81"/>
          <p:cNvSpPr>
            <a:spLocks noChangeArrowheads="1"/>
          </p:cNvSpPr>
          <p:nvPr/>
        </p:nvSpPr>
        <p:spPr bwMode="auto">
          <a:xfrm>
            <a:off x="14385925" y="3508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5.1|6.: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1|25.7|1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7|8.1|13.7|15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1984</Words>
  <Application>Microsoft Office PowerPoint</Application>
  <PresentationFormat>全屏显示(4:3)</PresentationFormat>
  <Paragraphs>896</Paragraphs>
  <Slides>40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47" baseType="lpstr">
      <vt:lpstr>Courier</vt:lpstr>
      <vt:lpstr>ＭＳ Ｐゴシック</vt:lpstr>
      <vt:lpstr>Arial</vt:lpstr>
      <vt:lpstr>Calibri</vt:lpstr>
      <vt:lpstr>Times</vt:lpstr>
      <vt:lpstr>Times New Roman</vt:lpstr>
      <vt:lpstr>Office Theme</vt:lpstr>
      <vt:lpstr>“Longest Common Subsequence” (LCS) Problem </vt:lpstr>
      <vt:lpstr>Global (Needleman Wunsch)</vt:lpstr>
      <vt:lpstr>PowerPoint 演示文稿</vt:lpstr>
      <vt:lpstr>Recurrence formula for pairwise alignment (global)</vt:lpstr>
      <vt:lpstr>Pairwise Alignment</vt:lpstr>
      <vt:lpstr>Gap-scoring systems</vt:lpstr>
      <vt:lpstr>Recurrence formulas</vt:lpstr>
      <vt:lpstr>Global Alignment Example</vt:lpstr>
      <vt:lpstr>First, we must initialise starting conditions.</vt:lpstr>
      <vt:lpstr> (gap penalty is -2, match is +3, mismatch-1 )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gap          = -2  match      = +3  mismatch = -1 </vt:lpstr>
      <vt:lpstr>Traceback</vt:lpstr>
      <vt:lpstr>PowerPoint 演示文稿</vt:lpstr>
      <vt:lpstr>Global versus local alignments</vt:lpstr>
      <vt:lpstr>PowerPoint 演示文稿</vt:lpstr>
      <vt:lpstr>PowerPoint 演示文稿</vt:lpstr>
      <vt:lpstr>Recurrence formulas (global)</vt:lpstr>
      <vt:lpstr>Recurrence formulas (local)</vt:lpstr>
      <vt:lpstr>Global (Needleman Wunsch)</vt:lpstr>
      <vt:lpstr>Local (Smith Waterman)</vt:lpstr>
      <vt:lpstr>Longest Common Subsequence</vt:lpstr>
    </vt:vector>
  </TitlesOfParts>
  <Company>unl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Chenhong</dc:creator>
  <cp:lastModifiedBy>HC</cp:lastModifiedBy>
  <cp:revision>32</cp:revision>
  <dcterms:created xsi:type="dcterms:W3CDTF">2020-03-02T00:48:39Z</dcterms:created>
  <dcterms:modified xsi:type="dcterms:W3CDTF">2021-09-26T08:23:15Z</dcterms:modified>
</cp:coreProperties>
</file>