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2"/>
  </p:notesMasterIdLst>
  <p:sldIdLst>
    <p:sldId id="440" r:id="rId2"/>
    <p:sldId id="479" r:id="rId3"/>
    <p:sldId id="441" r:id="rId4"/>
    <p:sldId id="442" r:id="rId5"/>
    <p:sldId id="443" r:id="rId6"/>
    <p:sldId id="444" r:id="rId7"/>
    <p:sldId id="445" r:id="rId8"/>
    <p:sldId id="446" r:id="rId9"/>
    <p:sldId id="447" r:id="rId10"/>
    <p:sldId id="448" r:id="rId11"/>
    <p:sldId id="449" r:id="rId12"/>
    <p:sldId id="450" r:id="rId13"/>
    <p:sldId id="451" r:id="rId14"/>
    <p:sldId id="452" r:id="rId15"/>
    <p:sldId id="453" r:id="rId16"/>
    <p:sldId id="454" r:id="rId17"/>
    <p:sldId id="455" r:id="rId18"/>
    <p:sldId id="456" r:id="rId19"/>
    <p:sldId id="457" r:id="rId20"/>
    <p:sldId id="458" r:id="rId21"/>
    <p:sldId id="459" r:id="rId22"/>
    <p:sldId id="460" r:id="rId23"/>
    <p:sldId id="461" r:id="rId24"/>
    <p:sldId id="462" r:id="rId25"/>
    <p:sldId id="463" r:id="rId26"/>
    <p:sldId id="464" r:id="rId27"/>
    <p:sldId id="465" r:id="rId28"/>
    <p:sldId id="466" r:id="rId29"/>
    <p:sldId id="467" r:id="rId30"/>
    <p:sldId id="468" r:id="rId31"/>
    <p:sldId id="469" r:id="rId32"/>
    <p:sldId id="470" r:id="rId33"/>
    <p:sldId id="471" r:id="rId34"/>
    <p:sldId id="482" r:id="rId35"/>
    <p:sldId id="483" r:id="rId36"/>
    <p:sldId id="474" r:id="rId37"/>
    <p:sldId id="475" r:id="rId38"/>
    <p:sldId id="480" r:id="rId39"/>
    <p:sldId id="481" r:id="rId40"/>
    <p:sldId id="476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71" d="100"/>
          <a:sy n="71" d="100"/>
        </p:scale>
        <p:origin x="11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7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21B3-59D9-2E4F-9598-FD10777116BC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DF10F-178A-FA42-A738-E5B710D0C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02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4A9-B924-044D-8D97-A93F5EAFFCF8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5E3C-FF53-8E4F-8F52-8D7D56DF3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4A9-B924-044D-8D97-A93F5EAFFCF8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5E3C-FF53-8E4F-8F52-8D7D56DF3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4A9-B924-044D-8D97-A93F5EAFFCF8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5E3C-FF53-8E4F-8F52-8D7D56DF3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4A9-B924-044D-8D97-A93F5EAFFCF8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5E3C-FF53-8E4F-8F52-8D7D56DF3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4A9-B924-044D-8D97-A93F5EAFFCF8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5E3C-FF53-8E4F-8F52-8D7D56DF3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4A9-B924-044D-8D97-A93F5EAFFCF8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5E3C-FF53-8E4F-8F52-8D7D56DF3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4A9-B924-044D-8D97-A93F5EAFFCF8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5E3C-FF53-8E4F-8F52-8D7D56DF3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4A9-B924-044D-8D97-A93F5EAFFCF8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5E3C-FF53-8E4F-8F52-8D7D56DF3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4A9-B924-044D-8D97-A93F5EAFFCF8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5E3C-FF53-8E4F-8F52-8D7D56DF3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4A9-B924-044D-8D97-A93F5EAFFCF8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5E3C-FF53-8E4F-8F52-8D7D56DF3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0B4A9-B924-044D-8D97-A93F5EAFFCF8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5E3C-FF53-8E4F-8F52-8D7D56DF3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0B4A9-B924-044D-8D97-A93F5EAFFCF8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5E3C-FF53-8E4F-8F52-8D7D56DF3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762000" y="1371600"/>
            <a:ext cx="7543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69863" indent="-169863"/>
            <a:endParaRPr lang="en-US" dirty="0"/>
          </a:p>
          <a:p>
            <a:pPr marL="169863" indent="-169863">
              <a:buFontTx/>
              <a:buChar char="•"/>
            </a:pPr>
            <a:r>
              <a:rPr lang="en-US" dirty="0"/>
              <a:t>Remember, the LCS problem is actually a special case of the general alignment problem where mismatches are not allowed</a:t>
            </a:r>
          </a:p>
          <a:p>
            <a:pPr lvl="1"/>
            <a:endParaRPr lang="en-US" dirty="0">
              <a:latin typeface="Courier" pitchFamily="-109" charset="0"/>
            </a:endParaRPr>
          </a:p>
          <a:p>
            <a:pPr lvl="1"/>
            <a:r>
              <a:rPr lang="en-US" dirty="0">
                <a:latin typeface="Courier" pitchFamily="-109" charset="0"/>
              </a:rPr>
              <a:t>AC-G-C</a:t>
            </a:r>
          </a:p>
          <a:p>
            <a:pPr lvl="1"/>
            <a:r>
              <a:rPr lang="en-US" dirty="0">
                <a:latin typeface="Courier" pitchFamily="-109" charset="0"/>
              </a:rPr>
              <a:t>-CTGAC</a:t>
            </a:r>
            <a:endParaRPr lang="en-US" sz="2000" i="1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“Longest Common Subsequence” (LCS) Problem </a:t>
            </a:r>
            <a:endParaRPr lang="en-US" sz="2400" dirty="0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0" y="5105400"/>
            <a:ext cx="9601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  <a:p>
            <a:r>
              <a:rPr lang="en-US"/>
              <a:t>.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/>
            </a:r>
            <a:br>
              <a:rPr lang="en-US" sz="32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(gap penalty is -2, match is +3, mismatch-1 )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219200"/>
            <a:ext cx="7848600" cy="4497388"/>
            <a:chOff x="336" y="938"/>
            <a:chExt cx="4944" cy="2833"/>
          </a:xfrm>
        </p:grpSpPr>
        <p:sp>
          <p:nvSpPr>
            <p:cNvPr id="97288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97289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97290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97291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97292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293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294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295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296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297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97298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299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300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301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302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303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97304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305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306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307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308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309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97310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311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312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313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314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7315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97316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97317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97318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97319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97320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97321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97322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23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24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25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26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27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28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29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30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31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32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33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34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7284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2768600" y="6054725"/>
            <a:ext cx="4189413" cy="701675"/>
            <a:chOff x="1344" y="3776"/>
            <a:chExt cx="2639" cy="442"/>
          </a:xfrm>
        </p:grpSpPr>
        <p:sp>
          <p:nvSpPr>
            <p:cNvPr id="97286" name="Text Box 53"/>
            <p:cNvSpPr txBox="1">
              <a:spLocks noChangeArrowheads="1"/>
            </p:cNvSpPr>
            <p:nvPr/>
          </p:nvSpPr>
          <p:spPr bwMode="auto">
            <a:xfrm>
              <a:off x="1344" y="3792"/>
              <a:ext cx="15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FF0000"/>
                  </a:solidFill>
                  <a:latin typeface="Arial" pitchFamily="-109" charset="0"/>
                </a:rPr>
                <a:t>Alignment implied by starting conditions</a:t>
              </a:r>
              <a:endParaRPr lang="en-US"/>
            </a:p>
          </p:txBody>
        </p:sp>
        <p:sp>
          <p:nvSpPr>
            <p:cNvPr id="97287" name="Text Box 54"/>
            <p:cNvSpPr txBox="1">
              <a:spLocks noChangeArrowheads="1"/>
            </p:cNvSpPr>
            <p:nvPr/>
          </p:nvSpPr>
          <p:spPr bwMode="auto">
            <a:xfrm>
              <a:off x="2832" y="3776"/>
              <a:ext cx="115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ourier" pitchFamily="-109" charset="0"/>
                </a:rPr>
                <a:t>ACGC-----</a:t>
              </a:r>
            </a:p>
            <a:p>
              <a:r>
                <a:rPr lang="en-US" sz="2000">
                  <a:latin typeface="Courier" pitchFamily="-109" charset="0"/>
                </a:rPr>
                <a:t>----CTGAC</a:t>
              </a: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219200"/>
            <a:ext cx="7848600" cy="4497388"/>
            <a:chOff x="336" y="938"/>
            <a:chExt cx="4944" cy="2833"/>
          </a:xfrm>
        </p:grpSpPr>
        <p:sp>
          <p:nvSpPr>
            <p:cNvPr id="98310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98311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98312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98313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98314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15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16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17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18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19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98320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21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22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23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24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25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98326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27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28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29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30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31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98332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33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34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35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8336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98337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98338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98339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98340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98341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98342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98343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98344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345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346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347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348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349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350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351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352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353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354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355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356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8308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8309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219200"/>
            <a:ext cx="7848600" cy="4497388"/>
            <a:chOff x="336" y="938"/>
            <a:chExt cx="4944" cy="2833"/>
          </a:xfrm>
        </p:grpSpPr>
        <p:sp>
          <p:nvSpPr>
            <p:cNvPr id="99336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99337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99338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99339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99340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41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42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43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44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45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99346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47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48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49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50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51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99352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53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54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55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56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57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99358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59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60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9361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99362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99363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99364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99365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99366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99367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99368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99369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99370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71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72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73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74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75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76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77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78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79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80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81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82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9331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9332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3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4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219200"/>
            <a:ext cx="7848600" cy="4497388"/>
            <a:chOff x="336" y="938"/>
            <a:chExt cx="4944" cy="2833"/>
          </a:xfrm>
        </p:grpSpPr>
        <p:sp>
          <p:nvSpPr>
            <p:cNvPr id="100362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00363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00364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00365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00366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67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68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69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70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71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0372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73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74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75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76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77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0378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79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80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81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82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83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0384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85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0386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0387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00388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0389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0390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00391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0392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0393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0394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0395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00396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97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98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399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00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01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02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03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04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05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06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07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408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0355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0356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7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8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9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0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01388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01389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01390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01391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01392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393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394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395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396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397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1398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399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400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401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402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403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1404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405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406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407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408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409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1410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411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1412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1413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01414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1415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1416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01417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1418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1419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1420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1421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01422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23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24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25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26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27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28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29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30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31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32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33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434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1379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1380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81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82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83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84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01385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86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38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02413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02414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02415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02416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02417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2418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2419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2420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2421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2422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2423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2424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2425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2426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2427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2428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2429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2430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2431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2432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2433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2434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2435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2436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2437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2438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02439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2440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2441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02442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2443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2444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2445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2446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02447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48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49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0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1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2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3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4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5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6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7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8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459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403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404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05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06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07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08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09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02410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11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03438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03439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03440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03441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03442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3443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3444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3445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3446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3447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3448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3449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3450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3451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3452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3453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3454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3455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3456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3457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3458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03459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3460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3461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3462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3463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03464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3465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3466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03467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3468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3469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3470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3471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03472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73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74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75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76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77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78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79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80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81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82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83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84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3427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428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9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0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1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2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3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03434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5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6" name="Line 59"/>
          <p:cNvSpPr>
            <a:spLocks noChangeShapeType="1"/>
          </p:cNvSpPr>
          <p:nvPr/>
        </p:nvSpPr>
        <p:spPr bwMode="auto">
          <a:xfrm>
            <a:off x="28194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3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04463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04464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04465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04466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04467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4468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4469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4470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4471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4472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4473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4474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4475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4476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4477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4478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4479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4480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4481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4482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4483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04484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4485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4486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4487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4488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04489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4490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4491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04492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4493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4494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4495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4496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04497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98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99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00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01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02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03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04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05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06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07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08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09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4451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52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53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54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55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56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57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04458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59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60" name="Line 59"/>
          <p:cNvSpPr>
            <a:spLocks noChangeShapeType="1"/>
          </p:cNvSpPr>
          <p:nvPr/>
        </p:nvSpPr>
        <p:spPr bwMode="auto">
          <a:xfrm>
            <a:off x="28194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61" name="Line 53"/>
          <p:cNvSpPr>
            <a:spLocks noChangeShapeType="1"/>
          </p:cNvSpPr>
          <p:nvPr/>
        </p:nvSpPr>
        <p:spPr bwMode="auto">
          <a:xfrm>
            <a:off x="40386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4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05488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05489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05490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05491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05492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5493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5494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5495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5496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5497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5498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5499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5500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5501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5502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5503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5504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5505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5506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05507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5508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05509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5510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5511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5512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5513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05514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5515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5516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05517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5518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5519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5520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5521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05522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23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24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25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26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27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28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29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30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31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32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33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34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5475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5476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77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78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79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0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1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05482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3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4" name="Line 59"/>
          <p:cNvSpPr>
            <a:spLocks noChangeShapeType="1"/>
          </p:cNvSpPr>
          <p:nvPr/>
        </p:nvSpPr>
        <p:spPr bwMode="auto">
          <a:xfrm>
            <a:off x="28194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5" name="Line 53"/>
          <p:cNvSpPr>
            <a:spLocks noChangeShapeType="1"/>
          </p:cNvSpPr>
          <p:nvPr/>
        </p:nvSpPr>
        <p:spPr bwMode="auto">
          <a:xfrm>
            <a:off x="40386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6" name="Line 53"/>
          <p:cNvSpPr>
            <a:spLocks noChangeShapeType="1"/>
          </p:cNvSpPr>
          <p:nvPr/>
        </p:nvSpPr>
        <p:spPr bwMode="auto">
          <a:xfrm>
            <a:off x="49530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06514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06515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06516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06517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06518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6519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6520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6521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6522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6523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6524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6525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6526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6527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6528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6529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6530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6531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6532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06533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6534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06535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6536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6537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6538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6539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06540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6541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6542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06543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6544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6545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6546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6547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06548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49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50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51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52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53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54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55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56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57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58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59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60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6499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6500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1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2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3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4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5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06506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7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8" name="Line 59"/>
          <p:cNvSpPr>
            <a:spLocks noChangeShapeType="1"/>
          </p:cNvSpPr>
          <p:nvPr/>
        </p:nvSpPr>
        <p:spPr bwMode="auto">
          <a:xfrm>
            <a:off x="28194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09" name="Line 53"/>
          <p:cNvSpPr>
            <a:spLocks noChangeShapeType="1"/>
          </p:cNvSpPr>
          <p:nvPr/>
        </p:nvSpPr>
        <p:spPr bwMode="auto">
          <a:xfrm>
            <a:off x="40386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10" name="Line 53"/>
          <p:cNvSpPr>
            <a:spLocks noChangeShapeType="1"/>
          </p:cNvSpPr>
          <p:nvPr/>
        </p:nvSpPr>
        <p:spPr bwMode="auto">
          <a:xfrm>
            <a:off x="49530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11" name="Line 53"/>
          <p:cNvSpPr>
            <a:spLocks noChangeShapeType="1"/>
          </p:cNvSpPr>
          <p:nvPr/>
        </p:nvSpPr>
        <p:spPr bwMode="auto">
          <a:xfrm>
            <a:off x="60960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12" name="Line 52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51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3000" dirty="0" smtClean="0">
                <a:ea typeface="ＭＳ Ｐゴシック" pitchFamily="-109" charset="-128"/>
                <a:cs typeface="ＭＳ Ｐゴシック" pitchFamily="-109" charset="-128"/>
              </a:rPr>
              <a:t>Global (Needleman </a:t>
            </a:r>
            <a:r>
              <a:rPr lang="en-US" sz="3000" dirty="0" err="1" smtClean="0">
                <a:ea typeface="ＭＳ Ｐゴシック" pitchFamily="-109" charset="-128"/>
                <a:cs typeface="ＭＳ Ｐゴシック" pitchFamily="-109" charset="-128"/>
              </a:rPr>
              <a:t>Wunsch</a:t>
            </a:r>
            <a:r>
              <a:rPr lang="en-US" sz="3000" dirty="0" smtClean="0">
                <a:ea typeface="ＭＳ Ｐゴシック" pitchFamily="-109" charset="-128"/>
                <a:cs typeface="ＭＳ Ｐゴシック" pitchFamily="-109" charset="-128"/>
              </a:rPr>
              <a:t>)</a:t>
            </a:r>
          </a:p>
        </p:txBody>
      </p:sp>
      <p:pic>
        <p:nvPicPr>
          <p:cNvPr id="126980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371600"/>
            <a:ext cx="5181600" cy="395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3352800" y="5410200"/>
            <a:ext cx="1671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Match = 1 point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3352800" y="6172200"/>
            <a:ext cx="1628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Gap = -2 points</a:t>
            </a:r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3352800" y="5791200"/>
            <a:ext cx="215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Mis-match = -1 point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07539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07540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07541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07542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07543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7544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7545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7546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7547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7548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7549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7550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7551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7552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7553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7554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7555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07556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7557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07558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7559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07560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7561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7562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7563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7564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07565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7566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7567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07568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7569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7570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7571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7572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07573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74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75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76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77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78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79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80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81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82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83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84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85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7523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7524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25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26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27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28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29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07530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31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32" name="Line 59"/>
          <p:cNvSpPr>
            <a:spLocks noChangeShapeType="1"/>
          </p:cNvSpPr>
          <p:nvPr/>
        </p:nvSpPr>
        <p:spPr bwMode="auto">
          <a:xfrm>
            <a:off x="28194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33" name="Line 53"/>
          <p:cNvSpPr>
            <a:spLocks noChangeShapeType="1"/>
          </p:cNvSpPr>
          <p:nvPr/>
        </p:nvSpPr>
        <p:spPr bwMode="auto">
          <a:xfrm>
            <a:off x="40386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34" name="Line 53"/>
          <p:cNvSpPr>
            <a:spLocks noChangeShapeType="1"/>
          </p:cNvSpPr>
          <p:nvPr/>
        </p:nvSpPr>
        <p:spPr bwMode="auto">
          <a:xfrm>
            <a:off x="49530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35" name="Line 53"/>
          <p:cNvSpPr>
            <a:spLocks noChangeShapeType="1"/>
          </p:cNvSpPr>
          <p:nvPr/>
        </p:nvSpPr>
        <p:spPr bwMode="auto">
          <a:xfrm>
            <a:off x="60960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36" name="Line 52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37" name="Line 59"/>
          <p:cNvSpPr>
            <a:spLocks noChangeShapeType="1"/>
          </p:cNvSpPr>
          <p:nvPr/>
        </p:nvSpPr>
        <p:spPr bwMode="auto">
          <a:xfrm>
            <a:off x="70866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08564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08565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08566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08567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08568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8569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8570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8571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8572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8573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8574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8575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8576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8577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8578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8579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8580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08581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8582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08583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8584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08585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8586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8587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8588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8589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08590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8591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8592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08593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8594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8595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8596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8597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08598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99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00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01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02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03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04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05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06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07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08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09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10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8547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8548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49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0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1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2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3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08554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5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6" name="Line 59"/>
          <p:cNvSpPr>
            <a:spLocks noChangeShapeType="1"/>
          </p:cNvSpPr>
          <p:nvPr/>
        </p:nvSpPr>
        <p:spPr bwMode="auto">
          <a:xfrm>
            <a:off x="28194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7" name="Line 53"/>
          <p:cNvSpPr>
            <a:spLocks noChangeShapeType="1"/>
          </p:cNvSpPr>
          <p:nvPr/>
        </p:nvSpPr>
        <p:spPr bwMode="auto">
          <a:xfrm>
            <a:off x="40386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8" name="Line 53"/>
          <p:cNvSpPr>
            <a:spLocks noChangeShapeType="1"/>
          </p:cNvSpPr>
          <p:nvPr/>
        </p:nvSpPr>
        <p:spPr bwMode="auto">
          <a:xfrm>
            <a:off x="49530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59" name="Line 53"/>
          <p:cNvSpPr>
            <a:spLocks noChangeShapeType="1"/>
          </p:cNvSpPr>
          <p:nvPr/>
        </p:nvSpPr>
        <p:spPr bwMode="auto">
          <a:xfrm>
            <a:off x="60960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60" name="Line 52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61" name="Line 59"/>
          <p:cNvSpPr>
            <a:spLocks noChangeShapeType="1"/>
          </p:cNvSpPr>
          <p:nvPr/>
        </p:nvSpPr>
        <p:spPr bwMode="auto">
          <a:xfrm>
            <a:off x="70866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62" name="Line 52"/>
          <p:cNvSpPr>
            <a:spLocks noChangeShapeType="1"/>
          </p:cNvSpPr>
          <p:nvPr/>
        </p:nvSpPr>
        <p:spPr bwMode="auto">
          <a:xfrm>
            <a:off x="36576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56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09589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09590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09591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09592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09593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9594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9595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9596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9597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9598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9599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9600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9601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9602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09603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9604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9605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09606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9607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09608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9609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09610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9611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9612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09613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09614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09615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09616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9617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09618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09619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09620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09621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09622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09623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24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25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26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27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28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29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30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31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32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33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34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635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9571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9572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73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74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75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76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77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09578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79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0" name="Line 59"/>
          <p:cNvSpPr>
            <a:spLocks noChangeShapeType="1"/>
          </p:cNvSpPr>
          <p:nvPr/>
        </p:nvSpPr>
        <p:spPr bwMode="auto">
          <a:xfrm>
            <a:off x="28194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1" name="Line 53"/>
          <p:cNvSpPr>
            <a:spLocks noChangeShapeType="1"/>
          </p:cNvSpPr>
          <p:nvPr/>
        </p:nvSpPr>
        <p:spPr bwMode="auto">
          <a:xfrm>
            <a:off x="40386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2" name="Line 53"/>
          <p:cNvSpPr>
            <a:spLocks noChangeShapeType="1"/>
          </p:cNvSpPr>
          <p:nvPr/>
        </p:nvSpPr>
        <p:spPr bwMode="auto">
          <a:xfrm>
            <a:off x="49530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3" name="Line 53"/>
          <p:cNvSpPr>
            <a:spLocks noChangeShapeType="1"/>
          </p:cNvSpPr>
          <p:nvPr/>
        </p:nvSpPr>
        <p:spPr bwMode="auto">
          <a:xfrm>
            <a:off x="60960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4" name="Line 52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5" name="Line 59"/>
          <p:cNvSpPr>
            <a:spLocks noChangeShapeType="1"/>
          </p:cNvSpPr>
          <p:nvPr/>
        </p:nvSpPr>
        <p:spPr bwMode="auto">
          <a:xfrm>
            <a:off x="70866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6" name="Line 52"/>
          <p:cNvSpPr>
            <a:spLocks noChangeShapeType="1"/>
          </p:cNvSpPr>
          <p:nvPr/>
        </p:nvSpPr>
        <p:spPr bwMode="auto">
          <a:xfrm>
            <a:off x="36576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7" name="Line 59"/>
          <p:cNvSpPr>
            <a:spLocks noChangeShapeType="1"/>
          </p:cNvSpPr>
          <p:nvPr/>
        </p:nvSpPr>
        <p:spPr bwMode="auto">
          <a:xfrm>
            <a:off x="39624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8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10614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10615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10616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10617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10618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0619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0620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0621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0622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0623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0624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0625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0626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2</a:t>
              </a:r>
            </a:p>
          </p:txBody>
        </p:sp>
        <p:sp>
          <p:nvSpPr>
            <p:cNvPr id="110627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0628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0629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0630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0631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0632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0633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0634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10635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0636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0637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0638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0639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0640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0641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0642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10643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0644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0645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0646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0647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0648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49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50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51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52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53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54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55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56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57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58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59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660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0595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0596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597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598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599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00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01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10602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03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04" name="Line 59"/>
          <p:cNvSpPr>
            <a:spLocks noChangeShapeType="1"/>
          </p:cNvSpPr>
          <p:nvPr/>
        </p:nvSpPr>
        <p:spPr bwMode="auto">
          <a:xfrm>
            <a:off x="28194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05" name="Line 53"/>
          <p:cNvSpPr>
            <a:spLocks noChangeShapeType="1"/>
          </p:cNvSpPr>
          <p:nvPr/>
        </p:nvSpPr>
        <p:spPr bwMode="auto">
          <a:xfrm>
            <a:off x="40386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06" name="Line 53"/>
          <p:cNvSpPr>
            <a:spLocks noChangeShapeType="1"/>
          </p:cNvSpPr>
          <p:nvPr/>
        </p:nvSpPr>
        <p:spPr bwMode="auto">
          <a:xfrm>
            <a:off x="49530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07" name="Line 53"/>
          <p:cNvSpPr>
            <a:spLocks noChangeShapeType="1"/>
          </p:cNvSpPr>
          <p:nvPr/>
        </p:nvSpPr>
        <p:spPr bwMode="auto">
          <a:xfrm>
            <a:off x="60960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08" name="Line 52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09" name="Line 59"/>
          <p:cNvSpPr>
            <a:spLocks noChangeShapeType="1"/>
          </p:cNvSpPr>
          <p:nvPr/>
        </p:nvSpPr>
        <p:spPr bwMode="auto">
          <a:xfrm>
            <a:off x="70866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0" name="Line 52"/>
          <p:cNvSpPr>
            <a:spLocks noChangeShapeType="1"/>
          </p:cNvSpPr>
          <p:nvPr/>
        </p:nvSpPr>
        <p:spPr bwMode="auto">
          <a:xfrm>
            <a:off x="36576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1" name="Line 59"/>
          <p:cNvSpPr>
            <a:spLocks noChangeShapeType="1"/>
          </p:cNvSpPr>
          <p:nvPr/>
        </p:nvSpPr>
        <p:spPr bwMode="auto">
          <a:xfrm>
            <a:off x="39624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2" name="Line 59"/>
          <p:cNvSpPr>
            <a:spLocks noChangeShapeType="1"/>
          </p:cNvSpPr>
          <p:nvPr/>
        </p:nvSpPr>
        <p:spPr bwMode="auto">
          <a:xfrm>
            <a:off x="50292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61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11639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11640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11641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11642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11643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1644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1645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1646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1647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1648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1649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1650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1651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2</a:t>
              </a:r>
            </a:p>
          </p:txBody>
        </p:sp>
        <p:sp>
          <p:nvSpPr>
            <p:cNvPr id="111652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1653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1654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1655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1656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1657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1658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1659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11660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1661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1662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1663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1664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1665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1666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1667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11668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1669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1670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1671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1672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1673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74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75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76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77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78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79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80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81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82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83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84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685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1619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1620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21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22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23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24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25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11626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27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28" name="Line 59"/>
          <p:cNvSpPr>
            <a:spLocks noChangeShapeType="1"/>
          </p:cNvSpPr>
          <p:nvPr/>
        </p:nvSpPr>
        <p:spPr bwMode="auto">
          <a:xfrm>
            <a:off x="28194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29" name="Line 53"/>
          <p:cNvSpPr>
            <a:spLocks noChangeShapeType="1"/>
          </p:cNvSpPr>
          <p:nvPr/>
        </p:nvSpPr>
        <p:spPr bwMode="auto">
          <a:xfrm>
            <a:off x="40386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0" name="Line 53"/>
          <p:cNvSpPr>
            <a:spLocks noChangeShapeType="1"/>
          </p:cNvSpPr>
          <p:nvPr/>
        </p:nvSpPr>
        <p:spPr bwMode="auto">
          <a:xfrm>
            <a:off x="49530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1" name="Line 53"/>
          <p:cNvSpPr>
            <a:spLocks noChangeShapeType="1"/>
          </p:cNvSpPr>
          <p:nvPr/>
        </p:nvSpPr>
        <p:spPr bwMode="auto">
          <a:xfrm>
            <a:off x="60960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2" name="Line 52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3" name="Line 59"/>
          <p:cNvSpPr>
            <a:spLocks noChangeShapeType="1"/>
          </p:cNvSpPr>
          <p:nvPr/>
        </p:nvSpPr>
        <p:spPr bwMode="auto">
          <a:xfrm>
            <a:off x="70866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4" name="Line 52"/>
          <p:cNvSpPr>
            <a:spLocks noChangeShapeType="1"/>
          </p:cNvSpPr>
          <p:nvPr/>
        </p:nvSpPr>
        <p:spPr bwMode="auto">
          <a:xfrm>
            <a:off x="36576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5" name="Line 59"/>
          <p:cNvSpPr>
            <a:spLocks noChangeShapeType="1"/>
          </p:cNvSpPr>
          <p:nvPr/>
        </p:nvSpPr>
        <p:spPr bwMode="auto">
          <a:xfrm>
            <a:off x="39624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6" name="Line 59"/>
          <p:cNvSpPr>
            <a:spLocks noChangeShapeType="1"/>
          </p:cNvSpPr>
          <p:nvPr/>
        </p:nvSpPr>
        <p:spPr bwMode="auto">
          <a:xfrm>
            <a:off x="50292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7" name="Line 53"/>
          <p:cNvSpPr>
            <a:spLocks noChangeShapeType="1"/>
          </p:cNvSpPr>
          <p:nvPr/>
        </p:nvSpPr>
        <p:spPr bwMode="auto">
          <a:xfrm>
            <a:off x="60960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12665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12666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12667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12668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12669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2670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2671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2672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2673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2674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2675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2676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2677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2</a:t>
              </a:r>
            </a:p>
          </p:txBody>
        </p:sp>
        <p:sp>
          <p:nvSpPr>
            <p:cNvPr id="112678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2679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2680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2681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2682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2683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2684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2685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12686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2687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2688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2689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2690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2691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2692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2693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12694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2695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2696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2697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2698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2699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00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01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02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03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04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05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06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07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08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09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10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711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2643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2644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45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46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47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48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49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12650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51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52" name="Line 59"/>
          <p:cNvSpPr>
            <a:spLocks noChangeShapeType="1"/>
          </p:cNvSpPr>
          <p:nvPr/>
        </p:nvSpPr>
        <p:spPr bwMode="auto">
          <a:xfrm>
            <a:off x="28194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53" name="Line 53"/>
          <p:cNvSpPr>
            <a:spLocks noChangeShapeType="1"/>
          </p:cNvSpPr>
          <p:nvPr/>
        </p:nvSpPr>
        <p:spPr bwMode="auto">
          <a:xfrm>
            <a:off x="40386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54" name="Line 53"/>
          <p:cNvSpPr>
            <a:spLocks noChangeShapeType="1"/>
          </p:cNvSpPr>
          <p:nvPr/>
        </p:nvSpPr>
        <p:spPr bwMode="auto">
          <a:xfrm>
            <a:off x="49530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55" name="Line 53"/>
          <p:cNvSpPr>
            <a:spLocks noChangeShapeType="1"/>
          </p:cNvSpPr>
          <p:nvPr/>
        </p:nvSpPr>
        <p:spPr bwMode="auto">
          <a:xfrm>
            <a:off x="60960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56" name="Line 52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57" name="Line 59"/>
          <p:cNvSpPr>
            <a:spLocks noChangeShapeType="1"/>
          </p:cNvSpPr>
          <p:nvPr/>
        </p:nvSpPr>
        <p:spPr bwMode="auto">
          <a:xfrm>
            <a:off x="70866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58" name="Line 52"/>
          <p:cNvSpPr>
            <a:spLocks noChangeShapeType="1"/>
          </p:cNvSpPr>
          <p:nvPr/>
        </p:nvSpPr>
        <p:spPr bwMode="auto">
          <a:xfrm>
            <a:off x="36576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59" name="Line 59"/>
          <p:cNvSpPr>
            <a:spLocks noChangeShapeType="1"/>
          </p:cNvSpPr>
          <p:nvPr/>
        </p:nvSpPr>
        <p:spPr bwMode="auto">
          <a:xfrm>
            <a:off x="39624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0" name="Line 59"/>
          <p:cNvSpPr>
            <a:spLocks noChangeShapeType="1"/>
          </p:cNvSpPr>
          <p:nvPr/>
        </p:nvSpPr>
        <p:spPr bwMode="auto">
          <a:xfrm>
            <a:off x="50292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1" name="Line 53"/>
          <p:cNvSpPr>
            <a:spLocks noChangeShapeType="1"/>
          </p:cNvSpPr>
          <p:nvPr/>
        </p:nvSpPr>
        <p:spPr bwMode="auto">
          <a:xfrm>
            <a:off x="60960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2" name="Line 52"/>
          <p:cNvSpPr>
            <a:spLocks noChangeShapeType="1"/>
          </p:cNvSpPr>
          <p:nvPr/>
        </p:nvSpPr>
        <p:spPr bwMode="auto">
          <a:xfrm>
            <a:off x="78486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3" name="Line 53"/>
          <p:cNvSpPr>
            <a:spLocks noChangeShapeType="1"/>
          </p:cNvSpPr>
          <p:nvPr/>
        </p:nvSpPr>
        <p:spPr bwMode="auto">
          <a:xfrm>
            <a:off x="72390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6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13691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13692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13693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13694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13695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3696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3697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3698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3699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3700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3701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3702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3703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2</a:t>
              </a:r>
            </a:p>
          </p:txBody>
        </p:sp>
        <p:sp>
          <p:nvSpPr>
            <p:cNvPr id="113704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3705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3706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3707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3708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3709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3710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3711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13712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3713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3714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3715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3716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3717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3718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3719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13720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3721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3722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3723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3724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3725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26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27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28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29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30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31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32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33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34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35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36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737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3667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3668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69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70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71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72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73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13674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75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76" name="Line 59"/>
          <p:cNvSpPr>
            <a:spLocks noChangeShapeType="1"/>
          </p:cNvSpPr>
          <p:nvPr/>
        </p:nvSpPr>
        <p:spPr bwMode="auto">
          <a:xfrm>
            <a:off x="28194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77" name="Line 53"/>
          <p:cNvSpPr>
            <a:spLocks noChangeShapeType="1"/>
          </p:cNvSpPr>
          <p:nvPr/>
        </p:nvSpPr>
        <p:spPr bwMode="auto">
          <a:xfrm>
            <a:off x="40386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78" name="Line 53"/>
          <p:cNvSpPr>
            <a:spLocks noChangeShapeType="1"/>
          </p:cNvSpPr>
          <p:nvPr/>
        </p:nvSpPr>
        <p:spPr bwMode="auto">
          <a:xfrm>
            <a:off x="49530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79" name="Line 53"/>
          <p:cNvSpPr>
            <a:spLocks noChangeShapeType="1"/>
          </p:cNvSpPr>
          <p:nvPr/>
        </p:nvSpPr>
        <p:spPr bwMode="auto">
          <a:xfrm>
            <a:off x="60960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0" name="Line 52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1" name="Line 59"/>
          <p:cNvSpPr>
            <a:spLocks noChangeShapeType="1"/>
          </p:cNvSpPr>
          <p:nvPr/>
        </p:nvSpPr>
        <p:spPr bwMode="auto">
          <a:xfrm>
            <a:off x="70866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2" name="Line 52"/>
          <p:cNvSpPr>
            <a:spLocks noChangeShapeType="1"/>
          </p:cNvSpPr>
          <p:nvPr/>
        </p:nvSpPr>
        <p:spPr bwMode="auto">
          <a:xfrm>
            <a:off x="36576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3" name="Line 59"/>
          <p:cNvSpPr>
            <a:spLocks noChangeShapeType="1"/>
          </p:cNvSpPr>
          <p:nvPr/>
        </p:nvSpPr>
        <p:spPr bwMode="auto">
          <a:xfrm>
            <a:off x="39624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4" name="Line 59"/>
          <p:cNvSpPr>
            <a:spLocks noChangeShapeType="1"/>
          </p:cNvSpPr>
          <p:nvPr/>
        </p:nvSpPr>
        <p:spPr bwMode="auto">
          <a:xfrm>
            <a:off x="50292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5" name="Line 53"/>
          <p:cNvSpPr>
            <a:spLocks noChangeShapeType="1"/>
          </p:cNvSpPr>
          <p:nvPr/>
        </p:nvSpPr>
        <p:spPr bwMode="auto">
          <a:xfrm>
            <a:off x="60960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6" name="Line 52"/>
          <p:cNvSpPr>
            <a:spLocks noChangeShapeType="1"/>
          </p:cNvSpPr>
          <p:nvPr/>
        </p:nvSpPr>
        <p:spPr bwMode="auto">
          <a:xfrm>
            <a:off x="78486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7" name="Line 53"/>
          <p:cNvSpPr>
            <a:spLocks noChangeShapeType="1"/>
          </p:cNvSpPr>
          <p:nvPr/>
        </p:nvSpPr>
        <p:spPr bwMode="auto">
          <a:xfrm>
            <a:off x="72390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8" name="Line 52"/>
          <p:cNvSpPr>
            <a:spLocks noChangeShapeType="1"/>
          </p:cNvSpPr>
          <p:nvPr/>
        </p:nvSpPr>
        <p:spPr bwMode="auto">
          <a:xfrm>
            <a:off x="36576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89" name="Line 59"/>
          <p:cNvSpPr>
            <a:spLocks noChangeShapeType="1"/>
          </p:cNvSpPr>
          <p:nvPr/>
        </p:nvSpPr>
        <p:spPr bwMode="auto">
          <a:xfrm>
            <a:off x="2895600" y="4800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14717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14718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14719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14720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14721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4722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4723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4724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4725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4726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4727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4728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4729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2</a:t>
              </a:r>
            </a:p>
          </p:txBody>
        </p:sp>
        <p:sp>
          <p:nvSpPr>
            <p:cNvPr id="114730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4731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4732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4733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4734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4735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4736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4737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14738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4739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4740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4741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4742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4743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4744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4745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14746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4747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4748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4749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4750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4751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52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53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54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55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56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57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58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59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0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1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2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763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4691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4692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3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4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5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6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7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14698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699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0" name="Line 59"/>
          <p:cNvSpPr>
            <a:spLocks noChangeShapeType="1"/>
          </p:cNvSpPr>
          <p:nvPr/>
        </p:nvSpPr>
        <p:spPr bwMode="auto">
          <a:xfrm>
            <a:off x="28194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1" name="Line 53"/>
          <p:cNvSpPr>
            <a:spLocks noChangeShapeType="1"/>
          </p:cNvSpPr>
          <p:nvPr/>
        </p:nvSpPr>
        <p:spPr bwMode="auto">
          <a:xfrm>
            <a:off x="40386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2" name="Line 53"/>
          <p:cNvSpPr>
            <a:spLocks noChangeShapeType="1"/>
          </p:cNvSpPr>
          <p:nvPr/>
        </p:nvSpPr>
        <p:spPr bwMode="auto">
          <a:xfrm>
            <a:off x="49530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3" name="Line 53"/>
          <p:cNvSpPr>
            <a:spLocks noChangeShapeType="1"/>
          </p:cNvSpPr>
          <p:nvPr/>
        </p:nvSpPr>
        <p:spPr bwMode="auto">
          <a:xfrm>
            <a:off x="60960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4" name="Line 52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5" name="Line 59"/>
          <p:cNvSpPr>
            <a:spLocks noChangeShapeType="1"/>
          </p:cNvSpPr>
          <p:nvPr/>
        </p:nvSpPr>
        <p:spPr bwMode="auto">
          <a:xfrm>
            <a:off x="70866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6" name="Line 52"/>
          <p:cNvSpPr>
            <a:spLocks noChangeShapeType="1"/>
          </p:cNvSpPr>
          <p:nvPr/>
        </p:nvSpPr>
        <p:spPr bwMode="auto">
          <a:xfrm>
            <a:off x="36576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7" name="Line 59"/>
          <p:cNvSpPr>
            <a:spLocks noChangeShapeType="1"/>
          </p:cNvSpPr>
          <p:nvPr/>
        </p:nvSpPr>
        <p:spPr bwMode="auto">
          <a:xfrm>
            <a:off x="39624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8" name="Line 59"/>
          <p:cNvSpPr>
            <a:spLocks noChangeShapeType="1"/>
          </p:cNvSpPr>
          <p:nvPr/>
        </p:nvSpPr>
        <p:spPr bwMode="auto">
          <a:xfrm>
            <a:off x="50292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09" name="Line 53"/>
          <p:cNvSpPr>
            <a:spLocks noChangeShapeType="1"/>
          </p:cNvSpPr>
          <p:nvPr/>
        </p:nvSpPr>
        <p:spPr bwMode="auto">
          <a:xfrm>
            <a:off x="60960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0" name="Line 52"/>
          <p:cNvSpPr>
            <a:spLocks noChangeShapeType="1"/>
          </p:cNvSpPr>
          <p:nvPr/>
        </p:nvSpPr>
        <p:spPr bwMode="auto">
          <a:xfrm>
            <a:off x="78486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1" name="Line 53"/>
          <p:cNvSpPr>
            <a:spLocks noChangeShapeType="1"/>
          </p:cNvSpPr>
          <p:nvPr/>
        </p:nvSpPr>
        <p:spPr bwMode="auto">
          <a:xfrm>
            <a:off x="72390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2" name="Line 52"/>
          <p:cNvSpPr>
            <a:spLocks noChangeShapeType="1"/>
          </p:cNvSpPr>
          <p:nvPr/>
        </p:nvSpPr>
        <p:spPr bwMode="auto">
          <a:xfrm>
            <a:off x="36576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3" name="Line 59"/>
          <p:cNvSpPr>
            <a:spLocks noChangeShapeType="1"/>
          </p:cNvSpPr>
          <p:nvPr/>
        </p:nvSpPr>
        <p:spPr bwMode="auto">
          <a:xfrm>
            <a:off x="2895600" y="4800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4" name="Line 52"/>
          <p:cNvSpPr>
            <a:spLocks noChangeShapeType="1"/>
          </p:cNvSpPr>
          <p:nvPr/>
        </p:nvSpPr>
        <p:spPr bwMode="auto">
          <a:xfrm>
            <a:off x="47244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5" name="Line 59"/>
          <p:cNvSpPr>
            <a:spLocks noChangeShapeType="1"/>
          </p:cNvSpPr>
          <p:nvPr/>
        </p:nvSpPr>
        <p:spPr bwMode="auto">
          <a:xfrm>
            <a:off x="3962400" y="4800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71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15742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15743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15744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15745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15746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5747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5748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5749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5750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5751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5752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5753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5754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2</a:t>
              </a:r>
            </a:p>
          </p:txBody>
        </p:sp>
        <p:sp>
          <p:nvSpPr>
            <p:cNvPr id="115755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5756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5757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5758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5759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5760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5761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5762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15763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5764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5765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5766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5767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5768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5769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5770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15771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5772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5773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5774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5775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5776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77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78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79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80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81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82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83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84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85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86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87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788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5715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5716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17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18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19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20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21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15722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23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24" name="Line 59"/>
          <p:cNvSpPr>
            <a:spLocks noChangeShapeType="1"/>
          </p:cNvSpPr>
          <p:nvPr/>
        </p:nvSpPr>
        <p:spPr bwMode="auto">
          <a:xfrm>
            <a:off x="28194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25" name="Line 53"/>
          <p:cNvSpPr>
            <a:spLocks noChangeShapeType="1"/>
          </p:cNvSpPr>
          <p:nvPr/>
        </p:nvSpPr>
        <p:spPr bwMode="auto">
          <a:xfrm>
            <a:off x="40386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26" name="Line 53"/>
          <p:cNvSpPr>
            <a:spLocks noChangeShapeType="1"/>
          </p:cNvSpPr>
          <p:nvPr/>
        </p:nvSpPr>
        <p:spPr bwMode="auto">
          <a:xfrm>
            <a:off x="49530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27" name="Line 53"/>
          <p:cNvSpPr>
            <a:spLocks noChangeShapeType="1"/>
          </p:cNvSpPr>
          <p:nvPr/>
        </p:nvSpPr>
        <p:spPr bwMode="auto">
          <a:xfrm>
            <a:off x="60960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28" name="Line 52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29" name="Line 59"/>
          <p:cNvSpPr>
            <a:spLocks noChangeShapeType="1"/>
          </p:cNvSpPr>
          <p:nvPr/>
        </p:nvSpPr>
        <p:spPr bwMode="auto">
          <a:xfrm>
            <a:off x="70866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0" name="Line 52"/>
          <p:cNvSpPr>
            <a:spLocks noChangeShapeType="1"/>
          </p:cNvSpPr>
          <p:nvPr/>
        </p:nvSpPr>
        <p:spPr bwMode="auto">
          <a:xfrm>
            <a:off x="36576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1" name="Line 59"/>
          <p:cNvSpPr>
            <a:spLocks noChangeShapeType="1"/>
          </p:cNvSpPr>
          <p:nvPr/>
        </p:nvSpPr>
        <p:spPr bwMode="auto">
          <a:xfrm>
            <a:off x="39624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2" name="Line 59"/>
          <p:cNvSpPr>
            <a:spLocks noChangeShapeType="1"/>
          </p:cNvSpPr>
          <p:nvPr/>
        </p:nvSpPr>
        <p:spPr bwMode="auto">
          <a:xfrm>
            <a:off x="50292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3" name="Line 53"/>
          <p:cNvSpPr>
            <a:spLocks noChangeShapeType="1"/>
          </p:cNvSpPr>
          <p:nvPr/>
        </p:nvSpPr>
        <p:spPr bwMode="auto">
          <a:xfrm>
            <a:off x="60960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4" name="Line 52"/>
          <p:cNvSpPr>
            <a:spLocks noChangeShapeType="1"/>
          </p:cNvSpPr>
          <p:nvPr/>
        </p:nvSpPr>
        <p:spPr bwMode="auto">
          <a:xfrm>
            <a:off x="78486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5" name="Line 53"/>
          <p:cNvSpPr>
            <a:spLocks noChangeShapeType="1"/>
          </p:cNvSpPr>
          <p:nvPr/>
        </p:nvSpPr>
        <p:spPr bwMode="auto">
          <a:xfrm>
            <a:off x="72390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6" name="Line 52"/>
          <p:cNvSpPr>
            <a:spLocks noChangeShapeType="1"/>
          </p:cNvSpPr>
          <p:nvPr/>
        </p:nvSpPr>
        <p:spPr bwMode="auto">
          <a:xfrm>
            <a:off x="36576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7" name="Line 59"/>
          <p:cNvSpPr>
            <a:spLocks noChangeShapeType="1"/>
          </p:cNvSpPr>
          <p:nvPr/>
        </p:nvSpPr>
        <p:spPr bwMode="auto">
          <a:xfrm>
            <a:off x="2895600" y="4800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8" name="Line 52"/>
          <p:cNvSpPr>
            <a:spLocks noChangeShapeType="1"/>
          </p:cNvSpPr>
          <p:nvPr/>
        </p:nvSpPr>
        <p:spPr bwMode="auto">
          <a:xfrm>
            <a:off x="47244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39" name="Line 59"/>
          <p:cNvSpPr>
            <a:spLocks noChangeShapeType="1"/>
          </p:cNvSpPr>
          <p:nvPr/>
        </p:nvSpPr>
        <p:spPr bwMode="auto">
          <a:xfrm>
            <a:off x="3962400" y="4800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0" name="Line 52"/>
          <p:cNvSpPr>
            <a:spLocks noChangeShapeType="1"/>
          </p:cNvSpPr>
          <p:nvPr/>
        </p:nvSpPr>
        <p:spPr bwMode="auto">
          <a:xfrm>
            <a:off x="57150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74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16767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16768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16769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16770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16771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6772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16773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6774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6775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6776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6777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6778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6779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2</a:t>
              </a:r>
            </a:p>
          </p:txBody>
        </p:sp>
        <p:sp>
          <p:nvSpPr>
            <p:cNvPr id="116780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6781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6782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6783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6784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6785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6786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6787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16788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6789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6790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6791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6792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6793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6794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6795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16796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6797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6798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6799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6800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6801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02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03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04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05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06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07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08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09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10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11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12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813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6739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6740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41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42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43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44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45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16746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47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48" name="Line 59"/>
          <p:cNvSpPr>
            <a:spLocks noChangeShapeType="1"/>
          </p:cNvSpPr>
          <p:nvPr/>
        </p:nvSpPr>
        <p:spPr bwMode="auto">
          <a:xfrm>
            <a:off x="28194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49" name="Line 53"/>
          <p:cNvSpPr>
            <a:spLocks noChangeShapeType="1"/>
          </p:cNvSpPr>
          <p:nvPr/>
        </p:nvSpPr>
        <p:spPr bwMode="auto">
          <a:xfrm>
            <a:off x="40386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0" name="Line 53"/>
          <p:cNvSpPr>
            <a:spLocks noChangeShapeType="1"/>
          </p:cNvSpPr>
          <p:nvPr/>
        </p:nvSpPr>
        <p:spPr bwMode="auto">
          <a:xfrm>
            <a:off x="49530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1" name="Line 53"/>
          <p:cNvSpPr>
            <a:spLocks noChangeShapeType="1"/>
          </p:cNvSpPr>
          <p:nvPr/>
        </p:nvSpPr>
        <p:spPr bwMode="auto">
          <a:xfrm>
            <a:off x="60960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2" name="Line 52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3" name="Line 59"/>
          <p:cNvSpPr>
            <a:spLocks noChangeShapeType="1"/>
          </p:cNvSpPr>
          <p:nvPr/>
        </p:nvSpPr>
        <p:spPr bwMode="auto">
          <a:xfrm>
            <a:off x="70866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4" name="Line 52"/>
          <p:cNvSpPr>
            <a:spLocks noChangeShapeType="1"/>
          </p:cNvSpPr>
          <p:nvPr/>
        </p:nvSpPr>
        <p:spPr bwMode="auto">
          <a:xfrm>
            <a:off x="36576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5" name="Line 59"/>
          <p:cNvSpPr>
            <a:spLocks noChangeShapeType="1"/>
          </p:cNvSpPr>
          <p:nvPr/>
        </p:nvSpPr>
        <p:spPr bwMode="auto">
          <a:xfrm>
            <a:off x="39624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6" name="Line 59"/>
          <p:cNvSpPr>
            <a:spLocks noChangeShapeType="1"/>
          </p:cNvSpPr>
          <p:nvPr/>
        </p:nvSpPr>
        <p:spPr bwMode="auto">
          <a:xfrm>
            <a:off x="50292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7" name="Line 53"/>
          <p:cNvSpPr>
            <a:spLocks noChangeShapeType="1"/>
          </p:cNvSpPr>
          <p:nvPr/>
        </p:nvSpPr>
        <p:spPr bwMode="auto">
          <a:xfrm>
            <a:off x="60960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8" name="Line 52"/>
          <p:cNvSpPr>
            <a:spLocks noChangeShapeType="1"/>
          </p:cNvSpPr>
          <p:nvPr/>
        </p:nvSpPr>
        <p:spPr bwMode="auto">
          <a:xfrm>
            <a:off x="78486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59" name="Line 53"/>
          <p:cNvSpPr>
            <a:spLocks noChangeShapeType="1"/>
          </p:cNvSpPr>
          <p:nvPr/>
        </p:nvSpPr>
        <p:spPr bwMode="auto">
          <a:xfrm>
            <a:off x="72390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0" name="Line 52"/>
          <p:cNvSpPr>
            <a:spLocks noChangeShapeType="1"/>
          </p:cNvSpPr>
          <p:nvPr/>
        </p:nvSpPr>
        <p:spPr bwMode="auto">
          <a:xfrm>
            <a:off x="36576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1" name="Line 59"/>
          <p:cNvSpPr>
            <a:spLocks noChangeShapeType="1"/>
          </p:cNvSpPr>
          <p:nvPr/>
        </p:nvSpPr>
        <p:spPr bwMode="auto">
          <a:xfrm>
            <a:off x="2895600" y="4800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2" name="Line 52"/>
          <p:cNvSpPr>
            <a:spLocks noChangeShapeType="1"/>
          </p:cNvSpPr>
          <p:nvPr/>
        </p:nvSpPr>
        <p:spPr bwMode="auto">
          <a:xfrm>
            <a:off x="47244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3" name="Line 59"/>
          <p:cNvSpPr>
            <a:spLocks noChangeShapeType="1"/>
          </p:cNvSpPr>
          <p:nvPr/>
        </p:nvSpPr>
        <p:spPr bwMode="auto">
          <a:xfrm>
            <a:off x="3962400" y="4800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4" name="Line 52"/>
          <p:cNvSpPr>
            <a:spLocks noChangeShapeType="1"/>
          </p:cNvSpPr>
          <p:nvPr/>
        </p:nvSpPr>
        <p:spPr bwMode="auto">
          <a:xfrm>
            <a:off x="57150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5" name="Line 59"/>
          <p:cNvSpPr>
            <a:spLocks noChangeShapeType="1"/>
          </p:cNvSpPr>
          <p:nvPr/>
        </p:nvSpPr>
        <p:spPr bwMode="auto">
          <a:xfrm>
            <a:off x="6019800" y="4648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7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762000" y="0"/>
            <a:ext cx="82296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292100" indent="-292100">
              <a:spcAft>
                <a:spcPts val="1200"/>
              </a:spcAft>
            </a:pPr>
            <a:endParaRPr lang="en-US" baseline="-25000" dirty="0" smtClean="0"/>
          </a:p>
          <a:p>
            <a:pPr marL="292100" indent="-292100">
              <a:spcAft>
                <a:spcPts val="1200"/>
              </a:spcAft>
              <a:buFontTx/>
              <a:buChar char="•"/>
            </a:pPr>
            <a:r>
              <a:rPr lang="en-US" dirty="0" smtClean="0"/>
              <a:t>Can modify LCS to “score” mismatches and include “costs” for gaps. </a:t>
            </a:r>
          </a:p>
          <a:p>
            <a:pPr marL="292100" indent="-292100">
              <a:spcAft>
                <a:spcPts val="1200"/>
              </a:spcAft>
              <a:buFontTx/>
              <a:buChar char="•"/>
            </a:pPr>
            <a:r>
              <a:rPr lang="en-US" dirty="0" smtClean="0"/>
              <a:t>This then becomes pairwise global alignment, Needleman </a:t>
            </a:r>
            <a:r>
              <a:rPr lang="en-US" dirty="0" err="1" smtClean="0"/>
              <a:t>Wunsch</a:t>
            </a:r>
            <a:r>
              <a:rPr lang="en-US" dirty="0" smtClean="0"/>
              <a:t> Algorithm.</a:t>
            </a:r>
          </a:p>
          <a:p>
            <a:pPr marL="292100" indent="-292100">
              <a:spcAft>
                <a:spcPts val="1200"/>
              </a:spcAft>
              <a:buFontTx/>
              <a:buChar char="•"/>
            </a:pPr>
            <a:r>
              <a:rPr lang="en-US" dirty="0" smtClean="0"/>
              <a:t>The </a:t>
            </a:r>
            <a:r>
              <a:rPr lang="en-US" dirty="0"/>
              <a:t>recursion is also modified for global pairwise alignment:</a:t>
            </a:r>
          </a:p>
          <a:p>
            <a:pPr marL="292100" indent="-292100">
              <a:spcAft>
                <a:spcPts val="1200"/>
              </a:spcAft>
            </a:pPr>
            <a:r>
              <a:rPr lang="en-US" i="1" dirty="0"/>
              <a:t>		</a:t>
            </a:r>
            <a:endParaRPr 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1781175"/>
            <a:ext cx="3327400" cy="2298700"/>
            <a:chOff x="1440" y="2016"/>
            <a:chExt cx="2096" cy="1448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440" y="2016"/>
              <a:ext cx="2096" cy="1448"/>
              <a:chOff x="432" y="1584"/>
              <a:chExt cx="2096" cy="1448"/>
            </a:xfrm>
          </p:grpSpPr>
          <p:sp>
            <p:nvSpPr>
              <p:cNvPr id="89096" name="Text Box 5"/>
              <p:cNvSpPr txBox="1">
                <a:spLocks noChangeArrowheads="1"/>
              </p:cNvSpPr>
              <p:nvPr/>
            </p:nvSpPr>
            <p:spPr bwMode="auto">
              <a:xfrm>
                <a:off x="1920" y="1824"/>
                <a:ext cx="432" cy="3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>
                    <a:latin typeface="Arial" pitchFamily="-109" charset="0"/>
                  </a:rPr>
                  <a:t>  Y</a:t>
                </a:r>
                <a:r>
                  <a:rPr lang="en-US" sz="1800" i="1" baseline="-25000">
                    <a:latin typeface="Arial" pitchFamily="-109" charset="0"/>
                  </a:rPr>
                  <a:t>j</a:t>
                </a:r>
                <a:endParaRPr lang="en-US" sz="3600">
                  <a:latin typeface="Arial" pitchFamily="-109" charset="0"/>
                </a:endParaRPr>
              </a:p>
            </p:txBody>
          </p:sp>
          <p:sp>
            <p:nvSpPr>
              <p:cNvPr id="89097" name="Text Box 6"/>
              <p:cNvSpPr txBox="1">
                <a:spLocks noChangeArrowheads="1"/>
              </p:cNvSpPr>
              <p:nvPr/>
            </p:nvSpPr>
            <p:spPr bwMode="auto">
              <a:xfrm>
                <a:off x="816" y="2640"/>
                <a:ext cx="324" cy="3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>
                    <a:latin typeface="Arial" pitchFamily="-109" charset="0"/>
                  </a:rPr>
                  <a:t>X</a:t>
                </a:r>
                <a:r>
                  <a:rPr lang="en-US" sz="2000" i="1" baseline="-25000">
                    <a:latin typeface="Arial" pitchFamily="-109" charset="0"/>
                  </a:rPr>
                  <a:t>i</a:t>
                </a:r>
                <a:endParaRPr lang="en-US" sz="3600">
                  <a:latin typeface="Arial" pitchFamily="-109" charset="0"/>
                </a:endParaRPr>
              </a:p>
            </p:txBody>
          </p:sp>
          <p:sp>
            <p:nvSpPr>
              <p:cNvPr id="89098" name="Text Box 7"/>
              <p:cNvSpPr txBox="1">
                <a:spLocks noChangeArrowheads="1"/>
              </p:cNvSpPr>
              <p:nvPr/>
            </p:nvSpPr>
            <p:spPr bwMode="auto">
              <a:xfrm>
                <a:off x="432" y="1632"/>
                <a:ext cx="324" cy="13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 algn="ctr">
                  <a:lnSpc>
                    <a:spcPct val="240000"/>
                  </a:lnSpc>
                </a:pPr>
                <a:r>
                  <a:rPr lang="en-US" sz="1800" i="1">
                    <a:latin typeface="Arial" pitchFamily="-109" charset="0"/>
                  </a:rPr>
                  <a:t>i</a:t>
                </a:r>
                <a:endParaRPr lang="en-US" sz="1800" i="1" u="sng">
                  <a:latin typeface="Arial" pitchFamily="-109" charset="0"/>
                </a:endParaRPr>
              </a:p>
              <a:p>
                <a:pPr algn="ctr">
                  <a:lnSpc>
                    <a:spcPct val="280000"/>
                  </a:lnSpc>
                </a:pPr>
                <a:r>
                  <a:rPr lang="en-US" sz="1800">
                    <a:latin typeface="Arial" pitchFamily="-109" charset="0"/>
                  </a:rPr>
                  <a:t>0</a:t>
                </a:r>
              </a:p>
              <a:p>
                <a:pPr algn="ctr">
                  <a:lnSpc>
                    <a:spcPct val="240000"/>
                  </a:lnSpc>
                </a:pPr>
                <a:r>
                  <a:rPr lang="en-US" sz="1800">
                    <a:latin typeface="Arial" pitchFamily="-109" charset="0"/>
                  </a:rPr>
                  <a:t>1</a:t>
                </a:r>
              </a:p>
            </p:txBody>
          </p:sp>
          <p:sp>
            <p:nvSpPr>
              <p:cNvPr id="89099" name="Text Box 8"/>
              <p:cNvSpPr txBox="1">
                <a:spLocks noChangeArrowheads="1"/>
              </p:cNvSpPr>
              <p:nvPr/>
            </p:nvSpPr>
            <p:spPr bwMode="auto">
              <a:xfrm>
                <a:off x="1008" y="1584"/>
                <a:ext cx="1488" cy="2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800" i="1" dirty="0" err="1">
                    <a:latin typeface="Arial" pitchFamily="-109" charset="0"/>
                  </a:rPr>
                  <a:t>j</a:t>
                </a:r>
                <a:r>
                  <a:rPr lang="en-US" sz="1800" dirty="0">
                    <a:latin typeface="Arial" pitchFamily="-109" charset="0"/>
                  </a:rPr>
                  <a:t>           0              1</a:t>
                </a:r>
              </a:p>
            </p:txBody>
          </p:sp>
          <p:sp>
            <p:nvSpPr>
              <p:cNvPr id="89100" name="Rectangle 9"/>
              <p:cNvSpPr>
                <a:spLocks noChangeArrowheads="1"/>
              </p:cNvSpPr>
              <p:nvPr/>
            </p:nvSpPr>
            <p:spPr bwMode="auto">
              <a:xfrm>
                <a:off x="1864" y="2607"/>
                <a:ext cx="664" cy="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>
                  <a:spcBef>
                    <a:spcPct val="20000"/>
                  </a:spcBef>
                </a:pPr>
                <a:r>
                  <a:rPr lang="en-US" i="1"/>
                  <a:t>  c</a:t>
                </a:r>
                <a:r>
                  <a:rPr lang="en-US" sz="2800" i="1" baseline="-25000"/>
                  <a:t>ij</a:t>
                </a:r>
              </a:p>
            </p:txBody>
          </p:sp>
          <p:sp>
            <p:nvSpPr>
              <p:cNvPr id="89101" name="Rectangle 10"/>
              <p:cNvSpPr>
                <a:spLocks noChangeArrowheads="1"/>
              </p:cNvSpPr>
              <p:nvPr/>
            </p:nvSpPr>
            <p:spPr bwMode="auto">
              <a:xfrm>
                <a:off x="1200" y="2607"/>
                <a:ext cx="664" cy="4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>
                  <a:spcBef>
                    <a:spcPct val="20000"/>
                  </a:spcBef>
                </a:pPr>
                <a:r>
                  <a:rPr lang="en-US" sz="2800" i="1"/>
                  <a:t>  c</a:t>
                </a:r>
                <a:r>
                  <a:rPr lang="en-US" sz="2800" i="1" baseline="-25000"/>
                  <a:t>i-1</a:t>
                </a:r>
              </a:p>
            </p:txBody>
          </p:sp>
          <p:sp>
            <p:nvSpPr>
              <p:cNvPr id="89102" name="Rectangle 11"/>
              <p:cNvSpPr>
                <a:spLocks noChangeArrowheads="1"/>
              </p:cNvSpPr>
              <p:nvPr/>
            </p:nvSpPr>
            <p:spPr bwMode="auto">
              <a:xfrm>
                <a:off x="1864" y="2181"/>
                <a:ext cx="664" cy="4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>
                  <a:spcBef>
                    <a:spcPct val="20000"/>
                  </a:spcBef>
                </a:pPr>
                <a:r>
                  <a:rPr lang="en-US" sz="2800" i="1"/>
                  <a:t> c</a:t>
                </a:r>
                <a:r>
                  <a:rPr lang="en-US" sz="2800" i="1" baseline="-25000"/>
                  <a:t>j-1</a:t>
                </a:r>
              </a:p>
            </p:txBody>
          </p:sp>
          <p:sp>
            <p:nvSpPr>
              <p:cNvPr id="89103" name="Rectangle 12"/>
              <p:cNvSpPr>
                <a:spLocks noChangeArrowheads="1"/>
              </p:cNvSpPr>
              <p:nvPr/>
            </p:nvSpPr>
            <p:spPr bwMode="auto">
              <a:xfrm>
                <a:off x="1200" y="2181"/>
                <a:ext cx="664" cy="4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algn="ctr" eaLnBrk="1" hangingPunct="1">
                  <a:spcBef>
                    <a:spcPct val="20000"/>
                  </a:spcBef>
                </a:pPr>
                <a:endParaRPr lang="en-US" sz="2800"/>
              </a:p>
            </p:txBody>
          </p:sp>
          <p:sp>
            <p:nvSpPr>
              <p:cNvPr id="89104" name="Line 13"/>
              <p:cNvSpPr>
                <a:spLocks noChangeShapeType="1"/>
              </p:cNvSpPr>
              <p:nvPr/>
            </p:nvSpPr>
            <p:spPr bwMode="auto">
              <a:xfrm>
                <a:off x="1200" y="2181"/>
                <a:ext cx="132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105" name="Line 14"/>
              <p:cNvSpPr>
                <a:spLocks noChangeShapeType="1"/>
              </p:cNvSpPr>
              <p:nvPr/>
            </p:nvSpPr>
            <p:spPr bwMode="auto">
              <a:xfrm>
                <a:off x="1200" y="2607"/>
                <a:ext cx="132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106" name="Line 15"/>
              <p:cNvSpPr>
                <a:spLocks noChangeShapeType="1"/>
              </p:cNvSpPr>
              <p:nvPr/>
            </p:nvSpPr>
            <p:spPr bwMode="auto">
              <a:xfrm>
                <a:off x="1200" y="3032"/>
                <a:ext cx="132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107" name="Line 16"/>
              <p:cNvSpPr>
                <a:spLocks noChangeShapeType="1"/>
              </p:cNvSpPr>
              <p:nvPr/>
            </p:nvSpPr>
            <p:spPr bwMode="auto">
              <a:xfrm>
                <a:off x="1200" y="2181"/>
                <a:ext cx="0" cy="85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108" name="Line 17"/>
              <p:cNvSpPr>
                <a:spLocks noChangeShapeType="1"/>
              </p:cNvSpPr>
              <p:nvPr/>
            </p:nvSpPr>
            <p:spPr bwMode="auto">
              <a:xfrm>
                <a:off x="1864" y="2181"/>
                <a:ext cx="0" cy="85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109" name="Line 18"/>
              <p:cNvSpPr>
                <a:spLocks noChangeShapeType="1"/>
              </p:cNvSpPr>
              <p:nvPr/>
            </p:nvSpPr>
            <p:spPr bwMode="auto">
              <a:xfrm>
                <a:off x="2528" y="2181"/>
                <a:ext cx="0" cy="85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89095" name="Rectangle 19"/>
            <p:cNvSpPr>
              <a:spLocks noChangeArrowheads="1"/>
            </p:cNvSpPr>
            <p:nvPr/>
          </p:nvSpPr>
          <p:spPr bwMode="auto">
            <a:xfrm>
              <a:off x="2256" y="2640"/>
              <a:ext cx="60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/>
                <a:t>c</a:t>
              </a:r>
              <a:r>
                <a:rPr lang="en-US" sz="2800" i="1" baseline="-25000"/>
                <a:t>i-1</a:t>
              </a:r>
              <a:r>
                <a:rPr lang="en-US" sz="2800" i="1"/>
                <a:t>,</a:t>
              </a:r>
              <a:r>
                <a:rPr lang="en-US" sz="2800" i="1" baseline="-25000"/>
                <a:t>j-1</a:t>
              </a:r>
            </a:p>
          </p:txBody>
        </p:sp>
      </p:grp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2438400" y="5362575"/>
            <a:ext cx="43926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if </a:t>
            </a:r>
            <a:r>
              <a:rPr lang="en-US" i="1"/>
              <a:t>x</a:t>
            </a:r>
            <a:r>
              <a:rPr lang="en-US" i="1" baseline="-25000"/>
              <a:t>i</a:t>
            </a:r>
            <a:r>
              <a:rPr lang="en-US"/>
              <a:t> = </a:t>
            </a:r>
            <a:r>
              <a:rPr lang="en-US" i="1"/>
              <a:t>y</a:t>
            </a:r>
            <a:r>
              <a:rPr lang="en-US" i="1" baseline="-25000"/>
              <a:t>j      </a:t>
            </a:r>
            <a:r>
              <a:rPr lang="en-US"/>
              <a:t>then </a:t>
            </a:r>
            <a:r>
              <a:rPr lang="en-US" i="1" baseline="-25000"/>
              <a:t>        </a:t>
            </a:r>
            <a:r>
              <a:rPr lang="en-US" i="1"/>
              <a:t>c</a:t>
            </a:r>
            <a:r>
              <a:rPr lang="en-US" sz="2800" i="1" baseline="-25000"/>
              <a:t>ij</a:t>
            </a:r>
            <a:r>
              <a:rPr lang="en-US"/>
              <a:t> = </a:t>
            </a:r>
            <a:r>
              <a:rPr lang="en-US" sz="2800" i="1"/>
              <a:t>c</a:t>
            </a:r>
            <a:r>
              <a:rPr lang="en-US" sz="2800" i="1" baseline="-25000"/>
              <a:t>i-1</a:t>
            </a:r>
            <a:r>
              <a:rPr lang="en-US" sz="2800" i="1"/>
              <a:t>,</a:t>
            </a:r>
            <a:r>
              <a:rPr lang="en-US" sz="2800" i="1" baseline="-25000"/>
              <a:t>j-1</a:t>
            </a:r>
            <a:r>
              <a:rPr lang="en-US"/>
              <a:t> + 1 </a:t>
            </a:r>
            <a:endParaRPr lang="en-US" i="1" baseline="-25000"/>
          </a:p>
          <a:p>
            <a:r>
              <a:rPr lang="en-US" i="1" baseline="-25000"/>
              <a:t>	</a:t>
            </a:r>
          </a:p>
          <a:p>
            <a:r>
              <a:rPr lang="en-US"/>
              <a:t>otherwise</a:t>
            </a:r>
            <a:r>
              <a:rPr lang="en-US" i="1"/>
              <a:t> c</a:t>
            </a:r>
            <a:r>
              <a:rPr lang="en-US" sz="2800" i="1" baseline="-25000"/>
              <a:t>ij</a:t>
            </a:r>
            <a:r>
              <a:rPr lang="en-US"/>
              <a:t> = max( </a:t>
            </a:r>
            <a:r>
              <a:rPr lang="en-US" sz="2800" i="1"/>
              <a:t>c</a:t>
            </a:r>
            <a:r>
              <a:rPr lang="en-US" sz="2800" i="1" baseline="-25000"/>
              <a:t>i</a:t>
            </a:r>
            <a:r>
              <a:rPr lang="en-US" sz="2800" i="1"/>
              <a:t>,</a:t>
            </a:r>
            <a:r>
              <a:rPr lang="en-US" sz="2800" i="1" baseline="-25000"/>
              <a:t>j-1</a:t>
            </a:r>
            <a:r>
              <a:rPr lang="en-US"/>
              <a:t> , </a:t>
            </a:r>
            <a:r>
              <a:rPr lang="en-US" sz="2800" i="1"/>
              <a:t>c</a:t>
            </a:r>
            <a:r>
              <a:rPr lang="en-US" sz="2800" i="1" baseline="-25000"/>
              <a:t>i-1</a:t>
            </a:r>
            <a:r>
              <a:rPr lang="en-US" sz="2800" i="1"/>
              <a:t>,</a:t>
            </a:r>
            <a:r>
              <a:rPr lang="en-US" sz="2800" i="1" baseline="-25000"/>
              <a:t>j</a:t>
            </a:r>
            <a:r>
              <a:rPr lang="en-US" sz="2800" i="1"/>
              <a:t>)</a:t>
            </a:r>
            <a:r>
              <a:rPr lang="en-US"/>
              <a:t> </a:t>
            </a:r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1524000" y="4740275"/>
            <a:ext cx="6013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For LCS we had two stages (if then, if not then)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8" grpId="0" autoUpdateAnimBg="0"/>
      <p:bldP spid="63509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17792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17793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17794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17795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17796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3</a:t>
              </a:r>
            </a:p>
          </p:txBody>
        </p:sp>
        <p:sp>
          <p:nvSpPr>
            <p:cNvPr id="117797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17798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7799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7800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7801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7802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7803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7804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2</a:t>
              </a:r>
            </a:p>
          </p:txBody>
        </p:sp>
        <p:sp>
          <p:nvSpPr>
            <p:cNvPr id="117805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7806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7807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7808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7809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7810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7811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7812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17813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7814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7815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7816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7817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7818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7819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7820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17821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7822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7823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7824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7825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7826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27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28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29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30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31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32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33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34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35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36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37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838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7763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7764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65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66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67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68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69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17770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71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72" name="Line 59"/>
          <p:cNvSpPr>
            <a:spLocks noChangeShapeType="1"/>
          </p:cNvSpPr>
          <p:nvPr/>
        </p:nvSpPr>
        <p:spPr bwMode="auto">
          <a:xfrm>
            <a:off x="28194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73" name="Line 53"/>
          <p:cNvSpPr>
            <a:spLocks noChangeShapeType="1"/>
          </p:cNvSpPr>
          <p:nvPr/>
        </p:nvSpPr>
        <p:spPr bwMode="auto">
          <a:xfrm>
            <a:off x="40386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74" name="Line 53"/>
          <p:cNvSpPr>
            <a:spLocks noChangeShapeType="1"/>
          </p:cNvSpPr>
          <p:nvPr/>
        </p:nvSpPr>
        <p:spPr bwMode="auto">
          <a:xfrm>
            <a:off x="49530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75" name="Line 53"/>
          <p:cNvSpPr>
            <a:spLocks noChangeShapeType="1"/>
          </p:cNvSpPr>
          <p:nvPr/>
        </p:nvSpPr>
        <p:spPr bwMode="auto">
          <a:xfrm>
            <a:off x="60960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76" name="Line 52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77" name="Line 59"/>
          <p:cNvSpPr>
            <a:spLocks noChangeShapeType="1"/>
          </p:cNvSpPr>
          <p:nvPr/>
        </p:nvSpPr>
        <p:spPr bwMode="auto">
          <a:xfrm>
            <a:off x="70866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78" name="Line 52"/>
          <p:cNvSpPr>
            <a:spLocks noChangeShapeType="1"/>
          </p:cNvSpPr>
          <p:nvPr/>
        </p:nvSpPr>
        <p:spPr bwMode="auto">
          <a:xfrm>
            <a:off x="36576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79" name="Line 59"/>
          <p:cNvSpPr>
            <a:spLocks noChangeShapeType="1"/>
          </p:cNvSpPr>
          <p:nvPr/>
        </p:nvSpPr>
        <p:spPr bwMode="auto">
          <a:xfrm>
            <a:off x="39624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0" name="Line 59"/>
          <p:cNvSpPr>
            <a:spLocks noChangeShapeType="1"/>
          </p:cNvSpPr>
          <p:nvPr/>
        </p:nvSpPr>
        <p:spPr bwMode="auto">
          <a:xfrm>
            <a:off x="50292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1" name="Line 53"/>
          <p:cNvSpPr>
            <a:spLocks noChangeShapeType="1"/>
          </p:cNvSpPr>
          <p:nvPr/>
        </p:nvSpPr>
        <p:spPr bwMode="auto">
          <a:xfrm>
            <a:off x="60960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2" name="Line 52"/>
          <p:cNvSpPr>
            <a:spLocks noChangeShapeType="1"/>
          </p:cNvSpPr>
          <p:nvPr/>
        </p:nvSpPr>
        <p:spPr bwMode="auto">
          <a:xfrm>
            <a:off x="78486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3" name="Line 53"/>
          <p:cNvSpPr>
            <a:spLocks noChangeShapeType="1"/>
          </p:cNvSpPr>
          <p:nvPr/>
        </p:nvSpPr>
        <p:spPr bwMode="auto">
          <a:xfrm>
            <a:off x="72390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4" name="Line 52"/>
          <p:cNvSpPr>
            <a:spLocks noChangeShapeType="1"/>
          </p:cNvSpPr>
          <p:nvPr/>
        </p:nvSpPr>
        <p:spPr bwMode="auto">
          <a:xfrm>
            <a:off x="36576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5" name="Line 59"/>
          <p:cNvSpPr>
            <a:spLocks noChangeShapeType="1"/>
          </p:cNvSpPr>
          <p:nvPr/>
        </p:nvSpPr>
        <p:spPr bwMode="auto">
          <a:xfrm>
            <a:off x="2895600" y="4800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6" name="Line 52"/>
          <p:cNvSpPr>
            <a:spLocks noChangeShapeType="1"/>
          </p:cNvSpPr>
          <p:nvPr/>
        </p:nvSpPr>
        <p:spPr bwMode="auto">
          <a:xfrm>
            <a:off x="47244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7" name="Line 59"/>
          <p:cNvSpPr>
            <a:spLocks noChangeShapeType="1"/>
          </p:cNvSpPr>
          <p:nvPr/>
        </p:nvSpPr>
        <p:spPr bwMode="auto">
          <a:xfrm>
            <a:off x="3962400" y="4800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8" name="Line 52"/>
          <p:cNvSpPr>
            <a:spLocks noChangeShapeType="1"/>
          </p:cNvSpPr>
          <p:nvPr/>
        </p:nvSpPr>
        <p:spPr bwMode="auto">
          <a:xfrm>
            <a:off x="57150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89" name="Line 59"/>
          <p:cNvSpPr>
            <a:spLocks noChangeShapeType="1"/>
          </p:cNvSpPr>
          <p:nvPr/>
        </p:nvSpPr>
        <p:spPr bwMode="auto">
          <a:xfrm>
            <a:off x="6019800" y="4648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0" name="Line 59"/>
          <p:cNvSpPr>
            <a:spLocks noChangeShapeType="1"/>
          </p:cNvSpPr>
          <p:nvPr/>
        </p:nvSpPr>
        <p:spPr bwMode="auto">
          <a:xfrm>
            <a:off x="7162800" y="4724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79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828800" cy="1219200"/>
          </a:xfrm>
        </p:spPr>
        <p:txBody>
          <a:bodyPr/>
          <a:lstStyle/>
          <a:p>
            <a:pPr algn="l" eaLnBrk="1" hangingPunct="1"/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          = -2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match      = +3 </a:t>
            </a:r>
            <a:b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8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mismatch = -1 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Traceback</a:t>
            </a:r>
            <a:endParaRPr lang="en-US" sz="18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3400" y="1143000"/>
            <a:ext cx="7848600" cy="4497388"/>
            <a:chOff x="336" y="938"/>
            <a:chExt cx="4944" cy="2833"/>
          </a:xfrm>
        </p:grpSpPr>
        <p:sp>
          <p:nvSpPr>
            <p:cNvPr id="118820" name="Text Box 4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118821" name="Text Box 5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118822" name="Text Box 6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118823" name="Text Box 7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118824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3</a:t>
              </a:r>
            </a:p>
          </p:txBody>
        </p:sp>
        <p:sp>
          <p:nvSpPr>
            <p:cNvPr id="118825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18826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8827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8828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8829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8830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8831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8832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2</a:t>
              </a:r>
            </a:p>
          </p:txBody>
        </p:sp>
        <p:sp>
          <p:nvSpPr>
            <p:cNvPr id="118833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8834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8835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8836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8837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8838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8839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8840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1</a:t>
              </a:r>
            </a:p>
          </p:txBody>
        </p:sp>
        <p:sp>
          <p:nvSpPr>
            <p:cNvPr id="118841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8842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8843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118844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-5</a:t>
              </a:r>
            </a:p>
          </p:txBody>
        </p:sp>
        <p:sp>
          <p:nvSpPr>
            <p:cNvPr id="118845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-3</a:t>
              </a:r>
            </a:p>
          </p:txBody>
        </p:sp>
        <p:sp>
          <p:nvSpPr>
            <p:cNvPr id="118846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</a:t>
              </a:r>
            </a:p>
          </p:txBody>
        </p:sp>
        <p:sp>
          <p:nvSpPr>
            <p:cNvPr id="118847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8848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-10</a:t>
              </a:r>
            </a:p>
          </p:txBody>
        </p:sp>
        <p:sp>
          <p:nvSpPr>
            <p:cNvPr id="118849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-8</a:t>
              </a:r>
            </a:p>
          </p:txBody>
        </p:sp>
        <p:sp>
          <p:nvSpPr>
            <p:cNvPr id="118850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-6</a:t>
              </a:r>
            </a:p>
          </p:txBody>
        </p:sp>
        <p:sp>
          <p:nvSpPr>
            <p:cNvPr id="118851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-4</a:t>
              </a:r>
            </a:p>
          </p:txBody>
        </p:sp>
        <p:sp>
          <p:nvSpPr>
            <p:cNvPr id="118852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-2</a:t>
              </a:r>
            </a:p>
          </p:txBody>
        </p:sp>
        <p:sp>
          <p:nvSpPr>
            <p:cNvPr id="118853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r>
                <a:rPr lang="en-US" sz="2800"/>
                <a:t>0</a:t>
              </a:r>
            </a:p>
          </p:txBody>
        </p:sp>
        <p:sp>
          <p:nvSpPr>
            <p:cNvPr id="118854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55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56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57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58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59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60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61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62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63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64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65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866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8788" name="Rectangle 5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2768600" y="6054725"/>
            <a:ext cx="4546600" cy="708025"/>
            <a:chOff x="1344" y="3776"/>
            <a:chExt cx="2864" cy="446"/>
          </a:xfrm>
        </p:grpSpPr>
        <p:sp>
          <p:nvSpPr>
            <p:cNvPr id="118818" name="Text Box 53"/>
            <p:cNvSpPr txBox="1">
              <a:spLocks noChangeArrowheads="1"/>
            </p:cNvSpPr>
            <p:nvPr/>
          </p:nvSpPr>
          <p:spPr bwMode="auto">
            <a:xfrm>
              <a:off x="1344" y="3792"/>
              <a:ext cx="153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FF0000"/>
                  </a:solidFill>
                  <a:latin typeface="Arial" pitchFamily="-109" charset="0"/>
                </a:rPr>
                <a:t>Alignment implied</a:t>
              </a:r>
              <a:endParaRPr lang="en-US"/>
            </a:p>
          </p:txBody>
        </p:sp>
        <p:sp>
          <p:nvSpPr>
            <p:cNvPr id="118819" name="Text Box 54"/>
            <p:cNvSpPr txBox="1">
              <a:spLocks noChangeArrowheads="1"/>
            </p:cNvSpPr>
            <p:nvPr/>
          </p:nvSpPr>
          <p:spPr bwMode="auto">
            <a:xfrm>
              <a:off x="2832" y="3776"/>
              <a:ext cx="137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ourier" pitchFamily="-109" charset="0"/>
                </a:rPr>
                <a:t>AC-G-C</a:t>
              </a:r>
            </a:p>
            <a:p>
              <a:r>
                <a:rPr lang="en-US" sz="2000">
                  <a:latin typeface="Courier" pitchFamily="-109" charset="0"/>
                </a:rPr>
                <a:t>-CTGAC</a:t>
              </a:r>
            </a:p>
          </p:txBody>
        </p:sp>
      </p:grpSp>
      <p:sp>
        <p:nvSpPr>
          <p:cNvPr id="118790" name="Line 59"/>
          <p:cNvSpPr>
            <a:spLocks noChangeShapeType="1"/>
          </p:cNvSpPr>
          <p:nvPr/>
        </p:nvSpPr>
        <p:spPr bwMode="auto">
          <a:xfrm>
            <a:off x="28956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91" name="Line 59"/>
          <p:cNvSpPr>
            <a:spLocks noChangeShapeType="1"/>
          </p:cNvSpPr>
          <p:nvPr/>
        </p:nvSpPr>
        <p:spPr bwMode="auto">
          <a:xfrm>
            <a:off x="3962400" y="2819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92" name="Line 53"/>
          <p:cNvSpPr>
            <a:spLocks noChangeShapeType="1"/>
          </p:cNvSpPr>
          <p:nvPr/>
        </p:nvSpPr>
        <p:spPr bwMode="auto">
          <a:xfrm>
            <a:off x="38862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93" name="Line 53"/>
          <p:cNvSpPr>
            <a:spLocks noChangeShapeType="1"/>
          </p:cNvSpPr>
          <p:nvPr/>
        </p:nvSpPr>
        <p:spPr bwMode="auto">
          <a:xfrm>
            <a:off x="4953000" y="3352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94" name="Line 59"/>
          <p:cNvSpPr>
            <a:spLocks noChangeShapeType="1"/>
          </p:cNvSpPr>
          <p:nvPr/>
        </p:nvSpPr>
        <p:spPr bwMode="auto">
          <a:xfrm>
            <a:off x="4953000" y="2743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95" name="Rectangle 29"/>
          <p:cNvSpPr>
            <a:spLocks noChangeArrowheads="1"/>
          </p:cNvSpPr>
          <p:nvPr/>
        </p:nvSpPr>
        <p:spPr bwMode="auto">
          <a:xfrm>
            <a:off x="6248400" y="2895600"/>
            <a:ext cx="105410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sz="2800"/>
              <a:t>-3</a:t>
            </a:r>
          </a:p>
        </p:txBody>
      </p:sp>
      <p:sp>
        <p:nvSpPr>
          <p:cNvPr id="118796" name="Line 59"/>
          <p:cNvSpPr>
            <a:spLocks noChangeShapeType="1"/>
          </p:cNvSpPr>
          <p:nvPr/>
        </p:nvSpPr>
        <p:spPr bwMode="auto">
          <a:xfrm>
            <a:off x="6096000" y="2667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97" name="Line 53"/>
          <p:cNvSpPr>
            <a:spLocks noChangeShapeType="1"/>
          </p:cNvSpPr>
          <p:nvPr/>
        </p:nvSpPr>
        <p:spPr bwMode="auto">
          <a:xfrm>
            <a:off x="7086600" y="3276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98" name="Line 59"/>
          <p:cNvSpPr>
            <a:spLocks noChangeShapeType="1"/>
          </p:cNvSpPr>
          <p:nvPr/>
        </p:nvSpPr>
        <p:spPr bwMode="auto">
          <a:xfrm>
            <a:off x="2819400" y="3352800"/>
            <a:ext cx="45720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99" name="Line 53"/>
          <p:cNvSpPr>
            <a:spLocks noChangeShapeType="1"/>
          </p:cNvSpPr>
          <p:nvPr/>
        </p:nvSpPr>
        <p:spPr bwMode="auto">
          <a:xfrm>
            <a:off x="4038600" y="3962400"/>
            <a:ext cx="45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0" name="Line 53"/>
          <p:cNvSpPr>
            <a:spLocks noChangeShapeType="1"/>
          </p:cNvSpPr>
          <p:nvPr/>
        </p:nvSpPr>
        <p:spPr bwMode="auto">
          <a:xfrm>
            <a:off x="49530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1" name="Line 53"/>
          <p:cNvSpPr>
            <a:spLocks noChangeShapeType="1"/>
          </p:cNvSpPr>
          <p:nvPr/>
        </p:nvSpPr>
        <p:spPr bwMode="auto">
          <a:xfrm>
            <a:off x="6096000" y="4038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2" name="Line 52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3" name="Line 59"/>
          <p:cNvSpPr>
            <a:spLocks noChangeShapeType="1"/>
          </p:cNvSpPr>
          <p:nvPr/>
        </p:nvSpPr>
        <p:spPr bwMode="auto">
          <a:xfrm>
            <a:off x="7086600" y="3352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4" name="Line 52"/>
          <p:cNvSpPr>
            <a:spLocks noChangeShapeType="1"/>
          </p:cNvSpPr>
          <p:nvPr/>
        </p:nvSpPr>
        <p:spPr bwMode="auto">
          <a:xfrm>
            <a:off x="3657600" y="4191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5" name="Line 59"/>
          <p:cNvSpPr>
            <a:spLocks noChangeShapeType="1"/>
          </p:cNvSpPr>
          <p:nvPr/>
        </p:nvSpPr>
        <p:spPr bwMode="auto">
          <a:xfrm>
            <a:off x="39624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6" name="Line 59"/>
          <p:cNvSpPr>
            <a:spLocks noChangeShapeType="1"/>
          </p:cNvSpPr>
          <p:nvPr/>
        </p:nvSpPr>
        <p:spPr bwMode="auto">
          <a:xfrm>
            <a:off x="5029200" y="4114800"/>
            <a:ext cx="45720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7" name="Line 53"/>
          <p:cNvSpPr>
            <a:spLocks noChangeShapeType="1"/>
          </p:cNvSpPr>
          <p:nvPr/>
        </p:nvSpPr>
        <p:spPr bwMode="auto">
          <a:xfrm>
            <a:off x="6096000" y="4648200"/>
            <a:ext cx="45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8" name="Line 52"/>
          <p:cNvSpPr>
            <a:spLocks noChangeShapeType="1"/>
          </p:cNvSpPr>
          <p:nvPr/>
        </p:nvSpPr>
        <p:spPr bwMode="auto">
          <a:xfrm>
            <a:off x="78486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09" name="Line 53"/>
          <p:cNvSpPr>
            <a:spLocks noChangeShapeType="1"/>
          </p:cNvSpPr>
          <p:nvPr/>
        </p:nvSpPr>
        <p:spPr bwMode="auto">
          <a:xfrm>
            <a:off x="72390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0" name="Line 52"/>
          <p:cNvSpPr>
            <a:spLocks noChangeShapeType="1"/>
          </p:cNvSpPr>
          <p:nvPr/>
        </p:nvSpPr>
        <p:spPr bwMode="auto">
          <a:xfrm>
            <a:off x="36576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1" name="Line 59"/>
          <p:cNvSpPr>
            <a:spLocks noChangeShapeType="1"/>
          </p:cNvSpPr>
          <p:nvPr/>
        </p:nvSpPr>
        <p:spPr bwMode="auto">
          <a:xfrm>
            <a:off x="2895600" y="4800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2" name="Line 52"/>
          <p:cNvSpPr>
            <a:spLocks noChangeShapeType="1"/>
          </p:cNvSpPr>
          <p:nvPr/>
        </p:nvSpPr>
        <p:spPr bwMode="auto">
          <a:xfrm>
            <a:off x="47244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3" name="Line 59"/>
          <p:cNvSpPr>
            <a:spLocks noChangeShapeType="1"/>
          </p:cNvSpPr>
          <p:nvPr/>
        </p:nvSpPr>
        <p:spPr bwMode="auto">
          <a:xfrm>
            <a:off x="3962400" y="48006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4" name="Line 52"/>
          <p:cNvSpPr>
            <a:spLocks noChangeShapeType="1"/>
          </p:cNvSpPr>
          <p:nvPr/>
        </p:nvSpPr>
        <p:spPr bwMode="auto">
          <a:xfrm>
            <a:off x="57150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5" name="Line 59"/>
          <p:cNvSpPr>
            <a:spLocks noChangeShapeType="1"/>
          </p:cNvSpPr>
          <p:nvPr/>
        </p:nvSpPr>
        <p:spPr bwMode="auto">
          <a:xfrm>
            <a:off x="6019800" y="46482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816" name="Line 59"/>
          <p:cNvSpPr>
            <a:spLocks noChangeShapeType="1"/>
          </p:cNvSpPr>
          <p:nvPr/>
        </p:nvSpPr>
        <p:spPr bwMode="auto">
          <a:xfrm>
            <a:off x="7162800" y="4724400"/>
            <a:ext cx="457200" cy="457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2"/>
          <p:cNvSpPr txBox="1">
            <a:spLocks noChangeArrowheads="1"/>
          </p:cNvSpPr>
          <p:nvPr/>
        </p:nvSpPr>
        <p:spPr bwMode="auto">
          <a:xfrm>
            <a:off x="304800" y="0"/>
            <a:ext cx="1828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1800" kern="0">
                <a:latin typeface="Arial" charset="0"/>
                <a:ea typeface="ＭＳ Ｐゴシック" charset="-128"/>
                <a:cs typeface="ＭＳ Ｐゴシック" charset="-128"/>
              </a:rPr>
              <a:t>gap          = -2 </a:t>
            </a:r>
            <a:br>
              <a:rPr lang="en-US" sz="1800" kern="0">
                <a:latin typeface="Arial" charset="0"/>
                <a:ea typeface="ＭＳ Ｐゴシック" charset="-128"/>
                <a:cs typeface="ＭＳ Ｐゴシック" charset="-128"/>
              </a:rPr>
            </a:br>
            <a:r>
              <a:rPr lang="en-US" sz="1800" kern="0">
                <a:latin typeface="Arial" charset="0"/>
                <a:ea typeface="ＭＳ Ｐゴシック" charset="-128"/>
                <a:cs typeface="ＭＳ Ｐゴシック" charset="-128"/>
              </a:rPr>
              <a:t>match      = +3 </a:t>
            </a:r>
            <a:br>
              <a:rPr lang="en-US" sz="1800" kern="0">
                <a:latin typeface="Arial" charset="0"/>
                <a:ea typeface="ＭＳ Ｐゴシック" charset="-128"/>
                <a:cs typeface="ＭＳ Ｐゴシック" charset="-128"/>
              </a:rPr>
            </a:br>
            <a:r>
              <a:rPr lang="en-US" sz="1800" kern="0">
                <a:latin typeface="Arial" charset="0"/>
                <a:ea typeface="ＭＳ Ｐゴシック" charset="-128"/>
                <a:cs typeface="ＭＳ Ｐゴシック" charset="-128"/>
              </a:rPr>
              <a:t>mismatch = -1 </a:t>
            </a:r>
            <a:endParaRPr lang="en-US" sz="1800" kern="0" dirty="0">
              <a:latin typeface="+mj-lt"/>
              <a:ea typeface="ＭＳ Ｐゴシック" charset="-128"/>
              <a:cs typeface="ＭＳ Ｐゴシック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457200" y="609600"/>
            <a:ext cx="845820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4200" dirty="0"/>
              <a:t>Local Sequence Alignment</a:t>
            </a:r>
          </a:p>
          <a:p>
            <a:endParaRPr lang="en-US" dirty="0"/>
          </a:p>
          <a:p>
            <a:r>
              <a:rPr lang="en-US" dirty="0"/>
              <a:t>Smith-Waterman Alignment Algorithm</a:t>
            </a:r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609600" y="3810000"/>
            <a:ext cx="822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Motivation: To find locally high scoring substrings that may be biologically significant</a:t>
            </a:r>
            <a:endParaRPr lang="en-US" sz="1400"/>
          </a:p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i="1">
                <a:solidFill>
                  <a:schemeClr val="tx1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Global</a:t>
            </a:r>
            <a:r>
              <a:rPr lang="en-US" sz="2800">
                <a:solidFill>
                  <a:schemeClr val="tx1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 versus </a:t>
            </a:r>
            <a:r>
              <a:rPr lang="en-US" sz="2800" i="1">
                <a:solidFill>
                  <a:schemeClr val="tx1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local</a:t>
            </a:r>
            <a:r>
              <a:rPr lang="en-US" sz="2800">
                <a:solidFill>
                  <a:schemeClr val="tx1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 alignments</a:t>
            </a:r>
            <a:endParaRPr lang="en-US" sz="2400">
              <a:solidFill>
                <a:schemeClr val="tx1"/>
              </a:solidFill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20836" name="Text Box 3"/>
          <p:cNvSpPr txBox="1">
            <a:spLocks noChangeArrowheads="1"/>
          </p:cNvSpPr>
          <p:nvPr/>
        </p:nvSpPr>
        <p:spPr bwMode="auto">
          <a:xfrm>
            <a:off x="838200" y="1387475"/>
            <a:ext cx="7543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ts val="1200"/>
              </a:spcBef>
            </a:pPr>
            <a:r>
              <a:rPr lang="en-US"/>
              <a:t>Global: Alignment of optimal score for the full sequence length</a:t>
            </a:r>
          </a:p>
        </p:txBody>
      </p:sp>
      <p:sp>
        <p:nvSpPr>
          <p:cNvPr id="120837" name="Rectangle 4"/>
          <p:cNvSpPr>
            <a:spLocks noChangeArrowheads="1"/>
          </p:cNvSpPr>
          <p:nvPr/>
        </p:nvSpPr>
        <p:spPr bwMode="auto">
          <a:xfrm>
            <a:off x="838200" y="3978275"/>
            <a:ext cx="746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Local: highest scoring match between substrings from each sequence</a:t>
            </a:r>
          </a:p>
        </p:txBody>
      </p:sp>
      <p:sp>
        <p:nvSpPr>
          <p:cNvPr id="120838" name="Rectangle 11"/>
          <p:cNvSpPr>
            <a:spLocks noChangeArrowheads="1"/>
          </p:cNvSpPr>
          <p:nvPr/>
        </p:nvSpPr>
        <p:spPr bwMode="auto">
          <a:xfrm>
            <a:off x="2057400" y="2433638"/>
            <a:ext cx="43846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" pitchFamily="-109" charset="0"/>
              </a:rPr>
              <a:t>-LGPSTKQFGKGSSSRIWDN</a:t>
            </a:r>
            <a:br>
              <a:rPr lang="en-US">
                <a:latin typeface="Courier" pitchFamily="-109" charset="0"/>
              </a:rPr>
            </a:br>
            <a:r>
              <a:rPr lang="en-US">
                <a:latin typeface="Courier" pitchFamily="-109" charset="0"/>
              </a:rPr>
              <a:t> | || |      | |  |</a:t>
            </a:r>
          </a:p>
          <a:p>
            <a:r>
              <a:rPr lang="en-US">
                <a:latin typeface="Courier" pitchFamily="-109" charset="0"/>
              </a:rPr>
              <a:t>LLQPSRKFGKGAISRRGDD-</a:t>
            </a:r>
          </a:p>
        </p:txBody>
      </p:sp>
      <p:sp>
        <p:nvSpPr>
          <p:cNvPr id="120839" name="Rectangle 12"/>
          <p:cNvSpPr>
            <a:spLocks noChangeArrowheads="1"/>
          </p:cNvSpPr>
          <p:nvPr/>
        </p:nvSpPr>
        <p:spPr bwMode="auto">
          <a:xfrm>
            <a:off x="2819400" y="5029200"/>
            <a:ext cx="2819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urier" pitchFamily="-109" charset="0"/>
              </a:rPr>
              <a:t>    FGKG</a:t>
            </a:r>
            <a:br>
              <a:rPr lang="en-US">
                <a:latin typeface="Courier" pitchFamily="-109" charset="0"/>
              </a:rPr>
            </a:br>
            <a:r>
              <a:rPr lang="en-US">
                <a:latin typeface="Courier" pitchFamily="-109" charset="0"/>
              </a:rPr>
              <a:t>... |||| ....</a:t>
            </a:r>
          </a:p>
          <a:p>
            <a:r>
              <a:rPr lang="en-US">
                <a:latin typeface="Courier" pitchFamily="-109" charset="0"/>
              </a:rPr>
              <a:t>    FGKG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457200" y="838200"/>
            <a:ext cx="8458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4200" dirty="0" smtClean="0"/>
              <a:t>Local Sequence Alignment</a:t>
            </a:r>
          </a:p>
          <a:p>
            <a:endParaRPr lang="en-US" dirty="0" smtClean="0"/>
          </a:p>
          <a:p>
            <a:r>
              <a:rPr lang="en-US" dirty="0" smtClean="0"/>
              <a:t>Smith-Waterman Alignment Algorithm</a:t>
            </a:r>
          </a:p>
          <a:p>
            <a:endParaRPr lang="en-US" dirty="0" smtClean="0"/>
          </a:p>
          <a:p>
            <a:r>
              <a:rPr lang="en-US" dirty="0" smtClean="0"/>
              <a:t>Adds </a:t>
            </a:r>
            <a:r>
              <a:rPr lang="en-US" dirty="0"/>
              <a:t>penalties to minimize the introduction of gaps</a:t>
            </a:r>
          </a:p>
          <a:p>
            <a:endParaRPr lang="en-US" dirty="0"/>
          </a:p>
          <a:p>
            <a:r>
              <a:rPr lang="en-US" u="sng" dirty="0"/>
              <a:t>Two types of gap penalties</a:t>
            </a:r>
            <a:r>
              <a:rPr lang="en-US" dirty="0"/>
              <a:t>:</a:t>
            </a:r>
          </a:p>
          <a:p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33400" y="3581400"/>
            <a:ext cx="71612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 typeface="Arial" pitchFamily="-109" charset="0"/>
              <a:buChar char="•"/>
            </a:pPr>
            <a:r>
              <a:rPr lang="en-US"/>
              <a:t>Gap opening : initially assessed when the gap is opened</a:t>
            </a:r>
          </a:p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600" y="5486400"/>
            <a:ext cx="7620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/>
              <a:t>GO and GE can be chosen depending upon the desired sensitivity for introducing gaps in the alignment or estimated from 3D structural alignments</a:t>
            </a:r>
          </a:p>
          <a:p>
            <a:endParaRPr lang="en-US" sz="140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3400" y="4191000"/>
            <a:ext cx="80708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 typeface="Arial" pitchFamily="-109" charset="0"/>
              <a:buChar char="•"/>
            </a:pPr>
            <a:r>
              <a:rPr lang="en-US"/>
              <a:t>Gap extension : assessed on each successive extension of a gap</a:t>
            </a:r>
            <a:endParaRPr lang="en-US" b="1"/>
          </a:p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Box 4"/>
          <p:cNvSpPr txBox="1">
            <a:spLocks noChangeArrowheads="1"/>
          </p:cNvSpPr>
          <p:nvPr/>
        </p:nvSpPr>
        <p:spPr bwMode="auto">
          <a:xfrm>
            <a:off x="762000" y="671513"/>
            <a:ext cx="6860321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Gap Penalties: Example</a:t>
            </a:r>
          </a:p>
          <a:p>
            <a:r>
              <a:rPr lang="en-US" sz="1800" dirty="0"/>
              <a:t>Assume: gap opening (GO) penalty = -2; gap extension (GE) penalty = -1</a:t>
            </a:r>
          </a:p>
          <a:p>
            <a:r>
              <a:rPr lang="en-US" sz="1800" dirty="0"/>
              <a:t>C-T substitution penalty = -1; Score for match = +1</a:t>
            </a:r>
          </a:p>
          <a:p>
            <a:endParaRPr lang="en-US" dirty="0"/>
          </a:p>
          <a:p>
            <a:r>
              <a:rPr lang="en-US" dirty="0"/>
              <a:t>Which of these alignments is “better” — has a higher score?</a:t>
            </a:r>
          </a:p>
          <a:p>
            <a:endParaRPr lang="en-US" b="1" dirty="0">
              <a:solidFill>
                <a:srgbClr val="FF0000"/>
              </a:solidFill>
              <a:latin typeface="Courier" pitchFamily="-10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" pitchFamily="-109" charset="0"/>
              </a:rPr>
              <a:t>AT-C-TA 	</a:t>
            </a:r>
            <a:r>
              <a:rPr lang="en-US" b="1" dirty="0" smtClean="0">
                <a:solidFill>
                  <a:srgbClr val="FF0000"/>
                </a:solidFill>
                <a:latin typeface="Courier" pitchFamily="-109" charset="0"/>
              </a:rPr>
              <a:t>	     ATC</a:t>
            </a:r>
            <a:r>
              <a:rPr lang="en-US" b="1" dirty="0">
                <a:solidFill>
                  <a:srgbClr val="FF0000"/>
                </a:solidFill>
                <a:latin typeface="Courier" pitchFamily="-109" charset="0"/>
              </a:rPr>
              <a:t>--TA 	</a:t>
            </a:r>
            <a:r>
              <a:rPr lang="en-US" b="1" dirty="0" smtClean="0">
                <a:solidFill>
                  <a:srgbClr val="FF0000"/>
                </a:solidFill>
                <a:latin typeface="Courier" pitchFamily="-109" charset="0"/>
              </a:rPr>
              <a:t>	     AT</a:t>
            </a:r>
            <a:r>
              <a:rPr lang="en-US" b="1" dirty="0">
                <a:solidFill>
                  <a:srgbClr val="FF0000"/>
                </a:solidFill>
                <a:latin typeface="Courier" pitchFamily="-109" charset="0"/>
              </a:rPr>
              <a:t>-C--TA</a:t>
            </a:r>
          </a:p>
          <a:p>
            <a:r>
              <a:rPr lang="en-US" b="1" dirty="0">
                <a:solidFill>
                  <a:srgbClr val="FF0000"/>
                </a:solidFill>
                <a:latin typeface="Courier" pitchFamily="-109" charset="0"/>
              </a:rPr>
              <a:t>ATTTTTA 	</a:t>
            </a:r>
            <a:r>
              <a:rPr lang="en-US" b="1" dirty="0" smtClean="0">
                <a:solidFill>
                  <a:srgbClr val="FF0000"/>
                </a:solidFill>
                <a:latin typeface="Courier" pitchFamily="-109" charset="0"/>
              </a:rPr>
              <a:t>	     ATTTTTA </a:t>
            </a:r>
            <a:r>
              <a:rPr lang="en-US" b="1" dirty="0">
                <a:solidFill>
                  <a:srgbClr val="FF0000"/>
                </a:solidFill>
                <a:latin typeface="Courier" pitchFamily="-10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" pitchFamily="-109" charset="0"/>
              </a:rPr>
              <a:t>	     ATT</a:t>
            </a:r>
            <a:r>
              <a:rPr lang="en-US" b="1" dirty="0">
                <a:solidFill>
                  <a:srgbClr val="FF0000"/>
                </a:solidFill>
                <a:latin typeface="Courier" pitchFamily="-109" charset="0"/>
              </a:rPr>
              <a:t>-TTTA</a:t>
            </a:r>
          </a:p>
          <a:p>
            <a:endParaRPr lang="en-US" dirty="0"/>
          </a:p>
        </p:txBody>
      </p:sp>
      <p:sp>
        <p:nvSpPr>
          <p:cNvPr id="21507" name="TextBox 5"/>
          <p:cNvSpPr txBox="1">
            <a:spLocks noChangeArrowheads="1"/>
          </p:cNvSpPr>
          <p:nvPr/>
        </p:nvSpPr>
        <p:spPr bwMode="auto">
          <a:xfrm>
            <a:off x="3276600" y="4267200"/>
            <a:ext cx="211613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4 matches, 1 mismatch,</a:t>
            </a:r>
          </a:p>
          <a:p>
            <a:r>
              <a:rPr lang="en-US" sz="1600"/>
              <a:t>1 GO, 1 GE</a:t>
            </a:r>
          </a:p>
          <a:p>
            <a:r>
              <a:rPr lang="en-US" sz="1600"/>
              <a:t>Score = + 4 - 1 - 2 - 1</a:t>
            </a:r>
          </a:p>
          <a:p>
            <a:r>
              <a:rPr lang="en-US" sz="1600" b="1"/>
              <a:t>Score = 0</a:t>
            </a:r>
          </a:p>
        </p:txBody>
      </p:sp>
      <p:sp>
        <p:nvSpPr>
          <p:cNvPr id="21508" name="TextBox 6"/>
          <p:cNvSpPr txBox="1">
            <a:spLocks noChangeArrowheads="1"/>
          </p:cNvSpPr>
          <p:nvPr/>
        </p:nvSpPr>
        <p:spPr bwMode="auto">
          <a:xfrm>
            <a:off x="6172200" y="4267200"/>
            <a:ext cx="2173288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/>
              <a:t>4 matches, 3 GOs, 1 GE</a:t>
            </a:r>
          </a:p>
          <a:p>
            <a:r>
              <a:rPr lang="en-US" sz="1600"/>
              <a:t>Score = + 4 - 2 - 2 -2-1</a:t>
            </a:r>
          </a:p>
          <a:p>
            <a:endParaRPr lang="en-US" sz="1600"/>
          </a:p>
          <a:p>
            <a:r>
              <a:rPr lang="en-US" sz="1600"/>
              <a:t>S</a:t>
            </a:r>
            <a:r>
              <a:rPr lang="en-US" sz="1600" b="1"/>
              <a:t>core  = -3</a:t>
            </a:r>
          </a:p>
          <a:p>
            <a:endParaRPr lang="en-US"/>
          </a:p>
        </p:txBody>
      </p:sp>
      <p:sp>
        <p:nvSpPr>
          <p:cNvPr id="21509" name="TextBox 7"/>
          <p:cNvSpPr txBox="1">
            <a:spLocks noChangeArrowheads="1"/>
          </p:cNvSpPr>
          <p:nvPr/>
        </p:nvSpPr>
        <p:spPr bwMode="auto">
          <a:xfrm>
            <a:off x="533400" y="4267200"/>
            <a:ext cx="2116138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4 matches, 1 mismatch,</a:t>
            </a:r>
          </a:p>
          <a:p>
            <a:r>
              <a:rPr lang="en-US" sz="1600"/>
              <a:t>2 gap openings (GO)</a:t>
            </a:r>
          </a:p>
          <a:p>
            <a:r>
              <a:rPr lang="en-US" sz="1600"/>
              <a:t>Score = + 4 - 1 - 2 - 2</a:t>
            </a:r>
          </a:p>
          <a:p>
            <a:r>
              <a:rPr lang="en-US" sz="1600" b="1"/>
              <a:t>Score = -1</a:t>
            </a:r>
          </a:p>
          <a:p>
            <a:endParaRPr lang="en-US"/>
          </a:p>
        </p:txBody>
      </p:sp>
      <p:sp>
        <p:nvSpPr>
          <p:cNvPr id="122886" name="Action Button: Custom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-762000"/>
            <a:ext cx="46038" cy="762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" name="Straight Connector 8"/>
          <p:cNvCxnSpPr>
            <a:cxnSpLocks noChangeShapeType="1"/>
          </p:cNvCxnSpPr>
          <p:nvPr/>
        </p:nvCxnSpPr>
        <p:spPr bwMode="auto">
          <a:xfrm>
            <a:off x="3352800" y="5334000"/>
            <a:ext cx="762000" cy="15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</p:cxn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8" grpId="0"/>
      <p:bldP spid="2150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>
                <a:solidFill>
                  <a:schemeClr val="tx1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Recurrence formulas (global)</a:t>
            </a:r>
            <a:endParaRPr lang="en-US" sz="2400">
              <a:solidFill>
                <a:schemeClr val="tx1"/>
              </a:solidFill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23911" name="Text Box 3"/>
          <p:cNvSpPr txBox="1">
            <a:spLocks noChangeArrowheads="1"/>
          </p:cNvSpPr>
          <p:nvPr/>
        </p:nvSpPr>
        <p:spPr bwMode="auto">
          <a:xfrm>
            <a:off x="838200" y="18288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69863" indent="-169863">
              <a:spcBef>
                <a:spcPts val="1200"/>
              </a:spcBef>
              <a:buFontTx/>
              <a:buChar char="•"/>
            </a:pPr>
            <a:r>
              <a:rPr lang="en-US" dirty="0"/>
              <a:t>Global with linear gap costs:</a:t>
            </a:r>
          </a:p>
        </p:txBody>
      </p:sp>
      <p:sp>
        <p:nvSpPr>
          <p:cNvPr id="123912" name="Text Box 8"/>
          <p:cNvSpPr txBox="1">
            <a:spLocks noChangeArrowheads="1"/>
          </p:cNvSpPr>
          <p:nvPr/>
        </p:nvSpPr>
        <p:spPr bwMode="auto">
          <a:xfrm>
            <a:off x="838200" y="40386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69863" indent="-169863">
              <a:spcBef>
                <a:spcPts val="1200"/>
              </a:spcBef>
              <a:buFontTx/>
              <a:buChar char="•"/>
            </a:pPr>
            <a:r>
              <a:rPr lang="en-US"/>
              <a:t>Global with more general gap costs:</a:t>
            </a:r>
          </a:p>
        </p:txBody>
      </p:sp>
      <p:sp>
        <p:nvSpPr>
          <p:cNvPr id="123913" name="Text Box 10"/>
          <p:cNvSpPr txBox="1">
            <a:spLocks noChangeArrowheads="1"/>
          </p:cNvSpPr>
          <p:nvPr/>
        </p:nvSpPr>
        <p:spPr bwMode="auto">
          <a:xfrm>
            <a:off x="1219200" y="1066800"/>
            <a:ext cx="6530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Needleman and Wunsch (1970); Gotoh (1982)</a:t>
            </a:r>
          </a:p>
        </p:txBody>
      </p:sp>
      <p:sp>
        <p:nvSpPr>
          <p:cNvPr id="123914" name="TextBox 9"/>
          <p:cNvSpPr txBox="1">
            <a:spLocks noChangeArrowheads="1"/>
          </p:cNvSpPr>
          <p:nvPr/>
        </p:nvSpPr>
        <p:spPr bwMode="auto">
          <a:xfrm>
            <a:off x="304800" y="152400"/>
            <a:ext cx="4048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Remember Global Alignment?</a:t>
            </a:r>
          </a:p>
        </p:txBody>
      </p:sp>
      <p:pic>
        <p:nvPicPr>
          <p:cNvPr id="12" name="Picture 11" descr="Screen Shot 2020-03-01 at 8.47.23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36" y="4495800"/>
            <a:ext cx="5079963" cy="1965325"/>
          </a:xfrm>
          <a:prstGeom prst="rect">
            <a:avLst/>
          </a:prstGeom>
        </p:spPr>
      </p:pic>
      <p:pic>
        <p:nvPicPr>
          <p:cNvPr id="13" name="Picture 12" descr="Screen Shot 2020-03-01 at 8.47.18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36" y="2286000"/>
            <a:ext cx="3873500" cy="178861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>
                <a:solidFill>
                  <a:schemeClr val="tx1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Recurrence formulas (local)</a:t>
            </a:r>
            <a:endParaRPr lang="en-US" sz="2400">
              <a:solidFill>
                <a:schemeClr val="tx1"/>
              </a:solidFill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24935" name="Text Box 3"/>
          <p:cNvSpPr txBox="1">
            <a:spLocks noChangeArrowheads="1"/>
          </p:cNvSpPr>
          <p:nvPr/>
        </p:nvSpPr>
        <p:spPr bwMode="auto">
          <a:xfrm>
            <a:off x="838200" y="12954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69863" indent="-169863">
              <a:spcBef>
                <a:spcPts val="1200"/>
              </a:spcBef>
              <a:buFontTx/>
              <a:buChar char="•"/>
            </a:pPr>
            <a:r>
              <a:rPr lang="en-US"/>
              <a:t>Local with linear gap costs:</a:t>
            </a:r>
          </a:p>
        </p:txBody>
      </p:sp>
      <p:sp>
        <p:nvSpPr>
          <p:cNvPr id="124937" name="Text Box 13"/>
          <p:cNvSpPr txBox="1">
            <a:spLocks noChangeArrowheads="1"/>
          </p:cNvSpPr>
          <p:nvPr/>
        </p:nvSpPr>
        <p:spPr bwMode="auto">
          <a:xfrm>
            <a:off x="914400" y="6172200"/>
            <a:ext cx="729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 local, traceback stops when “zero” score is encountered</a:t>
            </a:r>
          </a:p>
        </p:txBody>
      </p:sp>
      <p:sp>
        <p:nvSpPr>
          <p:cNvPr id="124938" name="TextBox 9"/>
          <p:cNvSpPr txBox="1">
            <a:spLocks noChangeArrowheads="1"/>
          </p:cNvSpPr>
          <p:nvPr/>
        </p:nvSpPr>
        <p:spPr bwMode="auto">
          <a:xfrm>
            <a:off x="304800" y="152400"/>
            <a:ext cx="6005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Now we have an addition for Smith Waterman:</a:t>
            </a:r>
          </a:p>
        </p:txBody>
      </p:sp>
      <p:pic>
        <p:nvPicPr>
          <p:cNvPr id="12" name="Picture 11" descr="Screen Shot 2020-03-01 at 8.48.46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676400"/>
            <a:ext cx="4398962" cy="2025707"/>
          </a:xfrm>
          <a:prstGeom prst="rect">
            <a:avLst/>
          </a:prstGeom>
        </p:spPr>
      </p:pic>
      <p:pic>
        <p:nvPicPr>
          <p:cNvPr id="14" name="Picture 13" descr="Screen Shot 2020-03-01 at 8.48.46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3955692"/>
            <a:ext cx="4813300" cy="2216508"/>
          </a:xfrm>
          <a:prstGeom prst="rect">
            <a:avLst/>
          </a:prstGeom>
        </p:spPr>
      </p:pic>
      <p:sp>
        <p:nvSpPr>
          <p:cNvPr id="124936" name="Text Box 12"/>
          <p:cNvSpPr txBox="1">
            <a:spLocks noChangeArrowheads="1"/>
          </p:cNvSpPr>
          <p:nvPr/>
        </p:nvSpPr>
        <p:spPr bwMode="auto">
          <a:xfrm>
            <a:off x="838200" y="3581400"/>
            <a:ext cx="75438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69863" indent="-169863">
              <a:spcBef>
                <a:spcPts val="1200"/>
              </a:spcBef>
              <a:buFontTx/>
              <a:buChar char="•"/>
            </a:pPr>
            <a:r>
              <a:rPr lang="en-US" dirty="0"/>
              <a:t>Local with more general gap costs: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3000" dirty="0" smtClean="0">
                <a:ea typeface="ＭＳ Ｐゴシック" pitchFamily="-109" charset="-128"/>
                <a:cs typeface="ＭＳ Ｐゴシック" pitchFamily="-109" charset="-128"/>
              </a:rPr>
              <a:t>Global (Needleman </a:t>
            </a:r>
            <a:r>
              <a:rPr lang="en-US" sz="3000" dirty="0" err="1" smtClean="0">
                <a:ea typeface="ＭＳ Ｐゴシック" pitchFamily="-109" charset="-128"/>
                <a:cs typeface="ＭＳ Ｐゴシック" pitchFamily="-109" charset="-128"/>
              </a:rPr>
              <a:t>Wunsch</a:t>
            </a:r>
            <a:r>
              <a:rPr lang="en-US" sz="3000" dirty="0" smtClean="0">
                <a:ea typeface="ＭＳ Ｐゴシック" pitchFamily="-109" charset="-128"/>
                <a:cs typeface="ＭＳ Ｐゴシック" pitchFamily="-109" charset="-128"/>
              </a:rPr>
              <a:t>)</a:t>
            </a:r>
          </a:p>
        </p:txBody>
      </p:sp>
      <p:sp>
        <p:nvSpPr>
          <p:cNvPr id="126979" name="TextBox 3"/>
          <p:cNvSpPr txBox="1">
            <a:spLocks noChangeArrowheads="1"/>
          </p:cNvSpPr>
          <p:nvPr/>
        </p:nvSpPr>
        <p:spPr bwMode="auto">
          <a:xfrm>
            <a:off x="609600" y="304800"/>
            <a:ext cx="1466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Summary:</a:t>
            </a:r>
          </a:p>
        </p:txBody>
      </p:sp>
      <p:pic>
        <p:nvPicPr>
          <p:cNvPr id="126980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371600"/>
            <a:ext cx="5181600" cy="395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3352800" y="5410200"/>
            <a:ext cx="1671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Match = 1 point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3352800" y="6172200"/>
            <a:ext cx="1628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Gap = -2 points</a:t>
            </a:r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3352800" y="5791200"/>
            <a:ext cx="215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Mis-match = -1 point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3000" smtClean="0">
                <a:ea typeface="ＭＳ Ｐゴシック" pitchFamily="-109" charset="-128"/>
                <a:cs typeface="ＭＳ Ｐゴシック" pitchFamily="-109" charset="-128"/>
              </a:rPr>
              <a:t>Local (Smith Waterman)</a:t>
            </a:r>
          </a:p>
        </p:txBody>
      </p:sp>
      <p:sp>
        <p:nvSpPr>
          <p:cNvPr id="128003" name="TextBox 3"/>
          <p:cNvSpPr txBox="1">
            <a:spLocks noChangeArrowheads="1"/>
          </p:cNvSpPr>
          <p:nvPr/>
        </p:nvSpPr>
        <p:spPr bwMode="auto">
          <a:xfrm>
            <a:off x="609600" y="304800"/>
            <a:ext cx="1466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Summary:</a:t>
            </a:r>
          </a:p>
        </p:txBody>
      </p:sp>
      <p:pic>
        <p:nvPicPr>
          <p:cNvPr id="128004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219200"/>
            <a:ext cx="4622800" cy="353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5" name="Rectangle 6"/>
          <p:cNvSpPr>
            <a:spLocks noChangeArrowheads="1"/>
          </p:cNvSpPr>
          <p:nvPr/>
        </p:nvSpPr>
        <p:spPr bwMode="auto">
          <a:xfrm>
            <a:off x="3352800" y="5410200"/>
            <a:ext cx="1671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Match = 1 point</a:t>
            </a:r>
          </a:p>
        </p:txBody>
      </p:sp>
      <p:sp>
        <p:nvSpPr>
          <p:cNvPr id="128006" name="Rectangle 7"/>
          <p:cNvSpPr>
            <a:spLocks noChangeArrowheads="1"/>
          </p:cNvSpPr>
          <p:nvPr/>
        </p:nvSpPr>
        <p:spPr bwMode="auto">
          <a:xfrm>
            <a:off x="3352800" y="6172200"/>
            <a:ext cx="1628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Gap = -2 points</a:t>
            </a:r>
          </a:p>
        </p:txBody>
      </p:sp>
      <p:sp>
        <p:nvSpPr>
          <p:cNvPr id="128007" name="Rectangle 8"/>
          <p:cNvSpPr>
            <a:spLocks noChangeArrowheads="1"/>
          </p:cNvSpPr>
          <p:nvPr/>
        </p:nvSpPr>
        <p:spPr bwMode="auto">
          <a:xfrm>
            <a:off x="3352800" y="5791200"/>
            <a:ext cx="215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Mis-match = -1 point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296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>
                <a:solidFill>
                  <a:schemeClr val="tx1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Recurrence formula for pairwise alignment (global)</a:t>
            </a:r>
            <a:endParaRPr lang="en-US" sz="2400">
              <a:solidFill>
                <a:schemeClr val="tx1"/>
              </a:solidFill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0118" name="Text Box 3"/>
          <p:cNvSpPr txBox="1">
            <a:spLocks noChangeArrowheads="1"/>
          </p:cNvSpPr>
          <p:nvPr/>
        </p:nvSpPr>
        <p:spPr bwMode="auto">
          <a:xfrm>
            <a:off x="838200" y="18288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69863" indent="-169863">
              <a:spcBef>
                <a:spcPts val="1200"/>
              </a:spcBef>
              <a:buFontTx/>
              <a:buChar char="•"/>
            </a:pPr>
            <a:r>
              <a:rPr lang="en-US" dirty="0"/>
              <a:t>With linear gap costs:</a:t>
            </a:r>
          </a:p>
        </p:txBody>
      </p:sp>
      <p:sp>
        <p:nvSpPr>
          <p:cNvPr id="90119" name="Text Box 9"/>
          <p:cNvSpPr txBox="1">
            <a:spLocks noChangeArrowheads="1"/>
          </p:cNvSpPr>
          <p:nvPr/>
        </p:nvSpPr>
        <p:spPr bwMode="auto">
          <a:xfrm>
            <a:off x="1219200" y="1066800"/>
            <a:ext cx="6530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Needleman and </a:t>
            </a:r>
            <a:r>
              <a:rPr lang="en-US" dirty="0" err="1"/>
              <a:t>Wunsch</a:t>
            </a:r>
            <a:r>
              <a:rPr lang="en-US" dirty="0"/>
              <a:t> (1970); </a:t>
            </a:r>
            <a:r>
              <a:rPr lang="en-US" dirty="0" err="1"/>
              <a:t>Gotoh</a:t>
            </a:r>
            <a:r>
              <a:rPr lang="en-US" dirty="0"/>
              <a:t> (1982)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4648200" y="2743200"/>
            <a:ext cx="2108200" cy="1350963"/>
            <a:chOff x="4176" y="1893"/>
            <a:chExt cx="1328" cy="851"/>
          </a:xfrm>
        </p:grpSpPr>
        <p:sp>
          <p:nvSpPr>
            <p:cNvPr id="90121" name="Rectangle 16"/>
            <p:cNvSpPr>
              <a:spLocks noChangeArrowheads="1"/>
            </p:cNvSpPr>
            <p:nvPr/>
          </p:nvSpPr>
          <p:spPr bwMode="auto">
            <a:xfrm>
              <a:off x="4840" y="231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en-US" i="1"/>
                <a:t>  c</a:t>
              </a:r>
              <a:r>
                <a:rPr lang="en-US" sz="2800" i="1" baseline="-25000"/>
                <a:t>ij</a:t>
              </a:r>
            </a:p>
          </p:txBody>
        </p:sp>
        <p:sp>
          <p:nvSpPr>
            <p:cNvPr id="90122" name="Rectangle 17"/>
            <p:cNvSpPr>
              <a:spLocks noChangeArrowheads="1"/>
            </p:cNvSpPr>
            <p:nvPr/>
          </p:nvSpPr>
          <p:spPr bwMode="auto">
            <a:xfrm>
              <a:off x="4176" y="231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en-US" sz="2800" i="1" dirty="0"/>
                <a:t>  c</a:t>
              </a:r>
              <a:r>
                <a:rPr lang="en-US" sz="2800" i="1" baseline="-25000" dirty="0"/>
                <a:t>i-1</a:t>
              </a:r>
            </a:p>
          </p:txBody>
        </p:sp>
        <p:sp>
          <p:nvSpPr>
            <p:cNvPr id="90123" name="Rectangle 18"/>
            <p:cNvSpPr>
              <a:spLocks noChangeArrowheads="1"/>
            </p:cNvSpPr>
            <p:nvPr/>
          </p:nvSpPr>
          <p:spPr bwMode="auto">
            <a:xfrm>
              <a:off x="4840" y="189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>
                <a:spcBef>
                  <a:spcPct val="20000"/>
                </a:spcBef>
              </a:pPr>
              <a:r>
                <a:rPr lang="en-US" sz="2800" i="1"/>
                <a:t> c</a:t>
              </a:r>
              <a:r>
                <a:rPr lang="en-US" sz="2800" i="1" baseline="-25000"/>
                <a:t>j-1</a:t>
              </a:r>
            </a:p>
          </p:txBody>
        </p:sp>
        <p:sp>
          <p:nvSpPr>
            <p:cNvPr id="90124" name="Rectangle 19"/>
            <p:cNvSpPr>
              <a:spLocks noChangeArrowheads="1"/>
            </p:cNvSpPr>
            <p:nvPr/>
          </p:nvSpPr>
          <p:spPr bwMode="auto">
            <a:xfrm>
              <a:off x="4176" y="189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0125" name="Line 20"/>
            <p:cNvSpPr>
              <a:spLocks noChangeShapeType="1"/>
            </p:cNvSpPr>
            <p:nvPr/>
          </p:nvSpPr>
          <p:spPr bwMode="auto">
            <a:xfrm>
              <a:off x="4176" y="1893"/>
              <a:ext cx="132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26" name="Line 21"/>
            <p:cNvSpPr>
              <a:spLocks noChangeShapeType="1"/>
            </p:cNvSpPr>
            <p:nvPr/>
          </p:nvSpPr>
          <p:spPr bwMode="auto">
            <a:xfrm>
              <a:off x="4176" y="2319"/>
              <a:ext cx="1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27" name="Line 22"/>
            <p:cNvSpPr>
              <a:spLocks noChangeShapeType="1"/>
            </p:cNvSpPr>
            <p:nvPr/>
          </p:nvSpPr>
          <p:spPr bwMode="auto">
            <a:xfrm>
              <a:off x="4176" y="2744"/>
              <a:ext cx="132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28" name="Line 23"/>
            <p:cNvSpPr>
              <a:spLocks noChangeShapeType="1"/>
            </p:cNvSpPr>
            <p:nvPr/>
          </p:nvSpPr>
          <p:spPr bwMode="auto">
            <a:xfrm>
              <a:off x="4176" y="1893"/>
              <a:ext cx="0" cy="85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29" name="Line 24"/>
            <p:cNvSpPr>
              <a:spLocks noChangeShapeType="1"/>
            </p:cNvSpPr>
            <p:nvPr/>
          </p:nvSpPr>
          <p:spPr bwMode="auto">
            <a:xfrm>
              <a:off x="4840" y="1893"/>
              <a:ext cx="0" cy="8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30" name="Line 25"/>
            <p:cNvSpPr>
              <a:spLocks noChangeShapeType="1"/>
            </p:cNvSpPr>
            <p:nvPr/>
          </p:nvSpPr>
          <p:spPr bwMode="auto">
            <a:xfrm>
              <a:off x="5504" y="1893"/>
              <a:ext cx="0" cy="85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131" name="Rectangle 26"/>
            <p:cNvSpPr>
              <a:spLocks noChangeArrowheads="1"/>
            </p:cNvSpPr>
            <p:nvPr/>
          </p:nvSpPr>
          <p:spPr bwMode="auto">
            <a:xfrm>
              <a:off x="4224" y="1920"/>
              <a:ext cx="60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800" i="1"/>
                <a:t>c</a:t>
              </a:r>
              <a:r>
                <a:rPr lang="en-US" sz="2800" i="1" baseline="-25000"/>
                <a:t>i-1</a:t>
              </a:r>
              <a:r>
                <a:rPr lang="en-US" sz="2800" i="1"/>
                <a:t>,</a:t>
              </a:r>
              <a:r>
                <a:rPr lang="en-US" sz="2800" i="1" baseline="-25000"/>
                <a:t>j-1</a:t>
              </a:r>
            </a:p>
          </p:txBody>
        </p:sp>
      </p:grpSp>
      <p:pic>
        <p:nvPicPr>
          <p:cNvPr id="21" name="Picture 20" descr="Screen Shot 2020-03-01 at 8.50.57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4521200"/>
            <a:ext cx="4699000" cy="218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3000" dirty="0" smtClean="0">
                <a:ea typeface="ＭＳ Ｐゴシック" pitchFamily="-109" charset="-128"/>
                <a:cs typeface="ＭＳ Ｐゴシック" pitchFamily="-109" charset="-128"/>
              </a:rPr>
              <a:t>Longest Common Subsequence</a:t>
            </a:r>
          </a:p>
        </p:txBody>
      </p:sp>
      <p:pic>
        <p:nvPicPr>
          <p:cNvPr id="12595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6150" y="1630363"/>
            <a:ext cx="4337050" cy="324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956" name="TextBox 3"/>
          <p:cNvSpPr txBox="1">
            <a:spLocks noChangeArrowheads="1"/>
          </p:cNvSpPr>
          <p:nvPr/>
        </p:nvSpPr>
        <p:spPr bwMode="auto">
          <a:xfrm>
            <a:off x="609600" y="304800"/>
            <a:ext cx="1466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Summary:</a:t>
            </a:r>
          </a:p>
        </p:txBody>
      </p:sp>
      <p:sp>
        <p:nvSpPr>
          <p:cNvPr id="125957" name="TextBox 4"/>
          <p:cNvSpPr txBox="1">
            <a:spLocks noChangeArrowheads="1"/>
          </p:cNvSpPr>
          <p:nvPr/>
        </p:nvSpPr>
        <p:spPr bwMode="auto">
          <a:xfrm>
            <a:off x="3581400" y="5562600"/>
            <a:ext cx="2171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Match = 1 point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Pairwise Alignment</a:t>
            </a:r>
            <a:endParaRPr lang="en-US" sz="2400">
              <a:latin typeface="Times New Roman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838200" y="1295400"/>
            <a:ext cx="75438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69863" indent="-169863">
              <a:spcBef>
                <a:spcPts val="1200"/>
              </a:spcBef>
            </a:pPr>
            <a:r>
              <a:rPr lang="en-US" sz="2000" dirty="0"/>
              <a:t>	Dynamic programming for sequence alignment proceeds similarly to the longest common subsequence (LCS) algorithm, except that recursion formula is modified to allow for the possibility of gap insertion.</a:t>
            </a:r>
          </a:p>
          <a:p>
            <a:pPr marL="169863" indent="-169863">
              <a:spcBef>
                <a:spcPts val="1200"/>
              </a:spcBef>
            </a:pPr>
            <a:endParaRPr lang="en-US" sz="2000" dirty="0"/>
          </a:p>
          <a:p>
            <a:pPr marL="169863" indent="-169863">
              <a:spcBef>
                <a:spcPts val="1200"/>
              </a:spcBef>
            </a:pPr>
            <a:r>
              <a:rPr lang="en-US" sz="2000" dirty="0"/>
              <a:t>	</a:t>
            </a:r>
            <a:r>
              <a:rPr lang="en-US" sz="2000" b="1" dirty="0"/>
              <a:t>Why gaps?</a:t>
            </a:r>
            <a:endParaRPr lang="en-US" sz="2000" dirty="0"/>
          </a:p>
          <a:p>
            <a:pPr marL="169863" indent="-169863">
              <a:spcBef>
                <a:spcPts val="1200"/>
              </a:spcBef>
            </a:pPr>
            <a:r>
              <a:rPr lang="en-US" sz="2000" dirty="0"/>
              <a:t>	To accommodate the biological processes that result in insertion and/or deletion of residues in one sequence relative to another</a:t>
            </a:r>
          </a:p>
          <a:p>
            <a:pPr lvl="2">
              <a:spcBef>
                <a:spcPts val="1200"/>
              </a:spcBef>
              <a:buFontTx/>
              <a:buChar char="•"/>
            </a:pPr>
            <a:r>
              <a:rPr lang="en-US" sz="2000" dirty="0"/>
              <a:t>DNA damage</a:t>
            </a:r>
          </a:p>
          <a:p>
            <a:pPr lvl="2">
              <a:spcBef>
                <a:spcPts val="1200"/>
              </a:spcBef>
              <a:buFontTx/>
              <a:buChar char="•"/>
            </a:pPr>
            <a:r>
              <a:rPr lang="en-US" sz="2000" dirty="0"/>
              <a:t>Polymerase infidelity</a:t>
            </a:r>
          </a:p>
          <a:p>
            <a:pPr lvl="2">
              <a:spcBef>
                <a:spcPts val="1200"/>
              </a:spcBef>
              <a:buFontTx/>
              <a:buChar char="•"/>
            </a:pPr>
            <a:r>
              <a:rPr lang="en-US" sz="2000" dirty="0"/>
              <a:t>Unequal crossing over</a:t>
            </a:r>
          </a:p>
          <a:p>
            <a:pPr lvl="2">
              <a:spcBef>
                <a:spcPts val="1200"/>
              </a:spcBef>
              <a:buFontTx/>
              <a:buChar char="•"/>
            </a:pPr>
            <a:r>
              <a:rPr lang="en-US" sz="2000" dirty="0"/>
              <a:t>Slip-strand </a:t>
            </a:r>
            <a:r>
              <a:rPr lang="en-US" sz="2000" dirty="0" err="1"/>
              <a:t>mispairing</a:t>
            </a:r>
            <a:endParaRPr lang="en-US" sz="2000" dirty="0"/>
          </a:p>
          <a:p>
            <a:pPr lvl="2">
              <a:spcBef>
                <a:spcPts val="1200"/>
              </a:spcBef>
              <a:buFontTx/>
              <a:buChar char="•"/>
            </a:pPr>
            <a:r>
              <a:rPr lang="en-US" sz="2000" dirty="0"/>
              <a:t>Insertion of transposable elements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>
                <a:solidFill>
                  <a:schemeClr val="tx1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Gap-scoring systems</a:t>
            </a:r>
            <a:endParaRPr lang="en-US" sz="2000">
              <a:solidFill>
                <a:schemeClr val="tx1"/>
              </a:solidFill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838200" y="12954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69863" indent="-169863">
              <a:spcBef>
                <a:spcPts val="1200"/>
              </a:spcBef>
            </a:pPr>
            <a:r>
              <a:rPr lang="en-US"/>
              <a:t>Gap penalties:</a:t>
            </a:r>
            <a:br>
              <a:rPr lang="en-US"/>
            </a:br>
            <a:endParaRPr lang="en-US" sz="2000"/>
          </a:p>
          <a:p>
            <a:pPr marL="685800" lvl="1" indent="-228600">
              <a:spcBef>
                <a:spcPts val="1200"/>
              </a:spcBef>
              <a:buFontTx/>
              <a:buChar char="•"/>
            </a:pPr>
            <a:r>
              <a:rPr lang="en-US" sz="2000"/>
              <a:t>Constant: </a:t>
            </a:r>
            <a:r>
              <a:rPr lang="en-US" sz="2000" i="1"/>
              <a:t>w</a:t>
            </a:r>
            <a:r>
              <a:rPr lang="en-US" i="1" baseline="-25000"/>
              <a:t>x</a:t>
            </a:r>
            <a:r>
              <a:rPr lang="en-US" sz="2000"/>
              <a:t> = </a:t>
            </a:r>
            <a:r>
              <a:rPr lang="en-US" sz="2000" i="1"/>
              <a:t>C</a:t>
            </a:r>
            <a:endParaRPr lang="en-US" sz="2000"/>
          </a:p>
          <a:p>
            <a:pPr marL="685800" lvl="1" indent="-228600">
              <a:spcBef>
                <a:spcPts val="1200"/>
              </a:spcBef>
              <a:buFontTx/>
              <a:buChar char="•"/>
            </a:pPr>
            <a:r>
              <a:rPr lang="en-US" sz="2000"/>
              <a:t>Linear (= “simple”, “length-proportional”): </a:t>
            </a:r>
            <a:r>
              <a:rPr lang="en-US" sz="2000" i="1"/>
              <a:t>w</a:t>
            </a:r>
            <a:r>
              <a:rPr lang="en-US" i="1" baseline="-25000"/>
              <a:t>x</a:t>
            </a:r>
            <a:r>
              <a:rPr lang="en-US" sz="2000"/>
              <a:t> = </a:t>
            </a:r>
            <a:r>
              <a:rPr lang="en-US" sz="2000" i="1"/>
              <a:t>xd</a:t>
            </a:r>
            <a:endParaRPr lang="en-US" sz="2000"/>
          </a:p>
          <a:p>
            <a:pPr marL="685800" lvl="1" indent="-228600">
              <a:spcBef>
                <a:spcPts val="1200"/>
              </a:spcBef>
              <a:buFontTx/>
              <a:buChar char="•"/>
            </a:pPr>
            <a:r>
              <a:rPr lang="en-US" sz="2000"/>
              <a:t>Affine: </a:t>
            </a:r>
            <a:r>
              <a:rPr lang="en-US" sz="2000" i="1"/>
              <a:t>w</a:t>
            </a:r>
            <a:r>
              <a:rPr lang="en-US" i="1" baseline="-25000"/>
              <a:t>x</a:t>
            </a:r>
            <a:r>
              <a:rPr lang="en-US" sz="2000"/>
              <a:t> = </a:t>
            </a:r>
            <a:r>
              <a:rPr lang="en-US" sz="2000" i="1"/>
              <a:t>d + </a:t>
            </a:r>
            <a:r>
              <a:rPr lang="en-US" sz="2000"/>
              <a:t>(</a:t>
            </a:r>
            <a:r>
              <a:rPr lang="en-US" sz="2000" i="1"/>
              <a:t>g –</a:t>
            </a:r>
            <a:r>
              <a:rPr lang="en-US" sz="2000"/>
              <a:t> 1)</a:t>
            </a:r>
            <a:r>
              <a:rPr lang="en-US" sz="2000" i="1"/>
              <a:t>e</a:t>
            </a:r>
            <a:endParaRPr lang="en-US" sz="2000"/>
          </a:p>
          <a:p>
            <a:pPr marL="685800" lvl="1" indent="-228600">
              <a:spcBef>
                <a:spcPts val="1200"/>
              </a:spcBef>
              <a:buFontTx/>
              <a:buChar char="•"/>
            </a:pPr>
            <a:r>
              <a:rPr lang="en-US" sz="2000"/>
              <a:t>Concave</a:t>
            </a:r>
          </a:p>
          <a:p>
            <a:pPr marL="685800" lvl="1" indent="-228600">
              <a:spcBef>
                <a:spcPts val="1200"/>
              </a:spcBef>
              <a:buFontTx/>
              <a:buChar char="•"/>
            </a:pPr>
            <a:r>
              <a:rPr lang="en-US" sz="2000"/>
              <a:t>Arbitrary</a:t>
            </a:r>
          </a:p>
          <a:p>
            <a:pPr marL="685800" lvl="1" indent="-228600">
              <a:spcBef>
                <a:spcPts val="1200"/>
              </a:spcBef>
              <a:buFontTx/>
              <a:buChar char="•"/>
            </a:pPr>
            <a:endParaRPr lang="en-US" sz="2000"/>
          </a:p>
          <a:p>
            <a:pPr marL="169863" indent="-169863">
              <a:spcBef>
                <a:spcPts val="1200"/>
              </a:spcBef>
            </a:pPr>
            <a:r>
              <a:rPr lang="en-US" sz="2000"/>
              <a:t>	Dynamic programming variants mainly involve differences in how gaps are scored, and algorithmic adjustments that must consequently be made</a:t>
            </a:r>
          </a:p>
          <a:p>
            <a:pPr marL="169863" indent="-169863">
              <a:spcBef>
                <a:spcPts val="1200"/>
              </a:spcBef>
            </a:pPr>
            <a:r>
              <a:rPr lang="en-US" sz="2000"/>
              <a:t>	Still an active research area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>
                <a:solidFill>
                  <a:schemeClr val="tx1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Recurrence formulas</a:t>
            </a:r>
            <a:endParaRPr lang="en-US" sz="2400">
              <a:solidFill>
                <a:schemeClr val="tx1"/>
              </a:solidFill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4215" name="Text Box 3"/>
          <p:cNvSpPr txBox="1">
            <a:spLocks noChangeArrowheads="1"/>
          </p:cNvSpPr>
          <p:nvPr/>
        </p:nvSpPr>
        <p:spPr bwMode="auto">
          <a:xfrm>
            <a:off x="838200" y="18288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69863" indent="-169863">
              <a:spcBef>
                <a:spcPts val="1200"/>
              </a:spcBef>
              <a:buFontTx/>
              <a:buChar char="•"/>
            </a:pPr>
            <a:r>
              <a:rPr lang="en-US"/>
              <a:t>Global with linear gap costs:</a:t>
            </a:r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838200" y="40386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169863" indent="-169863">
              <a:spcBef>
                <a:spcPts val="1200"/>
              </a:spcBef>
              <a:buFontTx/>
              <a:buChar char="•"/>
            </a:pPr>
            <a:r>
              <a:rPr lang="en-US"/>
              <a:t>Global with more general gap costs:</a:t>
            </a:r>
          </a:p>
        </p:txBody>
      </p:sp>
      <p:sp>
        <p:nvSpPr>
          <p:cNvPr id="94217" name="Text Box 10"/>
          <p:cNvSpPr txBox="1">
            <a:spLocks noChangeArrowheads="1"/>
          </p:cNvSpPr>
          <p:nvPr/>
        </p:nvSpPr>
        <p:spPr bwMode="auto">
          <a:xfrm>
            <a:off x="1219200" y="1066800"/>
            <a:ext cx="6530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Needleman and Wunsch (1970); Gotoh (1982)</a:t>
            </a:r>
          </a:p>
        </p:txBody>
      </p:sp>
      <p:pic>
        <p:nvPicPr>
          <p:cNvPr id="11" name="Picture 10" descr="Screen Shot 2020-03-01 at 8.51.22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088" y="2286000"/>
            <a:ext cx="3937000" cy="1752600"/>
          </a:xfrm>
          <a:prstGeom prst="rect">
            <a:avLst/>
          </a:prstGeom>
        </p:spPr>
      </p:pic>
      <p:pic>
        <p:nvPicPr>
          <p:cNvPr id="12" name="Picture 11" descr="Screen Shot 2020-03-01 at 8.51.27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4518025"/>
            <a:ext cx="5245100" cy="19431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smtClean="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Global Alignment Example</a:t>
            </a:r>
            <a:endParaRPr lang="en-US" sz="3200" smtClean="0"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2286000" y="1833563"/>
            <a:ext cx="586740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30000"/>
              </a:lnSpc>
            </a:pPr>
            <a:r>
              <a:rPr lang="en-US">
                <a:latin typeface="Arial" pitchFamily="-109" charset="0"/>
              </a:rPr>
              <a:t>  Y</a:t>
            </a:r>
            <a:r>
              <a:rPr lang="en-US" sz="1800" i="1" baseline="-25000">
                <a:latin typeface="Arial" pitchFamily="-109" charset="0"/>
              </a:rPr>
              <a:t>j</a:t>
            </a:r>
            <a:r>
              <a:rPr lang="en-US" sz="1800" i="1">
                <a:latin typeface="Arial" pitchFamily="-109" charset="0"/>
              </a:rPr>
              <a:t>           </a:t>
            </a:r>
            <a:r>
              <a:rPr lang="en-US" sz="3600">
                <a:latin typeface="Arial" pitchFamily="-109" charset="0"/>
              </a:rPr>
              <a:t>C      T	   G	    A      C   </a:t>
            </a:r>
          </a:p>
        </p:txBody>
      </p:sp>
      <p:sp>
        <p:nvSpPr>
          <p:cNvPr id="95236" name="Text Box 5"/>
          <p:cNvSpPr txBox="1">
            <a:spLocks noChangeArrowheads="1"/>
          </p:cNvSpPr>
          <p:nvPr/>
        </p:nvSpPr>
        <p:spPr bwMode="auto">
          <a:xfrm>
            <a:off x="533400" y="1752600"/>
            <a:ext cx="51435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240000"/>
              </a:lnSpc>
            </a:pPr>
            <a:r>
              <a:rPr lang="en-US" sz="1800" i="1">
                <a:latin typeface="Arial" pitchFamily="-109" charset="0"/>
              </a:rPr>
              <a:t>i</a:t>
            </a:r>
            <a:endParaRPr lang="en-US" sz="1800" i="1" u="sng">
              <a:latin typeface="Arial" pitchFamily="-109" charset="0"/>
            </a:endParaRPr>
          </a:p>
          <a:p>
            <a:pPr algn="ctr">
              <a:lnSpc>
                <a:spcPct val="280000"/>
              </a:lnSpc>
            </a:pPr>
            <a:r>
              <a:rPr lang="en-US" sz="1800">
                <a:latin typeface="Arial" pitchFamily="-109" charset="0"/>
              </a:rPr>
              <a:t>0</a:t>
            </a:r>
          </a:p>
          <a:p>
            <a:pPr algn="ctr">
              <a:lnSpc>
                <a:spcPct val="240000"/>
              </a:lnSpc>
            </a:pPr>
            <a:r>
              <a:rPr lang="en-US" sz="1800">
                <a:latin typeface="Arial" pitchFamily="-109" charset="0"/>
              </a:rPr>
              <a:t>1</a:t>
            </a:r>
          </a:p>
          <a:p>
            <a:pPr algn="ctr">
              <a:lnSpc>
                <a:spcPct val="240000"/>
              </a:lnSpc>
            </a:pPr>
            <a:r>
              <a:rPr lang="en-US" sz="1800">
                <a:latin typeface="Arial" pitchFamily="-109" charset="0"/>
              </a:rPr>
              <a:t>2</a:t>
            </a:r>
          </a:p>
          <a:p>
            <a:pPr algn="ctr">
              <a:lnSpc>
                <a:spcPct val="240000"/>
              </a:lnSpc>
            </a:pPr>
            <a:r>
              <a:rPr lang="en-US" sz="1800">
                <a:latin typeface="Arial" pitchFamily="-109" charset="0"/>
              </a:rPr>
              <a:t>3</a:t>
            </a:r>
          </a:p>
          <a:p>
            <a:pPr algn="ctr">
              <a:lnSpc>
                <a:spcPct val="240000"/>
              </a:lnSpc>
            </a:pPr>
            <a:r>
              <a:rPr lang="en-US" sz="1800">
                <a:latin typeface="Arial" pitchFamily="-109" charset="0"/>
              </a:rPr>
              <a:t>4</a:t>
            </a:r>
          </a:p>
        </p:txBody>
      </p:sp>
      <p:sp>
        <p:nvSpPr>
          <p:cNvPr id="95237" name="Text Box 6"/>
          <p:cNvSpPr txBox="1">
            <a:spLocks noChangeArrowheads="1"/>
          </p:cNvSpPr>
          <p:nvPr/>
        </p:nvSpPr>
        <p:spPr bwMode="auto">
          <a:xfrm>
            <a:off x="1752600" y="1489075"/>
            <a:ext cx="66294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 i="1">
                <a:latin typeface="Arial" pitchFamily="-109" charset="0"/>
              </a:rPr>
              <a:t>j</a:t>
            </a:r>
            <a:r>
              <a:rPr lang="en-US" sz="1800">
                <a:latin typeface="Arial" pitchFamily="-109" charset="0"/>
              </a:rPr>
              <a:t>           0              1              2              3              4               5</a:t>
            </a:r>
          </a:p>
        </p:txBody>
      </p:sp>
      <p:graphicFrame>
        <p:nvGraphicFramePr>
          <p:cNvPr id="25607" name="Group 7"/>
          <p:cNvGraphicFramePr>
            <a:graphicFrameLocks noGrp="1"/>
          </p:cNvGraphicFramePr>
          <p:nvPr/>
        </p:nvGraphicFramePr>
        <p:xfrm>
          <a:off x="2057400" y="2590800"/>
          <a:ext cx="6324600" cy="3378201"/>
        </p:xfrm>
        <a:graphic>
          <a:graphicData uri="http://schemas.openxmlformats.org/drawingml/2006/table">
            <a:tbl>
              <a:tblPr/>
              <a:tblGrid>
                <a:gridCol w="1054100"/>
                <a:gridCol w="1054100"/>
                <a:gridCol w="1054100"/>
                <a:gridCol w="1054100"/>
                <a:gridCol w="1054100"/>
                <a:gridCol w="1054100"/>
              </a:tblGrid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5282" name="Text Box 51"/>
          <p:cNvSpPr txBox="1">
            <a:spLocks noChangeArrowheads="1"/>
          </p:cNvSpPr>
          <p:nvPr/>
        </p:nvSpPr>
        <p:spPr bwMode="auto">
          <a:xfrm>
            <a:off x="3124200" y="6172200"/>
            <a:ext cx="347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x = ACGC      y = CTGAC</a:t>
            </a:r>
          </a:p>
        </p:txBody>
      </p:sp>
      <p:sp>
        <p:nvSpPr>
          <p:cNvPr id="95283" name="Text Box 4"/>
          <p:cNvSpPr txBox="1">
            <a:spLocks noChangeArrowheads="1"/>
          </p:cNvSpPr>
          <p:nvPr/>
        </p:nvSpPr>
        <p:spPr bwMode="auto">
          <a:xfrm>
            <a:off x="1371600" y="2671763"/>
            <a:ext cx="51435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30000"/>
              </a:lnSpc>
            </a:pPr>
            <a:r>
              <a:rPr lang="en-US">
                <a:latin typeface="Arial" pitchFamily="-109" charset="0"/>
              </a:rPr>
              <a:t>X</a:t>
            </a:r>
            <a:r>
              <a:rPr lang="en-US" sz="2000" i="1" baseline="-25000">
                <a:latin typeface="Arial" pitchFamily="-109" charset="0"/>
              </a:rPr>
              <a:t>i</a:t>
            </a:r>
            <a:endParaRPr lang="en-US" sz="1800" i="1">
              <a:latin typeface="Arial" pitchFamily="-109" charset="0"/>
            </a:endParaRPr>
          </a:p>
          <a:p>
            <a:pPr>
              <a:lnSpc>
                <a:spcPct val="110000"/>
              </a:lnSpc>
            </a:pPr>
            <a:r>
              <a:rPr lang="en-US" sz="3600">
                <a:latin typeface="Arial" pitchFamily="-109" charset="0"/>
              </a:rPr>
              <a:t>A</a:t>
            </a:r>
          </a:p>
          <a:p>
            <a:pPr>
              <a:lnSpc>
                <a:spcPct val="130000"/>
              </a:lnSpc>
            </a:pPr>
            <a:r>
              <a:rPr lang="en-US" sz="3600">
                <a:latin typeface="Arial" pitchFamily="-109" charset="0"/>
              </a:rPr>
              <a:t>C</a:t>
            </a:r>
          </a:p>
          <a:p>
            <a:pPr>
              <a:lnSpc>
                <a:spcPct val="130000"/>
              </a:lnSpc>
            </a:pPr>
            <a:r>
              <a:rPr lang="en-US" sz="3600">
                <a:latin typeface="Arial" pitchFamily="-109" charset="0"/>
              </a:rPr>
              <a:t>GC</a:t>
            </a:r>
          </a:p>
          <a:p>
            <a:pPr>
              <a:lnSpc>
                <a:spcPct val="130000"/>
              </a:lnSpc>
            </a:pPr>
            <a:endParaRPr lang="en-US" sz="3600">
              <a:latin typeface="Arial" pitchFamily="-10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>
                <a:latin typeface="Arial" pitchFamily="-109" charset="0"/>
                <a:ea typeface="ＭＳ Ｐゴシック" pitchFamily="-109" charset="-128"/>
                <a:cs typeface="ＭＳ Ｐゴシック" pitchFamily="-109" charset="-128"/>
              </a:rPr>
              <a:t>First, we must initialise starting conditions.</a:t>
            </a:r>
            <a:endParaRPr lang="en-US">
              <a:ea typeface="ＭＳ Ｐゴシック" pitchFamily="-109" charset="-128"/>
              <a:cs typeface="ＭＳ Ｐゴシック" pitchFamily="-109" charset="-128"/>
            </a:endParaRPr>
          </a:p>
        </p:txBody>
      </p:sp>
      <p:grpSp>
        <p:nvGrpSpPr>
          <p:cNvPr id="2" name="Group 92"/>
          <p:cNvGrpSpPr>
            <a:grpSpLocks/>
          </p:cNvGrpSpPr>
          <p:nvPr/>
        </p:nvGrpSpPr>
        <p:grpSpPr bwMode="auto">
          <a:xfrm>
            <a:off x="533400" y="1219200"/>
            <a:ext cx="7848600" cy="4497388"/>
            <a:chOff x="336" y="938"/>
            <a:chExt cx="4944" cy="2833"/>
          </a:xfrm>
        </p:grpSpPr>
        <p:sp>
          <p:nvSpPr>
            <p:cNvPr id="96261" name="Text Box 3"/>
            <p:cNvSpPr txBox="1">
              <a:spLocks noChangeArrowheads="1"/>
            </p:cNvSpPr>
            <p:nvPr/>
          </p:nvSpPr>
          <p:spPr bwMode="auto">
            <a:xfrm>
              <a:off x="1440" y="1152"/>
              <a:ext cx="3696" cy="5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  Y</a:t>
              </a:r>
              <a:r>
                <a:rPr lang="en-US" sz="1800" i="1" baseline="-25000">
                  <a:latin typeface="Arial" pitchFamily="-109" charset="0"/>
                </a:rPr>
                <a:t>j</a:t>
              </a:r>
              <a:r>
                <a:rPr lang="en-US" sz="1800" i="1">
                  <a:latin typeface="Arial" pitchFamily="-109" charset="0"/>
                </a:rPr>
                <a:t>           </a:t>
              </a:r>
              <a:r>
                <a:rPr lang="en-US" sz="3600">
                  <a:latin typeface="Arial" pitchFamily="-109" charset="0"/>
                </a:rPr>
                <a:t>C      T	   G	    A      C   </a:t>
              </a:r>
            </a:p>
          </p:txBody>
        </p:sp>
        <p:sp>
          <p:nvSpPr>
            <p:cNvPr id="96262" name="Text Box 4"/>
            <p:cNvSpPr txBox="1">
              <a:spLocks noChangeArrowheads="1"/>
            </p:cNvSpPr>
            <p:nvPr/>
          </p:nvSpPr>
          <p:spPr bwMode="auto">
            <a:xfrm>
              <a:off x="864" y="1683"/>
              <a:ext cx="324" cy="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en-US">
                  <a:latin typeface="Arial" pitchFamily="-109" charset="0"/>
                </a:rPr>
                <a:t>X</a:t>
              </a:r>
              <a:r>
                <a:rPr lang="en-US" sz="2000" i="1" baseline="-25000">
                  <a:latin typeface="Arial" pitchFamily="-109" charset="0"/>
                </a:rPr>
                <a:t>i</a:t>
              </a:r>
              <a:endParaRPr lang="en-US" sz="1800" i="1">
                <a:latin typeface="Arial" pitchFamily="-109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3600">
                  <a:latin typeface="Arial" pitchFamily="-109" charset="0"/>
                </a:rPr>
                <a:t>A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C</a:t>
              </a:r>
            </a:p>
            <a:p>
              <a:pPr>
                <a:lnSpc>
                  <a:spcPct val="130000"/>
                </a:lnSpc>
              </a:pPr>
              <a:r>
                <a:rPr lang="en-US" sz="3600">
                  <a:latin typeface="Arial" pitchFamily="-109" charset="0"/>
                </a:rPr>
                <a:t>GC</a:t>
              </a:r>
            </a:p>
            <a:p>
              <a:pPr>
                <a:lnSpc>
                  <a:spcPct val="130000"/>
                </a:lnSpc>
              </a:pPr>
              <a:endParaRPr lang="en-US" sz="3600">
                <a:latin typeface="Arial" pitchFamily="-109" charset="0"/>
              </a:endParaRPr>
            </a:p>
          </p:txBody>
        </p:sp>
        <p:sp>
          <p:nvSpPr>
            <p:cNvPr id="96263" name="Text Box 5"/>
            <p:cNvSpPr txBox="1">
              <a:spLocks noChangeArrowheads="1"/>
            </p:cNvSpPr>
            <p:nvPr/>
          </p:nvSpPr>
          <p:spPr bwMode="auto">
            <a:xfrm>
              <a:off x="336" y="1104"/>
              <a:ext cx="324" cy="26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240000"/>
                </a:lnSpc>
              </a:pPr>
              <a:r>
                <a:rPr lang="en-US" sz="1800" i="1">
                  <a:latin typeface="Arial" pitchFamily="-109" charset="0"/>
                </a:rPr>
                <a:t>i</a:t>
              </a:r>
              <a:endParaRPr lang="en-US" sz="1800" i="1" u="sng">
                <a:latin typeface="Arial" pitchFamily="-109" charset="0"/>
              </a:endParaRPr>
            </a:p>
            <a:p>
              <a:pPr algn="ctr">
                <a:lnSpc>
                  <a:spcPct val="280000"/>
                </a:lnSpc>
              </a:pPr>
              <a:r>
                <a:rPr lang="en-US" sz="1800">
                  <a:latin typeface="Arial" pitchFamily="-109" charset="0"/>
                </a:rPr>
                <a:t>0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1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2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3</a:t>
              </a:r>
            </a:p>
            <a:p>
              <a:pPr algn="ctr">
                <a:lnSpc>
                  <a:spcPct val="240000"/>
                </a:lnSpc>
              </a:pPr>
              <a:r>
                <a:rPr lang="en-US" sz="1800">
                  <a:latin typeface="Arial" pitchFamily="-109" charset="0"/>
                </a:rPr>
                <a:t>4</a:t>
              </a:r>
            </a:p>
          </p:txBody>
        </p:sp>
        <p:sp>
          <p:nvSpPr>
            <p:cNvPr id="96264" name="Text Box 6"/>
            <p:cNvSpPr txBox="1">
              <a:spLocks noChangeArrowheads="1"/>
            </p:cNvSpPr>
            <p:nvPr/>
          </p:nvSpPr>
          <p:spPr bwMode="auto">
            <a:xfrm>
              <a:off x="1104" y="938"/>
              <a:ext cx="4176" cy="2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800" i="1">
                  <a:latin typeface="Arial" pitchFamily="-109" charset="0"/>
                </a:rPr>
                <a:t>j</a:t>
              </a:r>
              <a:r>
                <a:rPr lang="en-US" sz="1800">
                  <a:latin typeface="Arial" pitchFamily="-109" charset="0"/>
                </a:rPr>
                <a:t>           0              1              2              3              4               5</a:t>
              </a:r>
            </a:p>
          </p:txBody>
        </p:sp>
        <p:sp>
          <p:nvSpPr>
            <p:cNvPr id="96265" name="Rectangle 8"/>
            <p:cNvSpPr>
              <a:spLocks noChangeArrowheads="1"/>
            </p:cNvSpPr>
            <p:nvPr/>
          </p:nvSpPr>
          <p:spPr bwMode="auto">
            <a:xfrm>
              <a:off x="461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66" name="Rectangle 9"/>
            <p:cNvSpPr>
              <a:spLocks noChangeArrowheads="1"/>
            </p:cNvSpPr>
            <p:nvPr/>
          </p:nvSpPr>
          <p:spPr bwMode="auto">
            <a:xfrm>
              <a:off x="3952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67" name="Rectangle 10"/>
            <p:cNvSpPr>
              <a:spLocks noChangeArrowheads="1"/>
            </p:cNvSpPr>
            <p:nvPr/>
          </p:nvSpPr>
          <p:spPr bwMode="auto">
            <a:xfrm>
              <a:off x="3288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68" name="Rectangle 11"/>
            <p:cNvSpPr>
              <a:spLocks noChangeArrowheads="1"/>
            </p:cNvSpPr>
            <p:nvPr/>
          </p:nvSpPr>
          <p:spPr bwMode="auto">
            <a:xfrm>
              <a:off x="2624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69" name="Rectangle 12"/>
            <p:cNvSpPr>
              <a:spLocks noChangeArrowheads="1"/>
            </p:cNvSpPr>
            <p:nvPr/>
          </p:nvSpPr>
          <p:spPr bwMode="auto">
            <a:xfrm>
              <a:off x="1960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70" name="Rectangle 13"/>
            <p:cNvSpPr>
              <a:spLocks noChangeArrowheads="1"/>
            </p:cNvSpPr>
            <p:nvPr/>
          </p:nvSpPr>
          <p:spPr bwMode="auto">
            <a:xfrm>
              <a:off x="1296" y="3334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71" name="Rectangle 14"/>
            <p:cNvSpPr>
              <a:spLocks noChangeArrowheads="1"/>
            </p:cNvSpPr>
            <p:nvPr/>
          </p:nvSpPr>
          <p:spPr bwMode="auto">
            <a:xfrm>
              <a:off x="461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72" name="Rectangle 15"/>
            <p:cNvSpPr>
              <a:spLocks noChangeArrowheads="1"/>
            </p:cNvSpPr>
            <p:nvPr/>
          </p:nvSpPr>
          <p:spPr bwMode="auto">
            <a:xfrm>
              <a:off x="3952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73" name="Rectangle 16"/>
            <p:cNvSpPr>
              <a:spLocks noChangeArrowheads="1"/>
            </p:cNvSpPr>
            <p:nvPr/>
          </p:nvSpPr>
          <p:spPr bwMode="auto">
            <a:xfrm>
              <a:off x="3288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74" name="Rectangle 17"/>
            <p:cNvSpPr>
              <a:spLocks noChangeArrowheads="1"/>
            </p:cNvSpPr>
            <p:nvPr/>
          </p:nvSpPr>
          <p:spPr bwMode="auto">
            <a:xfrm>
              <a:off x="2624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75" name="Rectangle 18"/>
            <p:cNvSpPr>
              <a:spLocks noChangeArrowheads="1"/>
            </p:cNvSpPr>
            <p:nvPr/>
          </p:nvSpPr>
          <p:spPr bwMode="auto">
            <a:xfrm>
              <a:off x="1960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76" name="Rectangle 19"/>
            <p:cNvSpPr>
              <a:spLocks noChangeArrowheads="1"/>
            </p:cNvSpPr>
            <p:nvPr/>
          </p:nvSpPr>
          <p:spPr bwMode="auto">
            <a:xfrm>
              <a:off x="1296" y="2909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77" name="Rectangle 20"/>
            <p:cNvSpPr>
              <a:spLocks noChangeArrowheads="1"/>
            </p:cNvSpPr>
            <p:nvPr/>
          </p:nvSpPr>
          <p:spPr bwMode="auto">
            <a:xfrm>
              <a:off x="461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78" name="Rectangle 21"/>
            <p:cNvSpPr>
              <a:spLocks noChangeArrowheads="1"/>
            </p:cNvSpPr>
            <p:nvPr/>
          </p:nvSpPr>
          <p:spPr bwMode="auto">
            <a:xfrm>
              <a:off x="3952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79" name="Rectangle 22"/>
            <p:cNvSpPr>
              <a:spLocks noChangeArrowheads="1"/>
            </p:cNvSpPr>
            <p:nvPr/>
          </p:nvSpPr>
          <p:spPr bwMode="auto">
            <a:xfrm>
              <a:off x="3288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80" name="Rectangle 23"/>
            <p:cNvSpPr>
              <a:spLocks noChangeArrowheads="1"/>
            </p:cNvSpPr>
            <p:nvPr/>
          </p:nvSpPr>
          <p:spPr bwMode="auto">
            <a:xfrm>
              <a:off x="2624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81" name="Rectangle 24"/>
            <p:cNvSpPr>
              <a:spLocks noChangeArrowheads="1"/>
            </p:cNvSpPr>
            <p:nvPr/>
          </p:nvSpPr>
          <p:spPr bwMode="auto">
            <a:xfrm>
              <a:off x="1960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82" name="Rectangle 25"/>
            <p:cNvSpPr>
              <a:spLocks noChangeArrowheads="1"/>
            </p:cNvSpPr>
            <p:nvPr/>
          </p:nvSpPr>
          <p:spPr bwMode="auto">
            <a:xfrm>
              <a:off x="1296" y="2483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83" name="Rectangle 26"/>
            <p:cNvSpPr>
              <a:spLocks noChangeArrowheads="1"/>
            </p:cNvSpPr>
            <p:nvPr/>
          </p:nvSpPr>
          <p:spPr bwMode="auto">
            <a:xfrm>
              <a:off x="461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84" name="Rectangle 27"/>
            <p:cNvSpPr>
              <a:spLocks noChangeArrowheads="1"/>
            </p:cNvSpPr>
            <p:nvPr/>
          </p:nvSpPr>
          <p:spPr bwMode="auto">
            <a:xfrm>
              <a:off x="3952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85" name="Rectangle 28"/>
            <p:cNvSpPr>
              <a:spLocks noChangeArrowheads="1"/>
            </p:cNvSpPr>
            <p:nvPr/>
          </p:nvSpPr>
          <p:spPr bwMode="auto">
            <a:xfrm>
              <a:off x="3288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86" name="Rectangle 29"/>
            <p:cNvSpPr>
              <a:spLocks noChangeArrowheads="1"/>
            </p:cNvSpPr>
            <p:nvPr/>
          </p:nvSpPr>
          <p:spPr bwMode="auto">
            <a:xfrm>
              <a:off x="2624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87" name="Rectangle 30"/>
            <p:cNvSpPr>
              <a:spLocks noChangeArrowheads="1"/>
            </p:cNvSpPr>
            <p:nvPr/>
          </p:nvSpPr>
          <p:spPr bwMode="auto">
            <a:xfrm>
              <a:off x="1960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88" name="Rectangle 31"/>
            <p:cNvSpPr>
              <a:spLocks noChangeArrowheads="1"/>
            </p:cNvSpPr>
            <p:nvPr/>
          </p:nvSpPr>
          <p:spPr bwMode="auto">
            <a:xfrm>
              <a:off x="1296" y="2058"/>
              <a:ext cx="66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89" name="Rectangle 32"/>
            <p:cNvSpPr>
              <a:spLocks noChangeArrowheads="1"/>
            </p:cNvSpPr>
            <p:nvPr/>
          </p:nvSpPr>
          <p:spPr bwMode="auto">
            <a:xfrm>
              <a:off x="461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90" name="Rectangle 33"/>
            <p:cNvSpPr>
              <a:spLocks noChangeArrowheads="1"/>
            </p:cNvSpPr>
            <p:nvPr/>
          </p:nvSpPr>
          <p:spPr bwMode="auto">
            <a:xfrm>
              <a:off x="3952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91" name="Rectangle 34"/>
            <p:cNvSpPr>
              <a:spLocks noChangeArrowheads="1"/>
            </p:cNvSpPr>
            <p:nvPr/>
          </p:nvSpPr>
          <p:spPr bwMode="auto">
            <a:xfrm>
              <a:off x="3288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92" name="Rectangle 35"/>
            <p:cNvSpPr>
              <a:spLocks noChangeArrowheads="1"/>
            </p:cNvSpPr>
            <p:nvPr/>
          </p:nvSpPr>
          <p:spPr bwMode="auto">
            <a:xfrm>
              <a:off x="2624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93" name="Rectangle 36"/>
            <p:cNvSpPr>
              <a:spLocks noChangeArrowheads="1"/>
            </p:cNvSpPr>
            <p:nvPr/>
          </p:nvSpPr>
          <p:spPr bwMode="auto">
            <a:xfrm>
              <a:off x="1960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94" name="Rectangle 37"/>
            <p:cNvSpPr>
              <a:spLocks noChangeArrowheads="1"/>
            </p:cNvSpPr>
            <p:nvPr/>
          </p:nvSpPr>
          <p:spPr bwMode="auto">
            <a:xfrm>
              <a:off x="1296" y="1632"/>
              <a:ext cx="66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130000"/>
                </a:lnSpc>
                <a:spcBef>
                  <a:spcPct val="20000"/>
                </a:spcBef>
              </a:pPr>
              <a:endParaRPr lang="en-US" sz="2800"/>
            </a:p>
          </p:txBody>
        </p:sp>
        <p:sp>
          <p:nvSpPr>
            <p:cNvPr id="96295" name="Line 38"/>
            <p:cNvSpPr>
              <a:spLocks noChangeShapeType="1"/>
            </p:cNvSpPr>
            <p:nvPr/>
          </p:nvSpPr>
          <p:spPr bwMode="auto">
            <a:xfrm>
              <a:off x="1296" y="1632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296" name="Line 39"/>
            <p:cNvSpPr>
              <a:spLocks noChangeShapeType="1"/>
            </p:cNvSpPr>
            <p:nvPr/>
          </p:nvSpPr>
          <p:spPr bwMode="auto">
            <a:xfrm>
              <a:off x="1296" y="2058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297" name="Line 40"/>
            <p:cNvSpPr>
              <a:spLocks noChangeShapeType="1"/>
            </p:cNvSpPr>
            <p:nvPr/>
          </p:nvSpPr>
          <p:spPr bwMode="auto">
            <a:xfrm>
              <a:off x="1296" y="2483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298" name="Line 41"/>
            <p:cNvSpPr>
              <a:spLocks noChangeShapeType="1"/>
            </p:cNvSpPr>
            <p:nvPr/>
          </p:nvSpPr>
          <p:spPr bwMode="auto">
            <a:xfrm>
              <a:off x="1296" y="2909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299" name="Line 42"/>
            <p:cNvSpPr>
              <a:spLocks noChangeShapeType="1"/>
            </p:cNvSpPr>
            <p:nvPr/>
          </p:nvSpPr>
          <p:spPr bwMode="auto">
            <a:xfrm>
              <a:off x="1296" y="3334"/>
              <a:ext cx="39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00" name="Line 43"/>
            <p:cNvSpPr>
              <a:spLocks noChangeShapeType="1"/>
            </p:cNvSpPr>
            <p:nvPr/>
          </p:nvSpPr>
          <p:spPr bwMode="auto">
            <a:xfrm>
              <a:off x="1296" y="3760"/>
              <a:ext cx="39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01" name="Line 44"/>
            <p:cNvSpPr>
              <a:spLocks noChangeShapeType="1"/>
            </p:cNvSpPr>
            <p:nvPr/>
          </p:nvSpPr>
          <p:spPr bwMode="auto">
            <a:xfrm>
              <a:off x="1296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02" name="Line 45"/>
            <p:cNvSpPr>
              <a:spLocks noChangeShapeType="1"/>
            </p:cNvSpPr>
            <p:nvPr/>
          </p:nvSpPr>
          <p:spPr bwMode="auto">
            <a:xfrm>
              <a:off x="1960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03" name="Line 46"/>
            <p:cNvSpPr>
              <a:spLocks noChangeShapeType="1"/>
            </p:cNvSpPr>
            <p:nvPr/>
          </p:nvSpPr>
          <p:spPr bwMode="auto">
            <a:xfrm>
              <a:off x="2624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04" name="Line 47"/>
            <p:cNvSpPr>
              <a:spLocks noChangeShapeType="1"/>
            </p:cNvSpPr>
            <p:nvPr/>
          </p:nvSpPr>
          <p:spPr bwMode="auto">
            <a:xfrm>
              <a:off x="3288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05" name="Line 48"/>
            <p:cNvSpPr>
              <a:spLocks noChangeShapeType="1"/>
            </p:cNvSpPr>
            <p:nvPr/>
          </p:nvSpPr>
          <p:spPr bwMode="auto">
            <a:xfrm>
              <a:off x="3952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06" name="Line 49"/>
            <p:cNvSpPr>
              <a:spLocks noChangeShapeType="1"/>
            </p:cNvSpPr>
            <p:nvPr/>
          </p:nvSpPr>
          <p:spPr bwMode="auto">
            <a:xfrm>
              <a:off x="4616" y="1632"/>
              <a:ext cx="0" cy="2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307" name="Line 50"/>
            <p:cNvSpPr>
              <a:spLocks noChangeShapeType="1"/>
            </p:cNvSpPr>
            <p:nvPr/>
          </p:nvSpPr>
          <p:spPr bwMode="auto">
            <a:xfrm>
              <a:off x="5280" y="1632"/>
              <a:ext cx="0" cy="212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6260" name="Rectangle 81"/>
          <p:cNvSpPr>
            <a:spLocks noChangeArrowheads="1"/>
          </p:cNvSpPr>
          <p:nvPr/>
        </p:nvSpPr>
        <p:spPr bwMode="auto">
          <a:xfrm>
            <a:off x="14385925" y="350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6|5.1|6.: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1|25.7|1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7|8.1|13.7|15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1984</Words>
  <Application>Microsoft Office PowerPoint</Application>
  <PresentationFormat>全屏显示(4:3)</PresentationFormat>
  <Paragraphs>896</Paragraphs>
  <Slides>40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40</vt:i4>
      </vt:variant>
    </vt:vector>
  </HeadingPairs>
  <TitlesOfParts>
    <vt:vector size="47" baseType="lpstr">
      <vt:lpstr>Courier</vt:lpstr>
      <vt:lpstr>ＭＳ Ｐゴシック</vt:lpstr>
      <vt:lpstr>Arial</vt:lpstr>
      <vt:lpstr>Calibri</vt:lpstr>
      <vt:lpstr>Times</vt:lpstr>
      <vt:lpstr>Times New Roman</vt:lpstr>
      <vt:lpstr>Office Theme</vt:lpstr>
      <vt:lpstr>“Longest Common Subsequence” (LCS) Problem </vt:lpstr>
      <vt:lpstr>Global (Needleman Wunsch)</vt:lpstr>
      <vt:lpstr>PowerPoint 演示文稿</vt:lpstr>
      <vt:lpstr>Recurrence formula for pairwise alignment (global)</vt:lpstr>
      <vt:lpstr>Pairwise Alignment</vt:lpstr>
      <vt:lpstr>Gap-scoring systems</vt:lpstr>
      <vt:lpstr>Recurrence formulas</vt:lpstr>
      <vt:lpstr>Global Alignment Example</vt:lpstr>
      <vt:lpstr>First, we must initialise starting conditions.</vt:lpstr>
      <vt:lpstr> (gap penalty is -2, match is +3, mismatch-1 )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gap          = -2  match      = +3  mismatch = -1 </vt:lpstr>
      <vt:lpstr>Traceback</vt:lpstr>
      <vt:lpstr>PowerPoint 演示文稿</vt:lpstr>
      <vt:lpstr>Global versus local alignments</vt:lpstr>
      <vt:lpstr>PowerPoint 演示文稿</vt:lpstr>
      <vt:lpstr>PowerPoint 演示文稿</vt:lpstr>
      <vt:lpstr>Recurrence formulas (global)</vt:lpstr>
      <vt:lpstr>Recurrence formulas (local)</vt:lpstr>
      <vt:lpstr>Global (Needleman Wunsch)</vt:lpstr>
      <vt:lpstr>Local (Smith Waterman)</vt:lpstr>
      <vt:lpstr>Longest Common Subsequence</vt:lpstr>
    </vt:vector>
  </TitlesOfParts>
  <Company>unl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Li, Chenhong</dc:creator>
  <cp:lastModifiedBy>HC</cp:lastModifiedBy>
  <cp:revision>32</cp:revision>
  <dcterms:created xsi:type="dcterms:W3CDTF">2020-03-02T00:48:39Z</dcterms:created>
  <dcterms:modified xsi:type="dcterms:W3CDTF">2021-09-26T08:23:15Z</dcterms:modified>
</cp:coreProperties>
</file>