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sldIdLst>
    <p:sldId id="443" r:id="rId2"/>
    <p:sldId id="418" r:id="rId3"/>
    <p:sldId id="341" r:id="rId4"/>
    <p:sldId id="423" r:id="rId5"/>
    <p:sldId id="424" r:id="rId6"/>
    <p:sldId id="425" r:id="rId7"/>
    <p:sldId id="426" r:id="rId8"/>
    <p:sldId id="434" r:id="rId9"/>
    <p:sldId id="427" r:id="rId10"/>
    <p:sldId id="435" r:id="rId11"/>
    <p:sldId id="436" r:id="rId12"/>
    <p:sldId id="428" r:id="rId13"/>
    <p:sldId id="439" r:id="rId14"/>
    <p:sldId id="429" r:id="rId15"/>
    <p:sldId id="430" r:id="rId16"/>
    <p:sldId id="438" r:id="rId17"/>
    <p:sldId id="431" r:id="rId18"/>
    <p:sldId id="432" r:id="rId19"/>
    <p:sldId id="433" r:id="rId20"/>
    <p:sldId id="440" r:id="rId21"/>
    <p:sldId id="441" r:id="rId22"/>
    <p:sldId id="442" r:id="rId2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09"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09"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09"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09"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09" charset="0"/>
        <a:ea typeface="+mn-ea"/>
        <a:cs typeface="+mn-cs"/>
      </a:defRPr>
    </a:lvl5pPr>
    <a:lvl6pPr marL="2286000" algn="l" defTabSz="457200" rtl="0" eaLnBrk="1" latinLnBrk="0" hangingPunct="1">
      <a:defRPr sz="2400" kern="1200">
        <a:solidFill>
          <a:schemeClr val="tx1"/>
        </a:solidFill>
        <a:latin typeface="Times New Roman" pitchFamily="-109" charset="0"/>
        <a:ea typeface="+mn-ea"/>
        <a:cs typeface="+mn-cs"/>
      </a:defRPr>
    </a:lvl6pPr>
    <a:lvl7pPr marL="2743200" algn="l" defTabSz="457200" rtl="0" eaLnBrk="1" latinLnBrk="0" hangingPunct="1">
      <a:defRPr sz="2400" kern="1200">
        <a:solidFill>
          <a:schemeClr val="tx1"/>
        </a:solidFill>
        <a:latin typeface="Times New Roman" pitchFamily="-109" charset="0"/>
        <a:ea typeface="+mn-ea"/>
        <a:cs typeface="+mn-cs"/>
      </a:defRPr>
    </a:lvl7pPr>
    <a:lvl8pPr marL="3200400" algn="l" defTabSz="457200" rtl="0" eaLnBrk="1" latinLnBrk="0" hangingPunct="1">
      <a:defRPr sz="2400" kern="1200">
        <a:solidFill>
          <a:schemeClr val="tx1"/>
        </a:solidFill>
        <a:latin typeface="Times New Roman" pitchFamily="-109" charset="0"/>
        <a:ea typeface="+mn-ea"/>
        <a:cs typeface="+mn-cs"/>
      </a:defRPr>
    </a:lvl8pPr>
    <a:lvl9pPr marL="3657600" algn="l" defTabSz="457200" rtl="0" eaLnBrk="1" latinLnBrk="0" hangingPunct="1">
      <a:defRPr sz="2400" kern="1200">
        <a:solidFill>
          <a:schemeClr val="tx1"/>
        </a:solidFill>
        <a:latin typeface="Times New Roman" pitchFamily="-109"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117" d="100"/>
          <a:sy n="117" d="100"/>
        </p:scale>
        <p:origin x="-64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76F113B-0039-9546-9943-1972E771661F}" type="datetime1">
              <a:rPr lang="en-US"/>
              <a:pPr>
                <a:defRPr/>
              </a:pPr>
              <a:t>10/21/2022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BDB15BD5-D5CC-C347-AD42-781FB264B9C0}" type="slidenum">
              <a:rPr lang="en-US"/>
              <a:pPr>
                <a:defRPr/>
              </a:pPr>
              <a:t>‹#›</a:t>
            </a:fld>
            <a:endParaRPr lang="en-US"/>
          </a:p>
        </p:txBody>
      </p:sp>
    </p:spTree>
    <p:extLst>
      <p:ext uri="{BB962C8B-B14F-4D97-AF65-F5344CB8AC3E}">
        <p14:creationId xmlns:p14="http://schemas.microsoft.com/office/powerpoint/2010/main" val="189953535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9" charset="-128"/>
        <a:cs typeface="ＭＳ Ｐゴシック" pitchFamily="-109"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9"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9"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9"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9B053E8-ACED-EA4D-B43E-27B24B2AFC5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CDCE724-AAF7-2543-B06C-9498AD09D3E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C21C860-EAF9-AC45-BCC9-29F3A9952F6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A11FCAA-D5B2-4B4B-9535-C241B21CEC8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F1DCBDF-BA46-F041-B18C-A1FE0AE0B0A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036A036-7E2B-7A40-9AE3-5BB610C0112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FD36F9C-EDBB-AD48-84F9-EC1D8DE2A82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DB6CE89-9116-8B4F-A0DA-BEA36B6A6FF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E88F0E7-BEE1-4346-B3AD-066AD728114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DDE35EC-59E5-8346-B538-A477326D35D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72A539A-3FF6-6348-9584-0E2F48D73E0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D233BCA8-D675-0944-BFBF-5CD7B5A139E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charset="0"/>
        </a:defRPr>
      </a:lvl6pPr>
      <a:lvl7pPr marL="914400" algn="ctr" rtl="0" fontAlgn="base">
        <a:spcBef>
          <a:spcPct val="0"/>
        </a:spcBef>
        <a:spcAft>
          <a:spcPct val="0"/>
        </a:spcAft>
        <a:defRPr sz="4400">
          <a:solidFill>
            <a:schemeClr val="tx2"/>
          </a:solidFill>
          <a:latin typeface="Times" charset="0"/>
        </a:defRPr>
      </a:lvl7pPr>
      <a:lvl8pPr marL="1371600" algn="ctr" rtl="0" fontAlgn="base">
        <a:spcBef>
          <a:spcPct val="0"/>
        </a:spcBef>
        <a:spcAft>
          <a:spcPct val="0"/>
        </a:spcAft>
        <a:defRPr sz="4400">
          <a:solidFill>
            <a:schemeClr val="tx2"/>
          </a:solidFill>
          <a:latin typeface="Times" charset="0"/>
        </a:defRPr>
      </a:lvl8pPr>
      <a:lvl9pPr marL="1828800" algn="ctr" rtl="0" fontAlgn="base">
        <a:spcBef>
          <a:spcPct val="0"/>
        </a:spcBef>
        <a:spcAft>
          <a:spcPct val="0"/>
        </a:spcAft>
        <a:defRPr sz="44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blast.ncbi.nlm.nih.gov/Blast.cgi"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hape 119"/>
          <p:cNvSpPr>
            <a:spLocks noGrp="1"/>
          </p:cNvSpPr>
          <p:nvPr>
            <p:ph type="ctrTitle"/>
          </p:nvPr>
        </p:nvSpPr>
        <p:spPr/>
        <p:txBody>
          <a:bodyPr/>
          <a:lstStyle/>
          <a:p>
            <a:r>
              <a:rPr lang="en-US" dirty="0" smtClean="0">
                <a:ea typeface="ＭＳ Ｐゴシック" pitchFamily="-109" charset="-128"/>
                <a:cs typeface="ＭＳ Ｐゴシック" pitchFamily="-109" charset="-128"/>
              </a:rPr>
              <a:t>Database searching</a:t>
            </a:r>
            <a:endParaRPr lang="en-US" dirty="0">
              <a:ea typeface="ＭＳ Ｐゴシック" pitchFamily="-109" charset="-128"/>
              <a:cs typeface="ＭＳ Ｐゴシック" pitchFamily="-109" charset="-128"/>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1" descr="blastexstend.png"/>
          <p:cNvPicPr>
            <a:picLocks noChangeAspect="1"/>
          </p:cNvPicPr>
          <p:nvPr/>
        </p:nvPicPr>
        <p:blipFill>
          <a:blip r:embed="rId2"/>
          <a:srcRect/>
          <a:stretch>
            <a:fillRect/>
          </a:stretch>
        </p:blipFill>
        <p:spPr bwMode="auto">
          <a:xfrm>
            <a:off x="1924050" y="1746250"/>
            <a:ext cx="5295900" cy="33655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685800" y="304800"/>
            <a:ext cx="7772400" cy="457200"/>
          </a:xfrm>
          <a:prstGeom prst="rect">
            <a:avLst/>
          </a:prstGeom>
          <a:noFill/>
          <a:ln w="9525">
            <a:noFill/>
            <a:miter lim="800000"/>
            <a:headEnd/>
            <a:tailEnd/>
          </a:ln>
        </p:spPr>
        <p:txBody>
          <a:bodyPr anchor="ctr">
            <a:prstTxWarp prst="textNoShape">
              <a:avLst/>
            </a:prstTxWarp>
          </a:bodyPr>
          <a:lstStyle/>
          <a:p>
            <a:pPr algn="ctr" eaLnBrk="1" hangingPunct="1"/>
            <a:r>
              <a:rPr lang="en-US">
                <a:solidFill>
                  <a:schemeClr val="tx2"/>
                </a:solidFill>
                <a:latin typeface="Arial" pitchFamily="-109" charset="0"/>
              </a:rPr>
              <a:t>BLAST Algorithm</a:t>
            </a:r>
            <a:endParaRPr lang="en-US">
              <a:solidFill>
                <a:schemeClr val="tx2"/>
              </a:solidFill>
            </a:endParaRPr>
          </a:p>
        </p:txBody>
      </p:sp>
      <p:sp>
        <p:nvSpPr>
          <p:cNvPr id="52227" name="Text Box 3"/>
          <p:cNvSpPr txBox="1">
            <a:spLocks noChangeArrowheads="1"/>
          </p:cNvSpPr>
          <p:nvPr/>
        </p:nvSpPr>
        <p:spPr bwMode="auto">
          <a:xfrm>
            <a:off x="914400" y="1066800"/>
            <a:ext cx="7772400" cy="2246313"/>
          </a:xfrm>
          <a:prstGeom prst="rect">
            <a:avLst/>
          </a:prstGeom>
          <a:noFill/>
          <a:ln w="9525">
            <a:noFill/>
            <a:miter lim="800000"/>
            <a:headEnd/>
            <a:tailEnd/>
          </a:ln>
        </p:spPr>
        <p:txBody>
          <a:bodyPr>
            <a:prstTxWarp prst="textNoShape">
              <a:avLst/>
            </a:prstTxWarp>
            <a:spAutoFit/>
          </a:bodyPr>
          <a:lstStyle/>
          <a:p>
            <a:pPr marL="457200" indent="-457200">
              <a:buFont typeface="Times" pitchFamily="-109" charset="0"/>
              <a:buNone/>
            </a:pPr>
            <a:r>
              <a:rPr lang="en-US" sz="2000"/>
              <a:t>5b.	</a:t>
            </a:r>
            <a:r>
              <a:rPr lang="en-US" sz="2000" i="1"/>
              <a:t>Gapped BLAST:</a:t>
            </a:r>
          </a:p>
          <a:p>
            <a:pPr marL="457200" indent="-457200">
              <a:buFont typeface="Times" pitchFamily="-109" charset="0"/>
              <a:buNone/>
            </a:pPr>
            <a:endParaRPr lang="en-US" sz="2000" i="1"/>
          </a:p>
          <a:p>
            <a:pPr marL="741363" lvl="1" indent="-228600">
              <a:buFont typeface="Times" pitchFamily="-109" charset="0"/>
              <a:buNone/>
            </a:pPr>
            <a:r>
              <a:rPr lang="en-US" sz="2000" i="1"/>
              <a:t>-	</a:t>
            </a:r>
            <a:r>
              <a:rPr lang="en-US" sz="2000"/>
              <a:t>Uses “2-hit” method (3X faster)</a:t>
            </a:r>
          </a:p>
          <a:p>
            <a:pPr marL="741363" lvl="1" indent="-228600">
              <a:buFont typeface="Times" pitchFamily="-109" charset="0"/>
              <a:buNone/>
            </a:pPr>
            <a:r>
              <a:rPr lang="en-US" sz="2000"/>
              <a:t>-	Was originally observed that extension step accounts for ~90% of BLAST’s total execution time, therefore reduce number of extensions</a:t>
            </a:r>
          </a:p>
          <a:p>
            <a:pPr marL="457200" indent="-457200">
              <a:buFont typeface="Times" pitchFamily="-109" charset="0"/>
              <a:buNone/>
            </a:pPr>
            <a:r>
              <a:rPr lang="en-US" sz="2000"/>
              <a:t>	</a:t>
            </a:r>
            <a:endParaRPr lang="en-US" sz="2000" i="1"/>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685800" y="304800"/>
            <a:ext cx="7772400" cy="457200"/>
          </a:xfrm>
          <a:prstGeom prst="rect">
            <a:avLst/>
          </a:prstGeom>
          <a:noFill/>
          <a:ln w="9525">
            <a:noFill/>
            <a:miter lim="800000"/>
            <a:headEnd/>
            <a:tailEnd/>
          </a:ln>
        </p:spPr>
        <p:txBody>
          <a:bodyPr anchor="ctr">
            <a:prstTxWarp prst="textNoShape">
              <a:avLst/>
            </a:prstTxWarp>
          </a:bodyPr>
          <a:lstStyle/>
          <a:p>
            <a:pPr algn="ctr" eaLnBrk="1" hangingPunct="1"/>
            <a:r>
              <a:rPr lang="en-US">
                <a:solidFill>
                  <a:schemeClr val="tx2"/>
                </a:solidFill>
                <a:latin typeface="Arial" pitchFamily="-109" charset="0"/>
              </a:rPr>
              <a:t>BLAST Algorithm</a:t>
            </a:r>
            <a:endParaRPr lang="en-US">
              <a:solidFill>
                <a:schemeClr val="tx2"/>
              </a:solidFill>
            </a:endParaRPr>
          </a:p>
        </p:txBody>
      </p:sp>
      <p:sp>
        <p:nvSpPr>
          <p:cNvPr id="53251" name="Text Box 3"/>
          <p:cNvSpPr txBox="1">
            <a:spLocks noChangeArrowheads="1"/>
          </p:cNvSpPr>
          <p:nvPr/>
        </p:nvSpPr>
        <p:spPr bwMode="auto">
          <a:xfrm>
            <a:off x="914400" y="1066800"/>
            <a:ext cx="7772400" cy="3749675"/>
          </a:xfrm>
          <a:prstGeom prst="rect">
            <a:avLst/>
          </a:prstGeom>
          <a:noFill/>
          <a:ln w="9525">
            <a:noFill/>
            <a:miter lim="800000"/>
            <a:headEnd/>
            <a:tailEnd/>
          </a:ln>
        </p:spPr>
        <p:txBody>
          <a:bodyPr>
            <a:prstTxWarp prst="textNoShape">
              <a:avLst/>
            </a:prstTxWarp>
            <a:spAutoFit/>
          </a:bodyPr>
          <a:lstStyle/>
          <a:p>
            <a:pPr marL="457200" indent="-457200">
              <a:buFont typeface="Times" pitchFamily="-109" charset="0"/>
              <a:buNone/>
            </a:pPr>
            <a:r>
              <a:rPr lang="en-US" sz="2000" i="1"/>
              <a:t>Gapped BLAST (cont.):</a:t>
            </a:r>
          </a:p>
          <a:p>
            <a:pPr marL="457200" indent="-457200">
              <a:buFont typeface="Times" pitchFamily="-109" charset="0"/>
              <a:buNone/>
            </a:pPr>
            <a:endParaRPr lang="en-US" sz="2000" i="1"/>
          </a:p>
          <a:p>
            <a:pPr marL="741363" lvl="1" indent="-228600">
              <a:buFont typeface="Times" pitchFamily="-109" charset="0"/>
              <a:buNone/>
            </a:pPr>
            <a:r>
              <a:rPr lang="en-US" sz="2000"/>
              <a:t>Basic idea:</a:t>
            </a:r>
          </a:p>
          <a:p>
            <a:pPr marL="741363" lvl="1" indent="-228600">
              <a:buFontTx/>
              <a:buChar char="-"/>
            </a:pPr>
            <a:r>
              <a:rPr lang="en-US" sz="2000"/>
              <a:t>Do the extensions only when there are </a:t>
            </a:r>
            <a:r>
              <a:rPr lang="en-US" sz="2000" i="1"/>
              <a:t>two</a:t>
            </a:r>
            <a:r>
              <a:rPr lang="en-US" sz="2000"/>
              <a:t> hits on the same diagonal within some distance </a:t>
            </a:r>
            <a:r>
              <a:rPr lang="en-US" sz="2000" i="1"/>
              <a:t>A</a:t>
            </a:r>
            <a:r>
              <a:rPr lang="en-US" sz="2000"/>
              <a:t> of each other (e.g., </a:t>
            </a:r>
            <a:r>
              <a:rPr lang="en-US" sz="2000" i="1"/>
              <a:t>A</a:t>
            </a:r>
            <a:r>
              <a:rPr lang="en-US" sz="2000"/>
              <a:t>=40)</a:t>
            </a:r>
          </a:p>
          <a:p>
            <a:pPr marL="741363" lvl="1" indent="-228600">
              <a:buFontTx/>
              <a:buChar char="-"/>
            </a:pPr>
            <a:r>
              <a:rPr lang="en-US" sz="2000"/>
              <a:t>Reduces sensitivity (ability to detect distantly related sequences)</a:t>
            </a:r>
          </a:p>
          <a:p>
            <a:pPr marL="741363" lvl="1" indent="-228600">
              <a:buFont typeface="Symbol" pitchFamily="-109" charset="2"/>
              <a:buNone/>
            </a:pPr>
            <a:r>
              <a:rPr lang="en-US" sz="2000">
                <a:sym typeface="Symbol" pitchFamily="-109" charset="2"/>
              </a:rPr>
              <a:t>	</a:t>
            </a:r>
            <a:br>
              <a:rPr lang="en-US" sz="2000">
                <a:sym typeface="Symbol" pitchFamily="-109" charset="2"/>
              </a:rPr>
            </a:br>
            <a:r>
              <a:rPr lang="en-US" sz="2000">
                <a:sym typeface="Symbol" pitchFamily="-109" charset="2"/>
              </a:rPr>
              <a:t> Use lower </a:t>
            </a:r>
            <a:r>
              <a:rPr lang="en-US" sz="2000" i="1">
                <a:sym typeface="Symbol" pitchFamily="-109" charset="2"/>
              </a:rPr>
              <a:t>t</a:t>
            </a:r>
            <a:r>
              <a:rPr lang="en-US" sz="2000">
                <a:sym typeface="Symbol" pitchFamily="-109" charset="2"/>
              </a:rPr>
              <a:t> threshold parameter value (e.g., 11 rather than 13)</a:t>
            </a:r>
          </a:p>
          <a:p>
            <a:pPr marL="741363" lvl="1" indent="-228600">
              <a:buFont typeface="Times" pitchFamily="-109" charset="0"/>
              <a:buNone/>
            </a:pPr>
            <a:r>
              <a:rPr lang="en-US" sz="2000"/>
              <a:t>	</a:t>
            </a:r>
            <a:br>
              <a:rPr lang="en-US" sz="2000"/>
            </a:br>
            <a:r>
              <a:rPr lang="en-US" sz="2000"/>
              <a:t>Results in longer word list, but only extend if get two nearby hits, therefore many fewer regions are extended</a:t>
            </a:r>
          </a:p>
          <a:p>
            <a:pPr marL="741363" lvl="1" indent="-228600">
              <a:buFont typeface="Times" pitchFamily="-109" charset="0"/>
              <a:buNone/>
            </a:pPr>
            <a:endParaRPr lang="en-US" sz="2000" i="1"/>
          </a:p>
        </p:txBody>
      </p:sp>
      <p:sp>
        <p:nvSpPr>
          <p:cNvPr id="53252" name="Text Box 4"/>
          <p:cNvSpPr txBox="1">
            <a:spLocks noChangeArrowheads="1"/>
          </p:cNvSpPr>
          <p:nvPr/>
        </p:nvSpPr>
        <p:spPr bwMode="auto">
          <a:xfrm>
            <a:off x="3581400" y="7010400"/>
            <a:ext cx="2008188" cy="244475"/>
          </a:xfrm>
          <a:prstGeom prst="rect">
            <a:avLst/>
          </a:prstGeom>
          <a:noFill/>
          <a:ln w="9525">
            <a:noFill/>
            <a:miter lim="800000"/>
            <a:headEnd/>
            <a:tailEnd/>
          </a:ln>
        </p:spPr>
        <p:txBody>
          <a:bodyPr wrap="none">
            <a:prstTxWarp prst="textNoShape">
              <a:avLst/>
            </a:prstTxWarp>
            <a:spAutoFit/>
          </a:bodyPr>
          <a:lstStyle/>
          <a:p>
            <a:r>
              <a:rPr lang="en-US" sz="1000"/>
              <a:t>Need figure to show double hit idea</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Picture 1" descr="gapped.png"/>
          <p:cNvPicPr>
            <a:picLocks noChangeAspect="1"/>
          </p:cNvPicPr>
          <p:nvPr/>
        </p:nvPicPr>
        <p:blipFill>
          <a:blip r:embed="rId2"/>
          <a:srcRect/>
          <a:stretch>
            <a:fillRect/>
          </a:stretch>
        </p:blipFill>
        <p:spPr bwMode="auto">
          <a:xfrm>
            <a:off x="2012950" y="1612900"/>
            <a:ext cx="5118100" cy="36322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p:cNvSpPr>
          <p:nvPr/>
        </p:nvSpPr>
        <p:spPr bwMode="auto">
          <a:xfrm>
            <a:off x="685800" y="304800"/>
            <a:ext cx="7772400" cy="457200"/>
          </a:xfrm>
          <a:prstGeom prst="rect">
            <a:avLst/>
          </a:prstGeom>
          <a:noFill/>
          <a:ln w="9525">
            <a:noFill/>
            <a:miter lim="800000"/>
            <a:headEnd/>
            <a:tailEnd/>
          </a:ln>
        </p:spPr>
        <p:txBody>
          <a:bodyPr anchor="ctr">
            <a:prstTxWarp prst="textNoShape">
              <a:avLst/>
            </a:prstTxWarp>
          </a:bodyPr>
          <a:lstStyle/>
          <a:p>
            <a:pPr algn="ctr" eaLnBrk="1" hangingPunct="1"/>
            <a:r>
              <a:rPr lang="en-US">
                <a:solidFill>
                  <a:schemeClr val="tx2"/>
                </a:solidFill>
                <a:latin typeface="Arial" pitchFamily="-109" charset="0"/>
              </a:rPr>
              <a:t>BLAST Algorithm</a:t>
            </a:r>
            <a:endParaRPr lang="en-US">
              <a:solidFill>
                <a:schemeClr val="tx2"/>
              </a:solidFill>
            </a:endParaRPr>
          </a:p>
        </p:txBody>
      </p:sp>
      <p:sp>
        <p:nvSpPr>
          <p:cNvPr id="55299" name="Text Box 3"/>
          <p:cNvSpPr txBox="1">
            <a:spLocks noChangeArrowheads="1"/>
          </p:cNvSpPr>
          <p:nvPr/>
        </p:nvSpPr>
        <p:spPr bwMode="auto">
          <a:xfrm>
            <a:off x="914400" y="1066800"/>
            <a:ext cx="7772400" cy="5273675"/>
          </a:xfrm>
          <a:prstGeom prst="rect">
            <a:avLst/>
          </a:prstGeom>
          <a:noFill/>
          <a:ln w="9525">
            <a:noFill/>
            <a:miter lim="800000"/>
            <a:headEnd/>
            <a:tailEnd/>
          </a:ln>
        </p:spPr>
        <p:txBody>
          <a:bodyPr>
            <a:prstTxWarp prst="textNoShape">
              <a:avLst/>
            </a:prstTxWarp>
            <a:spAutoFit/>
          </a:bodyPr>
          <a:lstStyle/>
          <a:p>
            <a:pPr>
              <a:buFont typeface="Times" pitchFamily="-109" charset="0"/>
              <a:buNone/>
            </a:pPr>
            <a:r>
              <a:rPr lang="en-US" sz="2000" i="1" dirty="0"/>
              <a:t>Gapped BLAST (cont.):</a:t>
            </a:r>
          </a:p>
          <a:p>
            <a:pPr>
              <a:buFont typeface="Times" pitchFamily="-109" charset="0"/>
              <a:buNone/>
            </a:pPr>
            <a:endParaRPr lang="en-US" sz="2000" i="1" dirty="0"/>
          </a:p>
          <a:p>
            <a:pPr marL="742950" lvl="1" indent="-228600">
              <a:buFont typeface="Times" pitchFamily="-109" charset="0"/>
              <a:buNone/>
            </a:pPr>
            <a:r>
              <a:rPr lang="en-US" sz="2000" dirty="0"/>
              <a:t>	When get a double-hit, do an </a:t>
            </a:r>
            <a:r>
              <a:rPr lang="en-US" sz="2000" i="1" dirty="0" err="1"/>
              <a:t>ungapped</a:t>
            </a:r>
            <a:r>
              <a:rPr lang="en-US" sz="2000" dirty="0"/>
              <a:t> extension to obtain an HSP</a:t>
            </a:r>
          </a:p>
          <a:p>
            <a:pPr marL="742950" lvl="1" indent="-228600">
              <a:buFont typeface="Times" pitchFamily="-109" charset="0"/>
              <a:buNone/>
            </a:pPr>
            <a:endParaRPr lang="en-US" sz="2000" dirty="0"/>
          </a:p>
          <a:p>
            <a:pPr marL="742950" lvl="1" indent="-228600">
              <a:buFont typeface="Times" pitchFamily="-109" charset="0"/>
              <a:buNone/>
            </a:pPr>
            <a:r>
              <a:rPr lang="en-US" sz="2000" dirty="0"/>
              <a:t>	Then attempt to extend regions of high similarity using dynamic programming algorithm, starting from center of each high-scoring region </a:t>
            </a:r>
            <a:r>
              <a:rPr lang="en-US" sz="2000" dirty="0" smtClean="0"/>
              <a:t>if </a:t>
            </a:r>
            <a:r>
              <a:rPr lang="en-US" sz="2000" i="1" dirty="0" err="1"/>
              <a:t>s</a:t>
            </a:r>
            <a:r>
              <a:rPr lang="en-US" sz="2000" dirty="0"/>
              <a:t> &gt; </a:t>
            </a:r>
            <a:r>
              <a:rPr lang="en-US" sz="2000" i="1" dirty="0" err="1"/>
              <a:t>s</a:t>
            </a:r>
            <a:r>
              <a:rPr lang="en-US" i="1" baseline="-25000" dirty="0" err="1"/>
              <a:t>g</a:t>
            </a:r>
            <a:r>
              <a:rPr lang="en-US" i="1" baseline="-25000" dirty="0"/>
              <a:t> </a:t>
            </a:r>
            <a:r>
              <a:rPr lang="en-US" sz="2000" dirty="0"/>
              <a:t>(</a:t>
            </a:r>
            <a:r>
              <a:rPr lang="en-US" sz="2000" i="1" dirty="0" err="1"/>
              <a:t>s</a:t>
            </a:r>
            <a:r>
              <a:rPr lang="en-US" i="1" baseline="-25000" dirty="0" err="1"/>
              <a:t>g</a:t>
            </a:r>
            <a:r>
              <a:rPr lang="en-US" i="1" baseline="-25000" dirty="0"/>
              <a:t> </a:t>
            </a:r>
            <a:r>
              <a:rPr lang="en-US" sz="2000" dirty="0"/>
              <a:t>is chosen such that a gapped alignment is triggered in about 1/50 of the sequences compared)</a:t>
            </a:r>
          </a:p>
          <a:p>
            <a:pPr marL="742950" lvl="1" indent="-228600">
              <a:buFont typeface="Times" pitchFamily="-109" charset="0"/>
              <a:buNone/>
            </a:pPr>
            <a:endParaRPr lang="en-US" sz="2000" dirty="0"/>
          </a:p>
          <a:p>
            <a:pPr>
              <a:buFont typeface="Times" pitchFamily="-109" charset="0"/>
              <a:buNone/>
            </a:pPr>
            <a:r>
              <a:rPr lang="en-US" sz="2000" dirty="0"/>
              <a:t>Original BLAST method treated gapped alignments by finding several distinct </a:t>
            </a:r>
            <a:r>
              <a:rPr lang="en-US" sz="2000" dirty="0" err="1"/>
              <a:t>HSPs</a:t>
            </a:r>
            <a:r>
              <a:rPr lang="en-US" sz="2000" dirty="0"/>
              <a:t> involving the same sequence, and calculating a statistical assessment of the combined result–e.g., 2 or more </a:t>
            </a:r>
            <a:r>
              <a:rPr lang="en-US" sz="2000" dirty="0" err="1"/>
              <a:t>HSPs</a:t>
            </a:r>
            <a:r>
              <a:rPr lang="en-US" sz="2000" dirty="0"/>
              <a:t> each below the cutoff value might </a:t>
            </a:r>
            <a:r>
              <a:rPr lang="en-US" sz="2000" i="1" dirty="0"/>
              <a:t>in combination</a:t>
            </a:r>
            <a:r>
              <a:rPr lang="en-US" sz="2000" dirty="0"/>
              <a:t> rise to statistical significance</a:t>
            </a:r>
          </a:p>
          <a:p>
            <a:pPr>
              <a:buFont typeface="Times" pitchFamily="-109" charset="0"/>
              <a:buNone/>
            </a:pPr>
            <a:endParaRPr lang="en-US" sz="2000" dirty="0"/>
          </a:p>
          <a:p>
            <a:pPr>
              <a:buFont typeface="Times" pitchFamily="-109" charset="0"/>
              <a:buNone/>
            </a:pPr>
            <a:r>
              <a:rPr lang="en-US" sz="2000" dirty="0"/>
              <a:t>In gapped BLAST, we extend hits by allowing gaps (slow) but only those hits that are promising (exceed </a:t>
            </a:r>
            <a:r>
              <a:rPr lang="en-US" sz="2000" i="1" dirty="0" err="1"/>
              <a:t>s</a:t>
            </a:r>
            <a:r>
              <a:rPr lang="en-US" i="1" baseline="-25000" dirty="0" err="1"/>
              <a:t>g</a:t>
            </a:r>
            <a:r>
              <a:rPr lang="en-US" sz="2000" dirty="0"/>
              <a:t>): advantage is that can afford to miss some </a:t>
            </a:r>
            <a:r>
              <a:rPr lang="en-US" sz="2000" dirty="0" err="1"/>
              <a:t>HSPs</a:t>
            </a:r>
            <a:r>
              <a:rPr lang="en-US" sz="2000" dirty="0"/>
              <a:t> as long as at least one is found</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ChangeArrowheads="1"/>
          </p:cNvSpPr>
          <p:nvPr/>
        </p:nvSpPr>
        <p:spPr bwMode="auto">
          <a:xfrm>
            <a:off x="685800" y="304800"/>
            <a:ext cx="7772400" cy="457200"/>
          </a:xfrm>
          <a:prstGeom prst="rect">
            <a:avLst/>
          </a:prstGeom>
          <a:noFill/>
          <a:ln w="9525">
            <a:noFill/>
            <a:miter lim="800000"/>
            <a:headEnd/>
            <a:tailEnd/>
          </a:ln>
        </p:spPr>
        <p:txBody>
          <a:bodyPr anchor="ctr">
            <a:prstTxWarp prst="textNoShape">
              <a:avLst/>
            </a:prstTxWarp>
          </a:bodyPr>
          <a:lstStyle/>
          <a:p>
            <a:pPr algn="ctr" eaLnBrk="1" hangingPunct="1"/>
            <a:r>
              <a:rPr lang="en-US">
                <a:solidFill>
                  <a:schemeClr val="tx2"/>
                </a:solidFill>
                <a:latin typeface="Arial" pitchFamily="-109" charset="0"/>
              </a:rPr>
              <a:t>BLAST Algorithm</a:t>
            </a:r>
            <a:endParaRPr lang="en-US">
              <a:solidFill>
                <a:schemeClr val="tx2"/>
              </a:solidFill>
            </a:endParaRPr>
          </a:p>
        </p:txBody>
      </p:sp>
      <p:sp>
        <p:nvSpPr>
          <p:cNvPr id="56323" name="Text Box 3"/>
          <p:cNvSpPr txBox="1">
            <a:spLocks noChangeArrowheads="1"/>
          </p:cNvSpPr>
          <p:nvPr/>
        </p:nvSpPr>
        <p:spPr bwMode="auto">
          <a:xfrm>
            <a:off x="914400" y="1066800"/>
            <a:ext cx="7772400" cy="3749675"/>
          </a:xfrm>
          <a:prstGeom prst="rect">
            <a:avLst/>
          </a:prstGeom>
          <a:noFill/>
          <a:ln w="9525">
            <a:noFill/>
            <a:miter lim="800000"/>
            <a:headEnd/>
            <a:tailEnd/>
          </a:ln>
        </p:spPr>
        <p:txBody>
          <a:bodyPr>
            <a:prstTxWarp prst="textNoShape">
              <a:avLst/>
            </a:prstTxWarp>
            <a:spAutoFit/>
          </a:bodyPr>
          <a:lstStyle/>
          <a:p>
            <a:pPr marL="227013" indent="-227013">
              <a:buFont typeface="Times" pitchFamily="-109" charset="0"/>
              <a:buNone/>
            </a:pPr>
            <a:r>
              <a:rPr lang="en-US" sz="2000" i="1"/>
              <a:t>Gapped BLAST (cont.):</a:t>
            </a:r>
          </a:p>
          <a:p>
            <a:pPr marL="227013" indent="-227013">
              <a:buFont typeface="Times" pitchFamily="-109" charset="0"/>
              <a:buNone/>
            </a:pPr>
            <a:endParaRPr lang="en-US" sz="2000" i="1"/>
          </a:p>
          <a:p>
            <a:pPr marL="227013" indent="-227013">
              <a:buFont typeface="Times" pitchFamily="-109" charset="0"/>
              <a:buChar char="•"/>
            </a:pPr>
            <a:r>
              <a:rPr lang="en-US" sz="2000"/>
              <a:t>Allows local alignments with indels (similar to FASTA where we joined diagonal runs from different diagonals)</a:t>
            </a:r>
          </a:p>
          <a:p>
            <a:pPr marL="227013" indent="-227013">
              <a:buFont typeface="Times" pitchFamily="-109" charset="0"/>
              <a:buChar char="•"/>
            </a:pPr>
            <a:endParaRPr lang="en-US" sz="2000"/>
          </a:p>
          <a:p>
            <a:pPr marL="227013" indent="-227013">
              <a:buFont typeface="Times" pitchFamily="-109" charset="0"/>
              <a:buChar char="•"/>
            </a:pPr>
            <a:r>
              <a:rPr lang="en-US" sz="2000"/>
              <a:t>Local alignments from different diagonal are merged into a different local alignment followed by some indels followed by a second local alignment (etc.)</a:t>
            </a:r>
          </a:p>
          <a:p>
            <a:pPr marL="742950" lvl="1" indent="-228600">
              <a:buFont typeface="Times" pitchFamily="-109" charset="0"/>
              <a:buNone/>
            </a:pPr>
            <a:r>
              <a:rPr lang="en-US" sz="2000"/>
              <a:t>	</a:t>
            </a:r>
            <a:br>
              <a:rPr lang="en-US" sz="2000"/>
            </a:br>
            <a:r>
              <a:rPr lang="en-US" sz="2000"/>
              <a:t>equivalent to a path through the dynamic programming matrix composed of alternating diagonal sections and paths connecting them that may have gaps</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p:cNvSpPr>
          <p:nvPr/>
        </p:nvSpPr>
        <p:spPr bwMode="auto">
          <a:xfrm>
            <a:off x="685800" y="304800"/>
            <a:ext cx="7772400" cy="457200"/>
          </a:xfrm>
          <a:prstGeom prst="rect">
            <a:avLst/>
          </a:prstGeom>
          <a:noFill/>
          <a:ln w="9525">
            <a:noFill/>
            <a:miter lim="800000"/>
            <a:headEnd/>
            <a:tailEnd/>
          </a:ln>
        </p:spPr>
        <p:txBody>
          <a:bodyPr anchor="ctr">
            <a:prstTxWarp prst="textNoShape">
              <a:avLst/>
            </a:prstTxWarp>
          </a:bodyPr>
          <a:lstStyle/>
          <a:p>
            <a:pPr algn="ctr" eaLnBrk="1" hangingPunct="1"/>
            <a:r>
              <a:rPr lang="en-US">
                <a:solidFill>
                  <a:schemeClr val="tx2"/>
                </a:solidFill>
                <a:latin typeface="Arial" pitchFamily="-109" charset="0"/>
              </a:rPr>
              <a:t>BLAST Algorithm</a:t>
            </a:r>
            <a:endParaRPr lang="en-US">
              <a:solidFill>
                <a:schemeClr val="tx2"/>
              </a:solidFill>
            </a:endParaRPr>
          </a:p>
        </p:txBody>
      </p:sp>
      <p:sp>
        <p:nvSpPr>
          <p:cNvPr id="57347" name="Text Box 3"/>
          <p:cNvSpPr txBox="1">
            <a:spLocks noChangeArrowheads="1"/>
          </p:cNvSpPr>
          <p:nvPr/>
        </p:nvSpPr>
        <p:spPr bwMode="auto">
          <a:xfrm>
            <a:off x="914400" y="1066800"/>
            <a:ext cx="7772400" cy="2862322"/>
          </a:xfrm>
          <a:prstGeom prst="rect">
            <a:avLst/>
          </a:prstGeom>
          <a:noFill/>
          <a:ln w="9525">
            <a:noFill/>
            <a:miter lim="800000"/>
            <a:headEnd/>
            <a:tailEnd/>
          </a:ln>
        </p:spPr>
        <p:txBody>
          <a:bodyPr>
            <a:prstTxWarp prst="textNoShape">
              <a:avLst/>
            </a:prstTxWarp>
            <a:spAutoFit/>
          </a:bodyPr>
          <a:lstStyle/>
          <a:p>
            <a:pPr marL="227013" indent="-227013">
              <a:buFont typeface="Times" pitchFamily="-109" charset="0"/>
              <a:buNone/>
            </a:pPr>
            <a:r>
              <a:rPr lang="en-US" sz="2000" i="1" dirty="0"/>
              <a:t>Gapped BLAST (cont.):</a:t>
            </a:r>
          </a:p>
          <a:p>
            <a:pPr marL="227013" indent="-227013">
              <a:buFont typeface="Times" pitchFamily="-109" charset="0"/>
              <a:buNone/>
            </a:pPr>
            <a:endParaRPr lang="en-US" sz="2000" i="1" dirty="0"/>
          </a:p>
          <a:p>
            <a:pPr marL="227013" indent="-227013">
              <a:buFont typeface="Times" pitchFamily="-109" charset="0"/>
              <a:buChar char="•"/>
            </a:pPr>
            <a:r>
              <a:rPr lang="en-US" sz="2000" dirty="0"/>
              <a:t>List all of the </a:t>
            </a:r>
            <a:r>
              <a:rPr lang="en-US" sz="2000" dirty="0" err="1"/>
              <a:t>HSPs</a:t>
            </a:r>
            <a:r>
              <a:rPr lang="en-US" sz="2000" dirty="0"/>
              <a:t> in the database whose score is high enough to be considered</a:t>
            </a:r>
            <a:r>
              <a:rPr lang="en-US" sz="2000" dirty="0" smtClean="0"/>
              <a:t>. We </a:t>
            </a:r>
            <a:r>
              <a:rPr lang="en-US" sz="2000" dirty="0"/>
              <a:t>list the </a:t>
            </a:r>
            <a:r>
              <a:rPr lang="en-US" sz="2000" dirty="0" err="1"/>
              <a:t>HSPs</a:t>
            </a:r>
            <a:r>
              <a:rPr lang="en-US" sz="2000" dirty="0"/>
              <a:t> whose scores are greater than the empirically determined cutoff score S.</a:t>
            </a:r>
            <a:r>
              <a:rPr lang="en-US" sz="2000" dirty="0" smtClean="0"/>
              <a:t> </a:t>
            </a:r>
          </a:p>
          <a:p>
            <a:pPr marL="227013" indent="-227013">
              <a:buFont typeface="Times" pitchFamily="-109" charset="0"/>
              <a:buChar char="•"/>
            </a:pPr>
            <a:r>
              <a:rPr lang="en-US" sz="2000" dirty="0" smtClean="0"/>
              <a:t>By </a:t>
            </a:r>
            <a:r>
              <a:rPr lang="en-US" sz="2000" dirty="0"/>
              <a:t>examining the distribution of the alignment scores modeled by comparing random sequences, a cutoff score S can be determined such that its value is large enough to guarantee the significance of the remaining </a:t>
            </a:r>
            <a:r>
              <a:rPr lang="en-US" sz="2000" dirty="0" err="1"/>
              <a:t>HSPs</a:t>
            </a:r>
            <a:r>
              <a:rPr lang="en-US" sz="2000" dirty="0"/>
              <a:t>.</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p:cNvSpPr>
          <p:nvPr/>
        </p:nvSpPr>
        <p:spPr bwMode="auto">
          <a:xfrm>
            <a:off x="685800" y="304800"/>
            <a:ext cx="7772400" cy="457200"/>
          </a:xfrm>
          <a:prstGeom prst="rect">
            <a:avLst/>
          </a:prstGeom>
          <a:noFill/>
          <a:ln w="9525">
            <a:noFill/>
            <a:miter lim="800000"/>
            <a:headEnd/>
            <a:tailEnd/>
          </a:ln>
        </p:spPr>
        <p:txBody>
          <a:bodyPr anchor="ctr">
            <a:prstTxWarp prst="textNoShape">
              <a:avLst/>
            </a:prstTxWarp>
          </a:bodyPr>
          <a:lstStyle/>
          <a:p>
            <a:pPr algn="ctr" eaLnBrk="1" hangingPunct="1"/>
            <a:r>
              <a:rPr lang="en-US">
                <a:solidFill>
                  <a:schemeClr val="tx2"/>
                </a:solidFill>
                <a:latin typeface="Arial" pitchFamily="-109" charset="0"/>
              </a:rPr>
              <a:t>PSI-BLAST</a:t>
            </a:r>
            <a:endParaRPr lang="en-US">
              <a:solidFill>
                <a:schemeClr val="tx2"/>
              </a:solidFill>
            </a:endParaRPr>
          </a:p>
        </p:txBody>
      </p:sp>
      <p:sp>
        <p:nvSpPr>
          <p:cNvPr id="58371" name="Text Box 3"/>
          <p:cNvSpPr txBox="1">
            <a:spLocks noChangeArrowheads="1"/>
          </p:cNvSpPr>
          <p:nvPr/>
        </p:nvSpPr>
        <p:spPr bwMode="auto">
          <a:xfrm>
            <a:off x="914400" y="1066800"/>
            <a:ext cx="7772400" cy="3140075"/>
          </a:xfrm>
          <a:prstGeom prst="rect">
            <a:avLst/>
          </a:prstGeom>
          <a:noFill/>
          <a:ln w="9525">
            <a:noFill/>
            <a:miter lim="800000"/>
            <a:headEnd/>
            <a:tailEnd/>
          </a:ln>
        </p:spPr>
        <p:txBody>
          <a:bodyPr>
            <a:prstTxWarp prst="textNoShape">
              <a:avLst/>
            </a:prstTxWarp>
            <a:spAutoFit/>
          </a:bodyPr>
          <a:lstStyle/>
          <a:p>
            <a:pPr marL="457200" indent="-457200">
              <a:buFont typeface="Times" pitchFamily="-109" charset="0"/>
              <a:buNone/>
            </a:pPr>
            <a:r>
              <a:rPr lang="en-US" sz="2000"/>
              <a:t>“Position-specific iterated” BLAST</a:t>
            </a:r>
            <a:endParaRPr lang="en-US" sz="2000" i="1"/>
          </a:p>
          <a:p>
            <a:pPr marL="457200" indent="-457200">
              <a:buFont typeface="Times" pitchFamily="-109" charset="0"/>
              <a:buNone/>
            </a:pPr>
            <a:endParaRPr lang="en-US" sz="2000" i="1"/>
          </a:p>
          <a:p>
            <a:pPr marL="457200" indent="-457200">
              <a:buFont typeface="Times" pitchFamily="-109" charset="0"/>
              <a:buChar char="•"/>
            </a:pPr>
            <a:r>
              <a:rPr lang="en-US" sz="2000"/>
              <a:t>Useful, e.g., for finding all (including distantly related) members of a gene family</a:t>
            </a:r>
          </a:p>
          <a:p>
            <a:pPr marL="457200" indent="-457200">
              <a:buFont typeface="Times" pitchFamily="-109" charset="0"/>
              <a:buChar char="•"/>
            </a:pPr>
            <a:r>
              <a:rPr lang="en-US" sz="2000"/>
              <a:t>Rather than searching for matches between a single query sequence and individual sequences from the database, compares query sequence to sets of related sequences</a:t>
            </a:r>
          </a:p>
          <a:p>
            <a:pPr marL="457200" indent="-457200">
              <a:buFont typeface="Times" pitchFamily="-109" charset="0"/>
              <a:buChar char="•"/>
            </a:pPr>
            <a:r>
              <a:rPr lang="en-US" sz="2000"/>
              <a:t>Uses “position-specific scoring matrices” (PSSMs) that are constructed in successive iterations</a:t>
            </a:r>
          </a:p>
          <a:p>
            <a:pPr marL="457200" indent="-457200">
              <a:buFont typeface="Times" pitchFamily="-109" charset="0"/>
              <a:buChar char="•"/>
            </a:pPr>
            <a:endParaRPr lang="en-US" sz="200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p:cNvSpPr>
          <p:nvPr/>
        </p:nvSpPr>
        <p:spPr bwMode="auto">
          <a:xfrm>
            <a:off x="685800" y="304800"/>
            <a:ext cx="7772400" cy="457200"/>
          </a:xfrm>
          <a:prstGeom prst="rect">
            <a:avLst/>
          </a:prstGeom>
          <a:noFill/>
          <a:ln w="9525">
            <a:noFill/>
            <a:miter lim="800000"/>
            <a:headEnd/>
            <a:tailEnd/>
          </a:ln>
        </p:spPr>
        <p:txBody>
          <a:bodyPr anchor="ctr">
            <a:prstTxWarp prst="textNoShape">
              <a:avLst/>
            </a:prstTxWarp>
          </a:bodyPr>
          <a:lstStyle/>
          <a:p>
            <a:pPr algn="ctr" eaLnBrk="1" hangingPunct="1"/>
            <a:r>
              <a:rPr lang="en-US">
                <a:solidFill>
                  <a:schemeClr val="tx2"/>
                </a:solidFill>
                <a:latin typeface="Arial" pitchFamily="-109" charset="0"/>
              </a:rPr>
              <a:t>PSI-BLAST</a:t>
            </a:r>
            <a:endParaRPr lang="en-US">
              <a:solidFill>
                <a:schemeClr val="tx2"/>
              </a:solidFill>
            </a:endParaRPr>
          </a:p>
        </p:txBody>
      </p:sp>
      <p:sp>
        <p:nvSpPr>
          <p:cNvPr id="59395" name="Text Box 3"/>
          <p:cNvSpPr txBox="1">
            <a:spLocks noChangeArrowheads="1"/>
          </p:cNvSpPr>
          <p:nvPr/>
        </p:nvSpPr>
        <p:spPr bwMode="auto">
          <a:xfrm>
            <a:off x="914400" y="1066800"/>
            <a:ext cx="7772400" cy="3786188"/>
          </a:xfrm>
          <a:prstGeom prst="rect">
            <a:avLst/>
          </a:prstGeom>
          <a:noFill/>
          <a:ln w="9525">
            <a:noFill/>
            <a:miter lim="800000"/>
            <a:headEnd/>
            <a:tailEnd/>
          </a:ln>
        </p:spPr>
        <p:txBody>
          <a:bodyPr>
            <a:prstTxWarp prst="textNoShape">
              <a:avLst/>
            </a:prstTxWarp>
            <a:spAutoFit/>
          </a:bodyPr>
          <a:lstStyle/>
          <a:p>
            <a:pPr marL="457200" indent="-457200">
              <a:spcAft>
                <a:spcPts val="1800"/>
              </a:spcAft>
              <a:buFont typeface="Times" pitchFamily="-109" charset="0"/>
              <a:buChar char="•"/>
            </a:pPr>
            <a:r>
              <a:rPr lang="en-US" sz="2000"/>
              <a:t>General flow:</a:t>
            </a:r>
          </a:p>
          <a:p>
            <a:pPr marL="971550" lvl="1" indent="-457200">
              <a:spcAft>
                <a:spcPts val="1800"/>
              </a:spcAft>
              <a:buFont typeface="Times" pitchFamily="-109" charset="0"/>
              <a:buAutoNum type="arabicPeriod"/>
            </a:pPr>
            <a:r>
              <a:rPr lang="en-US" sz="2000"/>
              <a:t>Find sequences related to some query sequence (</a:t>
            </a:r>
            <a:r>
              <a:rPr lang="en-US" sz="2000" i="1"/>
              <a:t>E</a:t>
            </a:r>
            <a:r>
              <a:rPr lang="en-US" sz="2000"/>
              <a:t> above some limiting value)</a:t>
            </a:r>
          </a:p>
          <a:p>
            <a:pPr marL="971550" lvl="1" indent="-457200">
              <a:spcAft>
                <a:spcPts val="1800"/>
              </a:spcAft>
              <a:buFont typeface="Times" pitchFamily="-109" charset="0"/>
              <a:buAutoNum type="arabicPeriod"/>
            </a:pPr>
            <a:r>
              <a:rPr lang="en-US" sz="2000"/>
              <a:t>Compute local multiple alignments for these sequences</a:t>
            </a:r>
          </a:p>
          <a:p>
            <a:pPr marL="971550" lvl="1" indent="-457200">
              <a:spcAft>
                <a:spcPts val="1800"/>
              </a:spcAft>
              <a:buFont typeface="Times" pitchFamily="-109" charset="0"/>
              <a:buAutoNum type="arabicPeriod"/>
            </a:pPr>
            <a:r>
              <a:rPr lang="en-US" sz="2000"/>
              <a:t>Calculate PSSM from amino-acid composition of columns in the multiple alignment</a:t>
            </a:r>
          </a:p>
          <a:p>
            <a:pPr marL="971550" lvl="1" indent="-457200">
              <a:spcAft>
                <a:spcPts val="1800"/>
              </a:spcAft>
              <a:buFont typeface="Times" pitchFamily="-109" charset="0"/>
              <a:buAutoNum type="arabicPeriod"/>
            </a:pPr>
            <a:r>
              <a:rPr lang="en-US" sz="2000"/>
              <a:t>Use this PSSM to search database, possibly identifying new sequences.  If set of matching sequences is expanded, return to step 2.  Otherwise stop.</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685800" y="304800"/>
            <a:ext cx="7772400" cy="457200"/>
          </a:xfrm>
          <a:prstGeom prst="rect">
            <a:avLst/>
          </a:prstGeom>
          <a:noFill/>
          <a:ln w="9525">
            <a:noFill/>
            <a:miter lim="800000"/>
            <a:headEnd/>
            <a:tailEnd/>
          </a:ln>
        </p:spPr>
        <p:txBody>
          <a:bodyPr anchor="ctr">
            <a:prstTxWarp prst="textNoShape">
              <a:avLst/>
            </a:prstTxWarp>
          </a:bodyPr>
          <a:lstStyle/>
          <a:p>
            <a:pPr algn="ctr" eaLnBrk="1" hangingPunct="1"/>
            <a:r>
              <a:rPr lang="en-US">
                <a:solidFill>
                  <a:schemeClr val="tx2"/>
                </a:solidFill>
                <a:latin typeface="Arial" pitchFamily="-109" charset="0"/>
              </a:rPr>
              <a:t>PSI-BLAST</a:t>
            </a:r>
            <a:endParaRPr lang="en-US">
              <a:solidFill>
                <a:schemeClr val="tx2"/>
              </a:solidFill>
            </a:endParaRPr>
          </a:p>
        </p:txBody>
      </p:sp>
      <p:sp>
        <p:nvSpPr>
          <p:cNvPr id="60419" name="Text Box 3"/>
          <p:cNvSpPr txBox="1">
            <a:spLocks noChangeArrowheads="1"/>
          </p:cNvSpPr>
          <p:nvPr/>
        </p:nvSpPr>
        <p:spPr bwMode="auto">
          <a:xfrm>
            <a:off x="914400" y="914400"/>
            <a:ext cx="7772400" cy="1006475"/>
          </a:xfrm>
          <a:prstGeom prst="rect">
            <a:avLst/>
          </a:prstGeom>
          <a:noFill/>
          <a:ln w="9525">
            <a:noFill/>
            <a:miter lim="800000"/>
            <a:headEnd/>
            <a:tailEnd/>
          </a:ln>
        </p:spPr>
        <p:txBody>
          <a:bodyPr>
            <a:prstTxWarp prst="textNoShape">
              <a:avLst/>
            </a:prstTxWarp>
            <a:spAutoFit/>
          </a:bodyPr>
          <a:lstStyle/>
          <a:p>
            <a:pPr marL="457200" indent="-457200">
              <a:buFont typeface="Times" pitchFamily="-109" charset="0"/>
              <a:buChar char="•"/>
            </a:pPr>
            <a:r>
              <a:rPr lang="en-US" sz="2000"/>
              <a:t>PSSM searching example (PSSM calculated from some region of local similarity; only relevant values are shown)</a:t>
            </a:r>
          </a:p>
          <a:p>
            <a:pPr marL="457200" indent="-457200">
              <a:buFont typeface="Times" pitchFamily="-109" charset="0"/>
              <a:buChar char="•"/>
            </a:pPr>
            <a:endParaRPr lang="en-US" sz="2000"/>
          </a:p>
        </p:txBody>
      </p:sp>
      <p:sp>
        <p:nvSpPr>
          <p:cNvPr id="60420" name="Text Box 4"/>
          <p:cNvSpPr txBox="1">
            <a:spLocks noChangeArrowheads="1"/>
          </p:cNvSpPr>
          <p:nvPr/>
        </p:nvSpPr>
        <p:spPr bwMode="auto">
          <a:xfrm>
            <a:off x="1828800" y="1676400"/>
            <a:ext cx="2317750" cy="3292475"/>
          </a:xfrm>
          <a:prstGeom prst="rect">
            <a:avLst/>
          </a:prstGeom>
          <a:noFill/>
          <a:ln w="9525">
            <a:noFill/>
            <a:miter lim="800000"/>
            <a:headEnd/>
            <a:tailEnd/>
          </a:ln>
        </p:spPr>
        <p:txBody>
          <a:bodyPr wrap="none">
            <a:prstTxWarp prst="textNoShape">
              <a:avLst/>
            </a:prstTxWarp>
            <a:spAutoFit/>
          </a:bodyPr>
          <a:lstStyle/>
          <a:p>
            <a:r>
              <a:rPr lang="en-US" sz="1000">
                <a:latin typeface="Courier" pitchFamily="-109" charset="0"/>
              </a:rPr>
              <a:t>	A  M  P  G  V  .</a:t>
            </a:r>
          </a:p>
          <a:p>
            <a:r>
              <a:rPr lang="en-US" sz="1000">
                <a:latin typeface="Courier" pitchFamily="-109" charset="0"/>
              </a:rPr>
              <a:t>A	4  .  .  .  .  .</a:t>
            </a:r>
          </a:p>
          <a:p>
            <a:r>
              <a:rPr lang="en-US" sz="1000">
                <a:latin typeface="Courier" pitchFamily="-109" charset="0"/>
              </a:rPr>
              <a:t>C	.  .  .  .  .  .</a:t>
            </a:r>
          </a:p>
          <a:p>
            <a:r>
              <a:rPr lang="en-US" sz="1000">
                <a:latin typeface="Courier" pitchFamily="-109" charset="0"/>
              </a:rPr>
              <a:t>D	.  .  .  .  .  .</a:t>
            </a:r>
          </a:p>
          <a:p>
            <a:r>
              <a:rPr lang="en-US" sz="1000">
                <a:latin typeface="Courier" pitchFamily="-109" charset="0"/>
              </a:rPr>
              <a:t>E	.  .  .  .  .  .</a:t>
            </a:r>
          </a:p>
          <a:p>
            <a:r>
              <a:rPr lang="en-US" sz="1000">
                <a:latin typeface="Courier" pitchFamily="-109" charset="0"/>
              </a:rPr>
              <a:t>F	.  .  .  .  .  .</a:t>
            </a:r>
          </a:p>
          <a:p>
            <a:r>
              <a:rPr lang="en-US" sz="1000">
                <a:latin typeface="Courier" pitchFamily="-109" charset="0"/>
              </a:rPr>
              <a:t>G	.  .  2  0  .  .</a:t>
            </a:r>
          </a:p>
          <a:p>
            <a:r>
              <a:rPr lang="en-US" sz="1000">
                <a:latin typeface="Courier" pitchFamily="-109" charset="0"/>
              </a:rPr>
              <a:t>H	.  .  .  .  .  .</a:t>
            </a:r>
          </a:p>
          <a:p>
            <a:r>
              <a:rPr lang="en-US" sz="1000">
                <a:latin typeface="Courier" pitchFamily="-109" charset="0"/>
              </a:rPr>
              <a:t>I	.  .  .  .  .  .</a:t>
            </a:r>
          </a:p>
          <a:p>
            <a:r>
              <a:rPr lang="en-US" sz="1000">
                <a:latin typeface="Courier" pitchFamily="-109" charset="0"/>
              </a:rPr>
              <a:t>K	.  .  .  .  .  .</a:t>
            </a:r>
          </a:p>
          <a:p>
            <a:r>
              <a:rPr lang="en-US" sz="1000">
                <a:latin typeface="Courier" pitchFamily="-109" charset="0"/>
              </a:rPr>
              <a:t>L	.  .  .  .  .  .</a:t>
            </a:r>
          </a:p>
          <a:p>
            <a:r>
              <a:rPr lang="en-US" sz="1000">
                <a:latin typeface="Courier" pitchFamily="-109" charset="0"/>
              </a:rPr>
              <a:t>M	1  2  .  .  .  .</a:t>
            </a:r>
          </a:p>
          <a:p>
            <a:r>
              <a:rPr lang="en-US" sz="1000">
                <a:latin typeface="Courier" pitchFamily="-109" charset="0"/>
              </a:rPr>
              <a:t>N	.  .  .  .  .  .</a:t>
            </a:r>
          </a:p>
          <a:p>
            <a:r>
              <a:rPr lang="en-US" sz="1000">
                <a:latin typeface="Courier" pitchFamily="-109" charset="0"/>
              </a:rPr>
              <a:t>Q	.  .  .  .  .  .</a:t>
            </a:r>
          </a:p>
          <a:p>
            <a:r>
              <a:rPr lang="en-US" sz="1000">
                <a:latin typeface="Courier" pitchFamily="-109" charset="0"/>
              </a:rPr>
              <a:t>P	.  3 -1  .  .  .</a:t>
            </a:r>
          </a:p>
          <a:p>
            <a:r>
              <a:rPr lang="en-US" sz="1000">
                <a:latin typeface="Courier" pitchFamily="-109" charset="0"/>
              </a:rPr>
              <a:t>R	.  .  .  .  .  .</a:t>
            </a:r>
          </a:p>
          <a:p>
            <a:r>
              <a:rPr lang="en-US" sz="1000">
                <a:latin typeface="Courier" pitchFamily="-109" charset="0"/>
              </a:rPr>
              <a:t>S	.  .  .  .  .  .</a:t>
            </a:r>
          </a:p>
          <a:p>
            <a:r>
              <a:rPr lang="en-US" sz="1000">
                <a:latin typeface="Courier" pitchFamily="-109" charset="0"/>
              </a:rPr>
              <a:t>T	.  .  .  .  .  .</a:t>
            </a:r>
          </a:p>
          <a:p>
            <a:r>
              <a:rPr lang="en-US" sz="1000">
                <a:latin typeface="Courier" pitchFamily="-109" charset="0"/>
              </a:rPr>
              <a:t>V	.  .  . -1  3  .</a:t>
            </a:r>
          </a:p>
          <a:p>
            <a:r>
              <a:rPr lang="en-US" sz="1000">
                <a:latin typeface="Courier" pitchFamily="-109" charset="0"/>
              </a:rPr>
              <a:t>W	.  .  .  .  .  .</a:t>
            </a:r>
          </a:p>
          <a:p>
            <a:r>
              <a:rPr lang="en-US" sz="1000">
                <a:latin typeface="Courier" pitchFamily="-109" charset="0"/>
              </a:rPr>
              <a:t>Y	.  .  .  .  .  .</a:t>
            </a:r>
          </a:p>
        </p:txBody>
      </p:sp>
      <p:sp>
        <p:nvSpPr>
          <p:cNvPr id="60421" name="Rectangle 5"/>
          <p:cNvSpPr>
            <a:spLocks noChangeArrowheads="1"/>
          </p:cNvSpPr>
          <p:nvPr/>
        </p:nvSpPr>
        <p:spPr bwMode="auto">
          <a:xfrm>
            <a:off x="4800600" y="1709738"/>
            <a:ext cx="2352126" cy="3323987"/>
          </a:xfrm>
          <a:prstGeom prst="rect">
            <a:avLst/>
          </a:prstGeom>
          <a:noFill/>
          <a:ln w="9525">
            <a:noFill/>
            <a:miter lim="800000"/>
            <a:headEnd/>
            <a:tailEnd/>
          </a:ln>
        </p:spPr>
        <p:txBody>
          <a:bodyPr wrap="none">
            <a:prstTxWarp prst="textNoShape">
              <a:avLst/>
            </a:prstTxWarp>
            <a:spAutoFit/>
          </a:bodyPr>
          <a:lstStyle/>
          <a:p>
            <a:r>
              <a:rPr lang="en-US" sz="1000" dirty="0" smtClean="0">
                <a:latin typeface="Courier" pitchFamily="-109" charset="0"/>
              </a:rPr>
              <a:t> &lt;</a:t>
            </a:r>
            <a:r>
              <a:rPr lang="en-US" sz="1000" dirty="0">
                <a:latin typeface="Courier" pitchFamily="-109" charset="0"/>
              </a:rPr>
              <a:t>-- </a:t>
            </a:r>
            <a:r>
              <a:rPr lang="en-US" sz="1000" dirty="0" smtClean="0">
                <a:latin typeface="Courier" pitchFamily="-109" charset="0"/>
              </a:rPr>
              <a:t>    A  </a:t>
            </a:r>
            <a:r>
              <a:rPr lang="en-US" sz="1000" dirty="0">
                <a:latin typeface="Courier" pitchFamily="-109" charset="0"/>
              </a:rPr>
              <a:t>M  P  G  V  .</a:t>
            </a:r>
          </a:p>
          <a:p>
            <a:r>
              <a:rPr lang="en-US" sz="1000" dirty="0">
                <a:latin typeface="Courier" pitchFamily="-109" charset="0"/>
              </a:rPr>
              <a:t>A	4  .  .  .  .  .</a:t>
            </a:r>
          </a:p>
          <a:p>
            <a:r>
              <a:rPr lang="en-US" sz="1000" dirty="0">
                <a:latin typeface="Courier" pitchFamily="-109" charset="0"/>
              </a:rPr>
              <a:t>C	.  .  .  .  .  .</a:t>
            </a:r>
          </a:p>
          <a:p>
            <a:r>
              <a:rPr lang="en-US" sz="1000" dirty="0">
                <a:latin typeface="Courier" pitchFamily="-109" charset="0"/>
              </a:rPr>
              <a:t>D	.  .  .  .  .  .</a:t>
            </a:r>
          </a:p>
          <a:p>
            <a:r>
              <a:rPr lang="en-US" sz="1000" dirty="0">
                <a:latin typeface="Courier" pitchFamily="-109" charset="0"/>
              </a:rPr>
              <a:t>E	.  .  .  .  .  .</a:t>
            </a:r>
          </a:p>
          <a:p>
            <a:r>
              <a:rPr lang="en-US" sz="1000" dirty="0">
                <a:latin typeface="Courier" pitchFamily="-109" charset="0"/>
              </a:rPr>
              <a:t>F	.  .  .  .  .  .</a:t>
            </a:r>
          </a:p>
          <a:p>
            <a:r>
              <a:rPr lang="en-US" sz="1000" dirty="0">
                <a:latin typeface="Courier" pitchFamily="-109" charset="0"/>
              </a:rPr>
              <a:t>G	.  .  2  0  .  .</a:t>
            </a:r>
          </a:p>
          <a:p>
            <a:r>
              <a:rPr lang="en-US" sz="1000" dirty="0">
                <a:latin typeface="Courier" pitchFamily="-109" charset="0"/>
              </a:rPr>
              <a:t>H	.  .  .  .  .  .</a:t>
            </a:r>
          </a:p>
          <a:p>
            <a:r>
              <a:rPr lang="en-US" sz="1000" dirty="0">
                <a:latin typeface="Courier" pitchFamily="-109" charset="0"/>
              </a:rPr>
              <a:t>I	.  .  .  .  .  .</a:t>
            </a:r>
          </a:p>
          <a:p>
            <a:r>
              <a:rPr lang="en-US" sz="1000" dirty="0">
                <a:latin typeface="Courier" pitchFamily="-109" charset="0"/>
              </a:rPr>
              <a:t>K	.  .  .  .  .  .</a:t>
            </a:r>
          </a:p>
          <a:p>
            <a:r>
              <a:rPr lang="en-US" sz="1000" dirty="0">
                <a:latin typeface="Courier" pitchFamily="-109" charset="0"/>
              </a:rPr>
              <a:t>L	.  .  .  .  .  .</a:t>
            </a:r>
          </a:p>
          <a:p>
            <a:r>
              <a:rPr lang="en-US" sz="1000" dirty="0">
                <a:latin typeface="Courier" pitchFamily="-109" charset="0"/>
              </a:rPr>
              <a:t>M	1  2  .  .  .  .</a:t>
            </a:r>
          </a:p>
          <a:p>
            <a:r>
              <a:rPr lang="en-US" sz="1000" dirty="0">
                <a:latin typeface="Courier" pitchFamily="-109" charset="0"/>
              </a:rPr>
              <a:t>N	.  .  .  .  .  .</a:t>
            </a:r>
          </a:p>
          <a:p>
            <a:r>
              <a:rPr lang="en-US" sz="1000" dirty="0">
                <a:latin typeface="Courier" pitchFamily="-109" charset="0"/>
              </a:rPr>
              <a:t>Q	.  .  .  .  .  .</a:t>
            </a:r>
          </a:p>
          <a:p>
            <a:r>
              <a:rPr lang="en-US" sz="1000" dirty="0">
                <a:latin typeface="Courier" pitchFamily="-109" charset="0"/>
              </a:rPr>
              <a:t>P	.  3 -1  .  .  .</a:t>
            </a:r>
          </a:p>
          <a:p>
            <a:r>
              <a:rPr lang="en-US" sz="1000" dirty="0">
                <a:latin typeface="Courier" pitchFamily="-109" charset="0"/>
              </a:rPr>
              <a:t>R	.  .  .  .  .  .</a:t>
            </a:r>
          </a:p>
          <a:p>
            <a:r>
              <a:rPr lang="en-US" sz="1000" dirty="0">
                <a:latin typeface="Courier" pitchFamily="-109" charset="0"/>
              </a:rPr>
              <a:t>S	.  .  .  .  .  .</a:t>
            </a:r>
          </a:p>
          <a:p>
            <a:r>
              <a:rPr lang="en-US" sz="1000" dirty="0">
                <a:latin typeface="Courier" pitchFamily="-109" charset="0"/>
              </a:rPr>
              <a:t>T	.  .  .  .  .  .</a:t>
            </a:r>
          </a:p>
          <a:p>
            <a:r>
              <a:rPr lang="en-US" sz="1000" dirty="0">
                <a:latin typeface="Courier" pitchFamily="-109" charset="0"/>
              </a:rPr>
              <a:t>V	.  .  . -1  3  .</a:t>
            </a:r>
          </a:p>
          <a:p>
            <a:r>
              <a:rPr lang="en-US" sz="1000" dirty="0">
                <a:latin typeface="Courier" pitchFamily="-109" charset="0"/>
              </a:rPr>
              <a:t>W	.  .  .  .  .  .</a:t>
            </a:r>
          </a:p>
          <a:p>
            <a:r>
              <a:rPr lang="en-US" sz="1000" dirty="0">
                <a:latin typeface="Courier" pitchFamily="-109" charset="0"/>
              </a:rPr>
              <a:t>Y	.  .  .  .  .  .</a:t>
            </a:r>
          </a:p>
        </p:txBody>
      </p:sp>
      <p:sp>
        <p:nvSpPr>
          <p:cNvPr id="60422" name="Text Box 6"/>
          <p:cNvSpPr txBox="1">
            <a:spLocks noChangeArrowheads="1"/>
          </p:cNvSpPr>
          <p:nvPr/>
        </p:nvSpPr>
        <p:spPr bwMode="auto">
          <a:xfrm>
            <a:off x="2252662" y="5105400"/>
            <a:ext cx="1938338" cy="274638"/>
          </a:xfrm>
          <a:prstGeom prst="rect">
            <a:avLst/>
          </a:prstGeom>
          <a:noFill/>
          <a:ln w="9525">
            <a:noFill/>
            <a:miter lim="800000"/>
            <a:headEnd/>
            <a:tailEnd/>
          </a:ln>
        </p:spPr>
        <p:txBody>
          <a:bodyPr wrap="none">
            <a:prstTxWarp prst="textNoShape">
              <a:avLst/>
            </a:prstTxWarp>
            <a:spAutoFit/>
          </a:bodyPr>
          <a:lstStyle/>
          <a:p>
            <a:r>
              <a:rPr lang="en-US" sz="1200" dirty="0"/>
              <a:t>score = 4 + 2 - 1 + 0 + 3 + ...</a:t>
            </a:r>
          </a:p>
        </p:txBody>
      </p:sp>
      <p:sp>
        <p:nvSpPr>
          <p:cNvPr id="60423" name="Text Box 7"/>
          <p:cNvSpPr txBox="1">
            <a:spLocks noChangeArrowheads="1"/>
          </p:cNvSpPr>
          <p:nvPr/>
        </p:nvSpPr>
        <p:spPr bwMode="auto">
          <a:xfrm>
            <a:off x="5257800" y="5105400"/>
            <a:ext cx="1754131" cy="276999"/>
          </a:xfrm>
          <a:prstGeom prst="rect">
            <a:avLst/>
          </a:prstGeom>
          <a:noFill/>
          <a:ln w="9525">
            <a:noFill/>
            <a:miter lim="800000"/>
            <a:headEnd/>
            <a:tailEnd/>
          </a:ln>
        </p:spPr>
        <p:txBody>
          <a:bodyPr wrap="none">
            <a:prstTxWarp prst="textNoShape">
              <a:avLst/>
            </a:prstTxWarp>
            <a:spAutoFit/>
          </a:bodyPr>
          <a:lstStyle/>
          <a:p>
            <a:r>
              <a:rPr lang="en-US" sz="1200" dirty="0"/>
              <a:t>score = 1 + 3 + 2 </a:t>
            </a:r>
            <a:r>
              <a:rPr lang="en-US" sz="1200" dirty="0" smtClean="0"/>
              <a:t>- 1 </a:t>
            </a:r>
            <a:r>
              <a:rPr lang="en-US" sz="1200" dirty="0"/>
              <a:t>+  ...</a:t>
            </a:r>
          </a:p>
        </p:txBody>
      </p:sp>
      <p:sp>
        <p:nvSpPr>
          <p:cNvPr id="60424" name="Text Box 8"/>
          <p:cNvSpPr txBox="1">
            <a:spLocks noChangeArrowheads="1"/>
          </p:cNvSpPr>
          <p:nvPr/>
        </p:nvSpPr>
        <p:spPr bwMode="auto">
          <a:xfrm>
            <a:off x="609600" y="5486400"/>
            <a:ext cx="8077200" cy="1155700"/>
          </a:xfrm>
          <a:prstGeom prst="rect">
            <a:avLst/>
          </a:prstGeom>
          <a:noFill/>
          <a:ln w="9525">
            <a:noFill/>
            <a:miter lim="800000"/>
            <a:headEnd/>
            <a:tailEnd/>
          </a:ln>
        </p:spPr>
        <p:txBody>
          <a:bodyPr>
            <a:prstTxWarp prst="textNoShape">
              <a:avLst/>
            </a:prstTxWarp>
            <a:spAutoFit/>
          </a:bodyPr>
          <a:lstStyle/>
          <a:p>
            <a:r>
              <a:rPr lang="en-US" sz="1400"/>
              <a:t>To search, slide PSSM down query sequence, computing score for each position...</a:t>
            </a:r>
            <a:br>
              <a:rPr lang="en-US" sz="1400"/>
            </a:br>
            <a:r>
              <a:rPr lang="en-US" sz="1400"/>
              <a:t>  </a:t>
            </a:r>
          </a:p>
          <a:p>
            <a:pPr lvl="1"/>
            <a:r>
              <a:rPr lang="en-US" sz="1400"/>
              <a:t>Highest scores represent best matches of the motif represented by the PSSM to the query sequence (preferentially rewards matches to columns that have a conserved amino acid relative to matches with highly variable columns, and conversely for penalizing mismatches)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914400" y="1905000"/>
            <a:ext cx="7696200" cy="1938338"/>
          </a:xfrm>
          <a:prstGeom prst="rect">
            <a:avLst/>
          </a:prstGeom>
          <a:noFill/>
          <a:ln w="9525">
            <a:noFill/>
            <a:miter lim="800000"/>
            <a:headEnd/>
            <a:tailEnd/>
          </a:ln>
        </p:spPr>
        <p:txBody>
          <a:bodyPr>
            <a:prstTxWarp prst="textNoShape">
              <a:avLst/>
            </a:prstTxWarp>
            <a:spAutoFit/>
          </a:bodyPr>
          <a:lstStyle/>
          <a:p>
            <a:pPr marL="457200" indent="-457200">
              <a:buFont typeface="Times" pitchFamily="-109" charset="0"/>
              <a:buAutoNum type="arabicPeriod"/>
            </a:pPr>
            <a:r>
              <a:rPr lang="en-US">
                <a:latin typeface="Times" pitchFamily="-109" charset="0"/>
              </a:rPr>
              <a:t>To discover or verify identity of a newly sequenced gene</a:t>
            </a:r>
          </a:p>
          <a:p>
            <a:pPr marL="457200" indent="-457200">
              <a:buFont typeface="Times" pitchFamily="-109" charset="0"/>
              <a:buAutoNum type="arabicPeriod"/>
            </a:pPr>
            <a:endParaRPr lang="en-US">
              <a:latin typeface="Times" pitchFamily="-109" charset="0"/>
            </a:endParaRPr>
          </a:p>
          <a:p>
            <a:pPr marL="457200" indent="-457200">
              <a:buFont typeface="Times" pitchFamily="-109" charset="0"/>
              <a:buAutoNum type="arabicPeriod" startAt="2"/>
            </a:pPr>
            <a:r>
              <a:rPr lang="en-US">
                <a:latin typeface="Times" pitchFamily="-109" charset="0"/>
              </a:rPr>
              <a:t>To find other members of a multigene family</a:t>
            </a:r>
          </a:p>
          <a:p>
            <a:pPr marL="457200" indent="-457200">
              <a:buFont typeface="Times" pitchFamily="-109" charset="0"/>
              <a:buAutoNum type="arabicPeriod" startAt="2"/>
            </a:pPr>
            <a:endParaRPr lang="en-US">
              <a:latin typeface="Times" pitchFamily="-109" charset="0"/>
            </a:endParaRPr>
          </a:p>
          <a:p>
            <a:pPr marL="457200" indent="-457200"/>
            <a:r>
              <a:rPr lang="en-US">
                <a:latin typeface="Times" pitchFamily="-109" charset="0"/>
              </a:rPr>
              <a:t>3.   To classify groups of genes </a:t>
            </a:r>
            <a:endParaRPr lang="en-US">
              <a:solidFill>
                <a:srgbClr val="3333FF"/>
              </a:solidFill>
              <a:latin typeface="Helvetica" pitchFamily="-109" charset="0"/>
            </a:endParaRPr>
          </a:p>
        </p:txBody>
      </p:sp>
      <p:sp>
        <p:nvSpPr>
          <p:cNvPr id="43011" name="Rectangle 3"/>
          <p:cNvSpPr>
            <a:spLocks noChangeArrowheads="1"/>
          </p:cNvSpPr>
          <p:nvPr/>
        </p:nvSpPr>
        <p:spPr bwMode="auto">
          <a:xfrm>
            <a:off x="1219200" y="685800"/>
            <a:ext cx="3547967" cy="461665"/>
          </a:xfrm>
          <a:prstGeom prst="rect">
            <a:avLst/>
          </a:prstGeom>
          <a:noFill/>
          <a:ln w="9525">
            <a:noFill/>
            <a:miter lim="800000"/>
            <a:headEnd/>
            <a:tailEnd/>
          </a:ln>
        </p:spPr>
        <p:txBody>
          <a:bodyPr wrap="none">
            <a:prstTxWarp prst="textNoShape">
              <a:avLst/>
            </a:prstTxWarp>
            <a:spAutoFit/>
          </a:bodyPr>
          <a:lstStyle/>
          <a:p>
            <a:r>
              <a:rPr lang="en-US" b="1" dirty="0" smtClean="0">
                <a:latin typeface="Times" pitchFamily="-109" charset="0"/>
              </a:rPr>
              <a:t>Why database searching?</a:t>
            </a:r>
            <a:endParaRPr lang="en-US" dirty="0">
              <a:solidFill>
                <a:srgbClr val="33CC00"/>
              </a:solidFill>
              <a:latin typeface="Times-Roman"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Content Placeholder 2"/>
          <p:cNvSpPr>
            <a:spLocks noGrp="1"/>
          </p:cNvSpPr>
          <p:nvPr>
            <p:ph idx="1"/>
          </p:nvPr>
        </p:nvSpPr>
        <p:spPr/>
        <p:txBody>
          <a:bodyPr/>
          <a:lstStyle/>
          <a:p>
            <a:r>
              <a:rPr lang="en-US" smtClean="0">
                <a:ea typeface="ＭＳ Ｐゴシック" pitchFamily="-109" charset="-128"/>
                <a:cs typeface="ＭＳ Ｐゴシック" pitchFamily="-109" charset="-128"/>
                <a:hlinkClick r:id="rId2"/>
              </a:rPr>
              <a:t>https://blast.ncbi.nlm.nih.gov/Blast.cgi</a:t>
            </a:r>
            <a:endParaRPr lang="en-US" smtClean="0">
              <a:ea typeface="ＭＳ Ｐゴシック" pitchFamily="-109" charset="-128"/>
              <a:cs typeface="ＭＳ Ｐゴシック" pitchFamily="-109" charset="-128"/>
            </a:endParaRPr>
          </a:p>
          <a:p>
            <a:endParaRPr lang="en-US" smtClean="0">
              <a:ea typeface="ＭＳ Ｐゴシック" pitchFamily="-109" charset="-128"/>
              <a:cs typeface="ＭＳ Ｐゴシック" pitchFamily="-109" charset="-128"/>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r>
              <a:rPr lang="en-US" smtClean="0">
                <a:ea typeface="ＭＳ Ｐゴシック" pitchFamily="-109" charset="-128"/>
                <a:cs typeface="ＭＳ Ｐゴシック" pitchFamily="-109" charset="-128"/>
              </a:rPr>
              <a:t>LASTZ (Large-Scale Genome Alignment Tool) </a:t>
            </a:r>
          </a:p>
        </p:txBody>
      </p:sp>
      <p:sp>
        <p:nvSpPr>
          <p:cNvPr id="62467" name="Content Placeholder 2"/>
          <p:cNvSpPr>
            <a:spLocks noGrp="1"/>
          </p:cNvSpPr>
          <p:nvPr>
            <p:ph idx="1"/>
          </p:nvPr>
        </p:nvSpPr>
        <p:spPr/>
        <p:txBody>
          <a:bodyPr/>
          <a:lstStyle/>
          <a:p>
            <a:pPr>
              <a:spcAft>
                <a:spcPts val="2400"/>
              </a:spcAft>
            </a:pPr>
            <a:r>
              <a:rPr lang="en-US" sz="2400" smtClean="0">
                <a:ea typeface="ＭＳ Ｐゴシック" pitchFamily="-109" charset="-128"/>
                <a:cs typeface="ＭＳ Ｐゴシック" pitchFamily="-109" charset="-128"/>
              </a:rPr>
              <a:t>a fast and powerful alignment tool for the pairwise alignment of genomic DNA sequence. </a:t>
            </a:r>
          </a:p>
          <a:p>
            <a:pPr>
              <a:spcAft>
                <a:spcPts val="2400"/>
              </a:spcAft>
            </a:pPr>
            <a:r>
              <a:rPr lang="en-US" sz="2400" smtClean="0">
                <a:ea typeface="ＭＳ Ｐゴシック" pitchFamily="-109" charset="-128"/>
                <a:cs typeface="ＭＳ Ｐゴシック" pitchFamily="-109" charset="-128"/>
              </a:rPr>
              <a:t>LASTZ was designed with large-scale genomic analysis in mind and can efficiently align chromosomal or genomic sequences millions of nucleotides in length.</a:t>
            </a:r>
          </a:p>
          <a:p>
            <a:pPr>
              <a:spcAft>
                <a:spcPts val="2400"/>
              </a:spcAft>
            </a:pPr>
            <a:r>
              <a:rPr lang="en-US" sz="2400" smtClean="0">
                <a:ea typeface="ＭＳ Ｐゴシック" pitchFamily="-109" charset="-128"/>
                <a:cs typeface="ＭＳ Ｐゴシック" pitchFamily="-109" charset="-128"/>
              </a:rPr>
              <a:t> It identifies orthologous regions between genomic sequences on a massive scale using a methodology that ignores the coding-region bias.</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Content Placeholder 2"/>
          <p:cNvSpPr>
            <a:spLocks noGrp="1"/>
          </p:cNvSpPr>
          <p:nvPr>
            <p:ph idx="1"/>
          </p:nvPr>
        </p:nvSpPr>
        <p:spPr/>
        <p:txBody>
          <a:bodyPr/>
          <a:lstStyle/>
          <a:p>
            <a:r>
              <a:rPr lang="en-US" dirty="0" smtClean="0">
                <a:ea typeface="ＭＳ Ｐゴシック" pitchFamily="-109" charset="-128"/>
                <a:cs typeface="ＭＳ Ｐゴシック" pitchFamily="-109" charset="-128"/>
              </a:rPr>
              <a:t>https://</a:t>
            </a:r>
            <a:r>
              <a:rPr lang="en-US" dirty="0" err="1" smtClean="0">
                <a:ea typeface="ＭＳ Ｐゴシック" pitchFamily="-109" charset="-128"/>
                <a:cs typeface="ＭＳ Ｐゴシック" pitchFamily="-109" charset="-128"/>
              </a:rPr>
              <a:t>github.com/lastz/lastz</a:t>
            </a:r>
            <a:endParaRPr lang="en-US" dirty="0" smtClean="0">
              <a:ea typeface="ＭＳ Ｐゴシック" pitchFamily="-109" charset="-128"/>
              <a:cs typeface="ＭＳ Ｐゴシック" pitchFamily="-109" charset="-128"/>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304800"/>
            <a:ext cx="7772400" cy="457200"/>
          </a:xfrm>
          <a:prstGeom prst="rect">
            <a:avLst/>
          </a:prstGeom>
          <a:noFill/>
          <a:ln w="9525">
            <a:noFill/>
            <a:miter lim="800000"/>
            <a:headEnd/>
            <a:tailEnd/>
          </a:ln>
        </p:spPr>
        <p:txBody>
          <a:bodyPr anchor="ctr">
            <a:prstTxWarp prst="textNoShape">
              <a:avLst/>
            </a:prstTxWarp>
          </a:bodyPr>
          <a:lstStyle/>
          <a:p>
            <a:pPr algn="ctr" eaLnBrk="1" hangingPunct="1"/>
            <a:r>
              <a:rPr lang="en-US" dirty="0">
                <a:solidFill>
                  <a:schemeClr val="tx2"/>
                </a:solidFill>
                <a:latin typeface="Arial" pitchFamily="-109" charset="0"/>
              </a:rPr>
              <a:t>Database searching</a:t>
            </a:r>
            <a:endParaRPr lang="en-US" dirty="0">
              <a:solidFill>
                <a:schemeClr val="tx2"/>
              </a:solidFill>
            </a:endParaRPr>
          </a:p>
        </p:txBody>
      </p:sp>
      <p:sp>
        <p:nvSpPr>
          <p:cNvPr id="44035" name="Text Box 65"/>
          <p:cNvSpPr txBox="1">
            <a:spLocks noChangeArrowheads="1"/>
          </p:cNvSpPr>
          <p:nvPr/>
        </p:nvSpPr>
        <p:spPr bwMode="auto">
          <a:xfrm>
            <a:off x="609600" y="1219200"/>
            <a:ext cx="8229600" cy="4968875"/>
          </a:xfrm>
          <a:prstGeom prst="rect">
            <a:avLst/>
          </a:prstGeom>
          <a:noFill/>
          <a:ln w="9525">
            <a:noFill/>
            <a:miter lim="800000"/>
            <a:headEnd/>
            <a:tailEnd/>
          </a:ln>
        </p:spPr>
        <p:txBody>
          <a:bodyPr>
            <a:prstTxWarp prst="textNoShape">
              <a:avLst/>
            </a:prstTxWarp>
            <a:spAutoFit/>
          </a:bodyPr>
          <a:lstStyle/>
          <a:p>
            <a:r>
              <a:rPr lang="en-US" sz="2000">
                <a:solidFill>
                  <a:schemeClr val="tx2"/>
                </a:solidFill>
              </a:rPr>
              <a:t>One approach–use Smith-Waterman algorithm to find local alignments that compare query sequence to each sequence in database</a:t>
            </a:r>
          </a:p>
          <a:p>
            <a:endParaRPr lang="en-US" sz="2000">
              <a:solidFill>
                <a:schemeClr val="tx2"/>
              </a:solidFill>
            </a:endParaRPr>
          </a:p>
          <a:p>
            <a:r>
              <a:rPr lang="en-US" sz="2000">
                <a:solidFill>
                  <a:schemeClr val="tx2"/>
                </a:solidFill>
              </a:rPr>
              <a:t>Problem:</a:t>
            </a:r>
          </a:p>
          <a:p>
            <a:pPr marL="685800" lvl="1" indent="-228600">
              <a:buFontTx/>
              <a:buChar char="•"/>
            </a:pPr>
            <a:r>
              <a:rPr lang="en-US" sz="2000">
                <a:solidFill>
                  <a:schemeClr val="tx2"/>
                </a:solidFill>
              </a:rPr>
              <a:t>databases are huge (GenBank </a:t>
            </a:r>
            <a:r>
              <a:rPr lang="en-US" sz="1800">
                <a:latin typeface="Times" pitchFamily="-109" charset="0"/>
              </a:rPr>
              <a:t>82853685 (Feb 15 2008)</a:t>
            </a:r>
            <a:r>
              <a:rPr lang="en-US" sz="2000">
                <a:solidFill>
                  <a:schemeClr val="tx2"/>
                </a:solidFill>
              </a:rPr>
              <a:t> sequences, Swiss-Prot: </a:t>
            </a:r>
            <a:r>
              <a:rPr lang="en-US" sz="1800">
                <a:latin typeface="Times" pitchFamily="-109" charset="0"/>
              </a:rPr>
              <a:t>5395414</a:t>
            </a:r>
            <a:r>
              <a:rPr lang="en-US" sz="2000">
                <a:solidFill>
                  <a:schemeClr val="tx2"/>
                </a:solidFill>
              </a:rPr>
              <a:t> sequences)</a:t>
            </a:r>
          </a:p>
          <a:p>
            <a:pPr marL="685800" lvl="1" indent="-228600">
              <a:buFontTx/>
              <a:buChar char="•"/>
            </a:pPr>
            <a:r>
              <a:rPr lang="en-US" sz="2000">
                <a:solidFill>
                  <a:schemeClr val="tx2"/>
                </a:solidFill>
              </a:rPr>
              <a:t>S-W is slow (O(</a:t>
            </a:r>
            <a:r>
              <a:rPr lang="en-US" sz="2000" i="1">
                <a:solidFill>
                  <a:schemeClr val="tx2"/>
                </a:solidFill>
              </a:rPr>
              <a:t>Nn</a:t>
            </a:r>
            <a:r>
              <a:rPr lang="en-US" sz="2000" baseline="30000">
                <a:solidFill>
                  <a:schemeClr val="tx2"/>
                </a:solidFill>
              </a:rPr>
              <a:t>2</a:t>
            </a:r>
            <a:r>
              <a:rPr lang="en-US" sz="2000">
                <a:solidFill>
                  <a:schemeClr val="tx2"/>
                </a:solidFill>
              </a:rPr>
              <a:t>)) where </a:t>
            </a:r>
            <a:r>
              <a:rPr lang="en-US" sz="2000" i="1">
                <a:solidFill>
                  <a:schemeClr val="tx2"/>
                </a:solidFill>
              </a:rPr>
              <a:t>n</a:t>
            </a:r>
            <a:r>
              <a:rPr lang="en-US" sz="2000">
                <a:solidFill>
                  <a:schemeClr val="tx2"/>
                </a:solidFill>
              </a:rPr>
              <a:t> is the sequence length and </a:t>
            </a:r>
            <a:r>
              <a:rPr lang="en-US" sz="2000" i="1">
                <a:solidFill>
                  <a:schemeClr val="tx2"/>
                </a:solidFill>
              </a:rPr>
              <a:t>N</a:t>
            </a:r>
            <a:r>
              <a:rPr lang="en-US" sz="2000">
                <a:solidFill>
                  <a:schemeClr val="tx2"/>
                </a:solidFill>
              </a:rPr>
              <a:t> is the number of sequences in the database</a:t>
            </a:r>
          </a:p>
          <a:p>
            <a:pPr marL="685800" lvl="1" indent="-228600">
              <a:buFontTx/>
              <a:buChar char="•"/>
            </a:pPr>
            <a:endParaRPr lang="en-US" sz="2000">
              <a:solidFill>
                <a:schemeClr val="tx2"/>
              </a:solidFill>
            </a:endParaRPr>
          </a:p>
          <a:p>
            <a:r>
              <a:rPr lang="en-US" sz="2000">
                <a:solidFill>
                  <a:schemeClr val="tx2"/>
                </a:solidFill>
              </a:rPr>
              <a:t>Solution: use faster </a:t>
            </a:r>
            <a:r>
              <a:rPr lang="en-US" sz="2000" i="1">
                <a:solidFill>
                  <a:schemeClr val="tx2"/>
                </a:solidFill>
              </a:rPr>
              <a:t>heuristic </a:t>
            </a:r>
            <a:r>
              <a:rPr lang="en-US" sz="2000">
                <a:solidFill>
                  <a:schemeClr val="tx2"/>
                </a:solidFill>
              </a:rPr>
              <a:t>approaches</a:t>
            </a:r>
          </a:p>
          <a:p>
            <a:pPr marL="685800" lvl="1" indent="-228600">
              <a:buFontTx/>
              <a:buChar char="•"/>
            </a:pPr>
            <a:r>
              <a:rPr lang="en-US" sz="2000">
                <a:solidFill>
                  <a:schemeClr val="tx2"/>
                </a:solidFill>
              </a:rPr>
              <a:t>FastA</a:t>
            </a:r>
          </a:p>
          <a:p>
            <a:pPr marL="685800" lvl="1" indent="-228600">
              <a:buFontTx/>
              <a:buChar char="•"/>
            </a:pPr>
            <a:r>
              <a:rPr lang="en-US" sz="2000">
                <a:solidFill>
                  <a:schemeClr val="tx2"/>
                </a:solidFill>
              </a:rPr>
              <a:t>Blast</a:t>
            </a:r>
          </a:p>
          <a:p>
            <a:endParaRPr lang="en-US" sz="2000">
              <a:solidFill>
                <a:schemeClr val="tx2"/>
              </a:solidFill>
            </a:endParaRPr>
          </a:p>
          <a:p>
            <a:r>
              <a:rPr lang="en-US" sz="2000">
                <a:solidFill>
                  <a:schemeClr val="tx2"/>
                </a:solidFill>
              </a:rPr>
              <a:t>Constant  tradeoff: sensitivity vs. false-positives</a:t>
            </a:r>
          </a:p>
          <a:p>
            <a:endParaRPr lang="en-US" sz="2000">
              <a:solidFill>
                <a:schemeClr val="tx2"/>
              </a:solidFill>
            </a:endParaRPr>
          </a:p>
          <a:p>
            <a:r>
              <a:rPr lang="en-US" sz="2000">
                <a:latin typeface="Times" pitchFamily="-109" charset="0"/>
              </a:rPr>
              <a:t>Smith-Waterman is slower, but more sensitive</a:t>
            </a:r>
            <a:endParaRPr lang="en-US">
              <a:solidFill>
                <a:schemeClr val="accent2"/>
              </a:solidFill>
              <a:latin typeface="Comic Sans MS" pitchFamily="-109"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685800" y="304800"/>
            <a:ext cx="7772400" cy="457200"/>
          </a:xfrm>
          <a:prstGeom prst="rect">
            <a:avLst/>
          </a:prstGeom>
          <a:noFill/>
          <a:ln w="9525">
            <a:noFill/>
            <a:miter lim="800000"/>
            <a:headEnd/>
            <a:tailEnd/>
          </a:ln>
        </p:spPr>
        <p:txBody>
          <a:bodyPr anchor="ctr">
            <a:prstTxWarp prst="textNoShape">
              <a:avLst/>
            </a:prstTxWarp>
          </a:bodyPr>
          <a:lstStyle/>
          <a:p>
            <a:pPr algn="ctr" eaLnBrk="1" hangingPunct="1"/>
            <a:r>
              <a:rPr lang="en-US">
                <a:solidFill>
                  <a:schemeClr val="tx2"/>
                </a:solidFill>
                <a:latin typeface="Arial" pitchFamily="-109" charset="0"/>
              </a:rPr>
              <a:t>BLAST</a:t>
            </a:r>
            <a:endParaRPr lang="en-US">
              <a:solidFill>
                <a:schemeClr val="tx2"/>
              </a:solidFill>
            </a:endParaRPr>
          </a:p>
        </p:txBody>
      </p:sp>
      <p:sp>
        <p:nvSpPr>
          <p:cNvPr id="45059" name="Text Box 3"/>
          <p:cNvSpPr txBox="1">
            <a:spLocks noChangeArrowheads="1"/>
          </p:cNvSpPr>
          <p:nvPr/>
        </p:nvSpPr>
        <p:spPr bwMode="auto">
          <a:xfrm>
            <a:off x="914400" y="1066800"/>
            <a:ext cx="7772400" cy="4968875"/>
          </a:xfrm>
          <a:prstGeom prst="rect">
            <a:avLst/>
          </a:prstGeom>
          <a:noFill/>
          <a:ln w="9525">
            <a:noFill/>
            <a:miter lim="800000"/>
            <a:headEnd/>
            <a:tailEnd/>
          </a:ln>
        </p:spPr>
        <p:txBody>
          <a:bodyPr>
            <a:prstTxWarp prst="textNoShape">
              <a:avLst/>
            </a:prstTxWarp>
            <a:spAutoFit/>
          </a:bodyPr>
          <a:lstStyle/>
          <a:p>
            <a:pPr marL="233363" indent="-233363">
              <a:buFont typeface="Times" pitchFamily="-109" charset="0"/>
              <a:buChar char="•"/>
            </a:pPr>
            <a:r>
              <a:rPr lang="en-US" sz="2000"/>
              <a:t>Basic Local Alignment Search Tool</a:t>
            </a:r>
          </a:p>
          <a:p>
            <a:pPr marL="233363" indent="-233363">
              <a:buFont typeface="Times" pitchFamily="-109" charset="0"/>
              <a:buChar char="•"/>
            </a:pPr>
            <a:endParaRPr lang="en-US" sz="2000"/>
          </a:p>
          <a:p>
            <a:pPr marL="233363" indent="-233363">
              <a:buFont typeface="Times" pitchFamily="-109" charset="0"/>
              <a:buChar char="•"/>
            </a:pPr>
            <a:r>
              <a:rPr lang="en-US" sz="2000"/>
              <a:t>Developed in 1990 by Altschul, Gish, Miller, Myers and Lipman</a:t>
            </a:r>
          </a:p>
          <a:p>
            <a:pPr marL="233363" indent="-233363">
              <a:buFont typeface="Times" pitchFamily="-109" charset="0"/>
              <a:buChar char="•"/>
            </a:pPr>
            <a:endParaRPr lang="en-US" sz="2000"/>
          </a:p>
          <a:p>
            <a:pPr marL="233363" indent="-233363">
              <a:buFont typeface="Times" pitchFamily="-109" charset="0"/>
              <a:buChar char="•"/>
            </a:pPr>
            <a:r>
              <a:rPr lang="en-US" sz="2000"/>
              <a:t>Motivation:</a:t>
            </a:r>
          </a:p>
          <a:p>
            <a:pPr marL="741363" lvl="1" indent="-230188">
              <a:buFont typeface="Times" pitchFamily="-109" charset="0"/>
              <a:buNone/>
            </a:pPr>
            <a:r>
              <a:rPr lang="en-US" sz="2000"/>
              <a:t>	A</a:t>
            </a:r>
            <a:r>
              <a:rPr lang="en-US" altLang="zh-CN" sz="2000"/>
              <a:t>vailable algorithm</a:t>
            </a:r>
            <a:r>
              <a:rPr lang="en-US" sz="2000"/>
              <a:t> was still too slow–Altschul et al. reasoned that speed could be increased by finding fewer, but better, hot spots during the initial screening phase</a:t>
            </a:r>
          </a:p>
          <a:p>
            <a:pPr marL="1539875" lvl="2" indent="-457200">
              <a:buFont typeface="Times" pitchFamily="-109" charset="0"/>
              <a:buNone/>
            </a:pPr>
            <a:r>
              <a:rPr lang="en-US" sz="2000"/>
              <a:t/>
            </a:r>
            <a:br>
              <a:rPr lang="en-US" sz="2000"/>
            </a:br>
            <a:r>
              <a:rPr lang="en-US" sz="2000"/>
              <a:t>Uses longer word sizes (</a:t>
            </a:r>
            <a:r>
              <a:rPr lang="en-US" sz="2000" i="1"/>
              <a:t>ktup</a:t>
            </a:r>
            <a:r>
              <a:rPr lang="en-US" sz="2000"/>
              <a:t> length)</a:t>
            </a:r>
          </a:p>
          <a:p>
            <a:pPr marL="1539875" lvl="2" indent="-457200">
              <a:buFont typeface="Times" pitchFamily="-109" charset="0"/>
              <a:buNone/>
            </a:pPr>
            <a:r>
              <a:rPr lang="en-US" sz="2000"/>
              <a:t>		</a:t>
            </a:r>
            <a:endParaRPr lang="en-US" sz="1400"/>
          </a:p>
          <a:p>
            <a:pPr marL="233363" indent="-233363">
              <a:buFont typeface="Times" pitchFamily="-109" charset="0"/>
              <a:buChar char="•"/>
            </a:pPr>
            <a:r>
              <a:rPr lang="en-US" sz="2000"/>
              <a:t>Main idea: integrate the substitution (scoring) matrix into this first phase</a:t>
            </a:r>
          </a:p>
          <a:p>
            <a:pPr marL="741363" lvl="1" indent="-230188">
              <a:buFont typeface="Times" pitchFamily="-109" charset="0"/>
              <a:buNone/>
            </a:pPr>
            <a:r>
              <a:rPr lang="en-US" sz="2000"/>
              <a:t>–	BLAST–explicitly designed for protein alignments</a:t>
            </a:r>
          </a:p>
          <a:p>
            <a:pPr marL="741363" lvl="1" indent="-230188">
              <a:buFont typeface="Times" pitchFamily="-109" charset="0"/>
              <a:buNone/>
            </a:pPr>
            <a:r>
              <a:rPr lang="en-US" sz="2000"/>
              <a:t>–	FASTA–originally developed for DNA, now most widely applied to proteins</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685800" y="304800"/>
            <a:ext cx="7772400" cy="457200"/>
          </a:xfrm>
          <a:prstGeom prst="rect">
            <a:avLst/>
          </a:prstGeom>
          <a:noFill/>
          <a:ln w="9525">
            <a:noFill/>
            <a:miter lim="800000"/>
            <a:headEnd/>
            <a:tailEnd/>
          </a:ln>
        </p:spPr>
        <p:txBody>
          <a:bodyPr anchor="ctr">
            <a:prstTxWarp prst="textNoShape">
              <a:avLst/>
            </a:prstTxWarp>
          </a:bodyPr>
          <a:lstStyle/>
          <a:p>
            <a:pPr algn="ctr" eaLnBrk="1" hangingPunct="1"/>
            <a:r>
              <a:rPr lang="en-US">
                <a:solidFill>
                  <a:schemeClr val="tx2"/>
                </a:solidFill>
                <a:latin typeface="Arial" pitchFamily="-109" charset="0"/>
              </a:rPr>
              <a:t>BLAST</a:t>
            </a:r>
            <a:endParaRPr lang="en-US">
              <a:solidFill>
                <a:schemeClr val="tx2"/>
              </a:solidFill>
            </a:endParaRPr>
          </a:p>
        </p:txBody>
      </p:sp>
      <p:sp>
        <p:nvSpPr>
          <p:cNvPr id="46083" name="Text Box 3"/>
          <p:cNvSpPr txBox="1">
            <a:spLocks noChangeArrowheads="1"/>
          </p:cNvSpPr>
          <p:nvPr/>
        </p:nvSpPr>
        <p:spPr bwMode="auto">
          <a:xfrm>
            <a:off x="914400" y="1066800"/>
            <a:ext cx="7772400" cy="5018088"/>
          </a:xfrm>
          <a:prstGeom prst="rect">
            <a:avLst/>
          </a:prstGeom>
          <a:noFill/>
          <a:ln w="9525">
            <a:noFill/>
            <a:miter lim="800000"/>
            <a:headEnd/>
            <a:tailEnd/>
          </a:ln>
        </p:spPr>
        <p:txBody>
          <a:bodyPr>
            <a:prstTxWarp prst="textNoShape">
              <a:avLst/>
            </a:prstTxWarp>
            <a:spAutoFit/>
          </a:bodyPr>
          <a:lstStyle/>
          <a:p>
            <a:pPr marL="233363" indent="-233363">
              <a:buFont typeface="Times" pitchFamily="-109" charset="0"/>
              <a:buChar char="•"/>
            </a:pPr>
            <a:r>
              <a:rPr lang="en-US" sz="2000"/>
              <a:t>Terminology:</a:t>
            </a:r>
          </a:p>
          <a:p>
            <a:pPr marL="233363" indent="-233363">
              <a:buFont typeface="Times" pitchFamily="-109" charset="0"/>
              <a:buChar char="•"/>
            </a:pPr>
            <a:endParaRPr lang="en-US" sz="2000"/>
          </a:p>
          <a:p>
            <a:pPr marL="741363" lvl="1" indent="-230188">
              <a:buFont typeface="Times" pitchFamily="-109" charset="0"/>
              <a:buNone/>
            </a:pPr>
            <a:r>
              <a:rPr lang="en-US" sz="2000"/>
              <a:t>	</a:t>
            </a:r>
            <a:r>
              <a:rPr lang="en-US" sz="1800" i="1"/>
              <a:t>Segment pair</a:t>
            </a:r>
            <a:r>
              <a:rPr lang="en-US" sz="1800"/>
              <a:t> = pair of equal-length substrings of sequences </a:t>
            </a:r>
            <a:r>
              <a:rPr lang="en-US" sz="1800" i="1"/>
              <a:t>S</a:t>
            </a:r>
            <a:r>
              <a:rPr lang="en-US" sz="2000" baseline="-25000"/>
              <a:t>1</a:t>
            </a:r>
            <a:r>
              <a:rPr lang="en-US" sz="1800"/>
              <a:t> and </a:t>
            </a:r>
            <a:r>
              <a:rPr lang="en-US" sz="1800" i="1"/>
              <a:t>S</a:t>
            </a:r>
            <a:r>
              <a:rPr lang="en-US" sz="2000" baseline="-25000"/>
              <a:t>2</a:t>
            </a:r>
          </a:p>
          <a:p>
            <a:pPr marL="741363" lvl="1" indent="-230188">
              <a:buFont typeface="Times" pitchFamily="-109" charset="0"/>
              <a:buNone/>
            </a:pPr>
            <a:endParaRPr lang="en-US" sz="2000" baseline="-25000"/>
          </a:p>
          <a:p>
            <a:pPr marL="741363" lvl="1" indent="-230188">
              <a:buFont typeface="Times" pitchFamily="-109" charset="0"/>
              <a:buNone/>
            </a:pPr>
            <a:r>
              <a:rPr lang="en-US" sz="2000" baseline="-25000"/>
              <a:t>	</a:t>
            </a:r>
            <a:r>
              <a:rPr lang="en-US" sz="1800" i="1"/>
              <a:t>Locally maximal segment pair</a:t>
            </a:r>
            <a:r>
              <a:rPr lang="en-US" sz="1800"/>
              <a:t> = segment pair whose alignment score cannot be improved by extending or shortening it</a:t>
            </a:r>
          </a:p>
          <a:p>
            <a:pPr marL="741363" lvl="1" indent="-230188">
              <a:buFont typeface="Times" pitchFamily="-109" charset="0"/>
              <a:buNone/>
            </a:pPr>
            <a:endParaRPr lang="en-US" sz="1800"/>
          </a:p>
          <a:p>
            <a:pPr marL="741363" lvl="1" indent="-230188">
              <a:buFont typeface="Times" pitchFamily="-109" charset="0"/>
              <a:buNone/>
            </a:pPr>
            <a:r>
              <a:rPr lang="en-US" sz="1800"/>
              <a:t>	</a:t>
            </a:r>
            <a:r>
              <a:rPr lang="en-US" sz="1800" i="1"/>
              <a:t>Maximum segment pair</a:t>
            </a:r>
            <a:r>
              <a:rPr lang="en-US" sz="1800"/>
              <a:t> (MSP) = segment pair with maximum score over all segment pairs in the sequences </a:t>
            </a:r>
            <a:r>
              <a:rPr lang="en-US" sz="1800" i="1"/>
              <a:t>S</a:t>
            </a:r>
            <a:r>
              <a:rPr lang="en-US" sz="2000" baseline="-25000"/>
              <a:t>1</a:t>
            </a:r>
            <a:r>
              <a:rPr lang="en-US" sz="1800"/>
              <a:t> and </a:t>
            </a:r>
            <a:r>
              <a:rPr lang="en-US" sz="1800" i="1"/>
              <a:t>S</a:t>
            </a:r>
            <a:r>
              <a:rPr lang="en-US" sz="2000" baseline="-25000"/>
              <a:t>2</a:t>
            </a:r>
          </a:p>
          <a:p>
            <a:pPr marL="741363" lvl="1" indent="-230188">
              <a:buFont typeface="Times" pitchFamily="-109" charset="0"/>
              <a:buNone/>
            </a:pPr>
            <a:endParaRPr lang="en-US" sz="2000" baseline="-25000"/>
          </a:p>
          <a:p>
            <a:pPr marL="741363" lvl="1" indent="-230188">
              <a:buFont typeface="Times" pitchFamily="-109" charset="0"/>
              <a:buNone/>
            </a:pPr>
            <a:endParaRPr lang="en-US" sz="2000" baseline="-25000"/>
          </a:p>
          <a:p>
            <a:pPr marL="233363" indent="-233363">
              <a:buFont typeface="Times" pitchFamily="-109" charset="0"/>
              <a:buChar char="•"/>
            </a:pPr>
            <a:r>
              <a:rPr lang="en-US" sz="2000"/>
              <a:t>BLAST attempts to find all database sequences that when paired with the query sequence contain an MSP above some cutoff score </a:t>
            </a:r>
            <a:r>
              <a:rPr lang="en-US" sz="2000" i="1"/>
              <a:t>s</a:t>
            </a:r>
          </a:p>
          <a:p>
            <a:pPr marL="233363" indent="-233363">
              <a:buFont typeface="Times" pitchFamily="-109" charset="0"/>
              <a:buChar char="•"/>
            </a:pPr>
            <a:endParaRPr lang="en-US" sz="2000"/>
          </a:p>
          <a:p>
            <a:pPr marL="741363" lvl="1" indent="-230188">
              <a:buFont typeface="Times" pitchFamily="-109" charset="0"/>
              <a:buNone/>
            </a:pPr>
            <a:r>
              <a:rPr lang="en-US" sz="1800"/>
              <a:t>-	these segment pairs are called </a:t>
            </a:r>
            <a:r>
              <a:rPr lang="en-US" sz="1800" i="1"/>
              <a:t>HSP</a:t>
            </a:r>
            <a:r>
              <a:rPr lang="en-US" sz="1800"/>
              <a:t>s (high-scoring segment pairs)</a:t>
            </a:r>
          </a:p>
          <a:p>
            <a:pPr marL="741363" lvl="1" indent="-230188">
              <a:buFont typeface="Times" pitchFamily="-109" charset="0"/>
              <a:buNone/>
            </a:pPr>
            <a:r>
              <a:rPr lang="en-US" sz="1800"/>
              <a:t>-	</a:t>
            </a:r>
            <a:r>
              <a:rPr lang="en-US" sz="1800" i="1"/>
              <a:t>s</a:t>
            </a:r>
            <a:r>
              <a:rPr lang="en-US" sz="1800"/>
              <a:t> is chosen (obviously) so that it is unlikely that comparison of query sequence to unrelated sequences will achieve a score higher than </a:t>
            </a:r>
            <a:r>
              <a:rPr lang="en-US" sz="1800" i="1"/>
              <a:t>s</a:t>
            </a:r>
            <a:endParaRPr lang="en-US" sz="1800"/>
          </a:p>
          <a:p>
            <a:pPr marL="741363" lvl="1" indent="-230188">
              <a:buFont typeface="Times" pitchFamily="-109" charset="0"/>
              <a:buNone/>
            </a:pPr>
            <a:endParaRPr lang="en-US" sz="200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685800" y="304800"/>
            <a:ext cx="7772400" cy="457200"/>
          </a:xfrm>
          <a:prstGeom prst="rect">
            <a:avLst/>
          </a:prstGeom>
          <a:noFill/>
          <a:ln w="9525">
            <a:noFill/>
            <a:miter lim="800000"/>
            <a:headEnd/>
            <a:tailEnd/>
          </a:ln>
        </p:spPr>
        <p:txBody>
          <a:bodyPr anchor="ctr">
            <a:prstTxWarp prst="textNoShape">
              <a:avLst/>
            </a:prstTxWarp>
          </a:bodyPr>
          <a:lstStyle/>
          <a:p>
            <a:pPr algn="ctr" eaLnBrk="1" hangingPunct="1"/>
            <a:r>
              <a:rPr lang="en-US">
                <a:solidFill>
                  <a:schemeClr val="tx2"/>
                </a:solidFill>
                <a:latin typeface="Arial" pitchFamily="-109" charset="0"/>
              </a:rPr>
              <a:t>BLAST Algorithm</a:t>
            </a:r>
            <a:endParaRPr lang="en-US">
              <a:solidFill>
                <a:schemeClr val="tx2"/>
              </a:solidFill>
            </a:endParaRPr>
          </a:p>
        </p:txBody>
      </p:sp>
      <p:sp>
        <p:nvSpPr>
          <p:cNvPr id="47107" name="Text Box 3"/>
          <p:cNvSpPr txBox="1">
            <a:spLocks noChangeArrowheads="1"/>
          </p:cNvSpPr>
          <p:nvPr/>
        </p:nvSpPr>
        <p:spPr bwMode="auto">
          <a:xfrm>
            <a:off x="914400" y="1066800"/>
            <a:ext cx="7772400" cy="4968875"/>
          </a:xfrm>
          <a:prstGeom prst="rect">
            <a:avLst/>
          </a:prstGeom>
          <a:noFill/>
          <a:ln w="9525">
            <a:noFill/>
            <a:miter lim="800000"/>
            <a:headEnd/>
            <a:tailEnd/>
          </a:ln>
        </p:spPr>
        <p:txBody>
          <a:bodyPr>
            <a:prstTxWarp prst="textNoShape">
              <a:avLst/>
            </a:prstTxWarp>
            <a:spAutoFit/>
          </a:bodyPr>
          <a:lstStyle/>
          <a:p>
            <a:pPr marL="341313" indent="-341313">
              <a:buFont typeface="Times" pitchFamily="-109" charset="0"/>
              <a:buNone/>
            </a:pPr>
            <a:r>
              <a:rPr lang="en-US" sz="2000"/>
              <a:t>1.	Choose length parameter </a:t>
            </a:r>
            <a:r>
              <a:rPr lang="en-US" sz="2000" i="1"/>
              <a:t>w</a:t>
            </a:r>
            <a:r>
              <a:rPr lang="en-US" sz="2000"/>
              <a:t> and threshold parameter </a:t>
            </a:r>
            <a:r>
              <a:rPr lang="en-US" sz="2000" i="1"/>
              <a:t>t</a:t>
            </a:r>
            <a:r>
              <a:rPr lang="en-US" sz="2000"/>
              <a:t>:</a:t>
            </a:r>
          </a:p>
          <a:p>
            <a:pPr marL="341313" indent="-341313">
              <a:buFont typeface="Times" pitchFamily="-109" charset="0"/>
              <a:buChar char="•"/>
            </a:pPr>
            <a:endParaRPr lang="en-US" sz="2000"/>
          </a:p>
          <a:p>
            <a:pPr marL="739775" lvl="1" indent="-227013">
              <a:buFont typeface="Times" pitchFamily="-109" charset="0"/>
              <a:buNone/>
            </a:pPr>
            <a:r>
              <a:rPr lang="en-US" sz="2000"/>
              <a:t>-	Will find “</a:t>
            </a:r>
            <a:r>
              <a:rPr lang="en-US" sz="2000" i="1"/>
              <a:t>hits</a:t>
            </a:r>
            <a:r>
              <a:rPr lang="en-US" sz="2000"/>
              <a:t>” = all </a:t>
            </a:r>
            <a:r>
              <a:rPr lang="en-US" sz="2000" i="1"/>
              <a:t>w</a:t>
            </a:r>
            <a:r>
              <a:rPr lang="en-US" sz="2000"/>
              <a:t>-length substrings (“words”) in the database that align with words from the query sequence with an alignment score &gt; </a:t>
            </a:r>
            <a:r>
              <a:rPr lang="en-US" sz="2000" i="1"/>
              <a:t>t</a:t>
            </a:r>
          </a:p>
          <a:p>
            <a:pPr marL="739775" lvl="1" indent="-227013">
              <a:buFont typeface="Times" pitchFamily="-109" charset="0"/>
              <a:buNone/>
            </a:pPr>
            <a:endParaRPr lang="en-US" sz="2000" i="1"/>
          </a:p>
          <a:p>
            <a:pPr marL="739775" lvl="1" indent="-227013">
              <a:buFont typeface="Times" pitchFamily="-109" charset="0"/>
              <a:buNone/>
            </a:pPr>
            <a:r>
              <a:rPr lang="en-US" sz="2000" i="1"/>
              <a:t>-	</a:t>
            </a:r>
            <a:r>
              <a:rPr lang="en-US" sz="2000"/>
              <a:t>Unlike FASTA, use scoring matrix to compare words rather than requiring exact matches (allows word size to be kept high for speed, without sacrificing sensitivity)</a:t>
            </a:r>
          </a:p>
          <a:p>
            <a:pPr marL="739775" lvl="1" indent="-227013">
              <a:buFont typeface="Times" pitchFamily="-109" charset="0"/>
              <a:buNone/>
            </a:pPr>
            <a:endParaRPr lang="en-US" sz="2000"/>
          </a:p>
          <a:p>
            <a:pPr marL="739775" lvl="1" indent="-227013">
              <a:buFontTx/>
              <a:buChar char="-"/>
            </a:pPr>
            <a:r>
              <a:rPr lang="en-US" sz="2000"/>
              <a:t>Typically, </a:t>
            </a:r>
            <a:r>
              <a:rPr lang="en-US" sz="2000" i="1"/>
              <a:t>w</a:t>
            </a:r>
            <a:r>
              <a:rPr lang="en-US" sz="2000"/>
              <a:t> = 3-5 for amino acids, ~11-12 for DNA</a:t>
            </a:r>
          </a:p>
          <a:p>
            <a:pPr marL="739775" lvl="1" indent="-227013">
              <a:buFontTx/>
              <a:buChar char="-"/>
            </a:pPr>
            <a:endParaRPr lang="en-US" sz="2000"/>
          </a:p>
          <a:p>
            <a:pPr marL="739775" lvl="1" indent="-227013">
              <a:buFontTx/>
              <a:buChar char="-"/>
            </a:pPr>
            <a:r>
              <a:rPr lang="en-US" sz="2000" i="1"/>
              <a:t>t</a:t>
            </a:r>
            <a:r>
              <a:rPr lang="en-US" sz="2000"/>
              <a:t> is the most critical parameter:</a:t>
            </a:r>
          </a:p>
          <a:p>
            <a:pPr marL="1539875" lvl="2" indent="-457200"/>
            <a:r>
              <a:rPr lang="en-US" sz="2000">
                <a:sym typeface="Symbol" pitchFamily="-109" charset="2"/>
              </a:rPr>
              <a:t></a:t>
            </a:r>
            <a:r>
              <a:rPr lang="en-US" sz="2000" i="1">
                <a:sym typeface="Symbol" pitchFamily="-109" charset="2"/>
              </a:rPr>
              <a:t>t </a:t>
            </a:r>
            <a:r>
              <a:rPr lang="en-US" sz="2000">
                <a:sym typeface="Symbol" pitchFamily="-109" charset="2"/>
              </a:rPr>
              <a:t>  “background” hits (faster)</a:t>
            </a:r>
          </a:p>
          <a:p>
            <a:pPr marL="1539875" lvl="2" indent="-457200"/>
            <a:r>
              <a:rPr lang="en-US" sz="2000">
                <a:sym typeface="Symbol" pitchFamily="-109" charset="2"/>
              </a:rPr>
              <a:t></a:t>
            </a:r>
            <a:r>
              <a:rPr lang="en-US" sz="2000" i="1">
                <a:sym typeface="Symbol" pitchFamily="-109" charset="2"/>
              </a:rPr>
              <a:t>t</a:t>
            </a:r>
            <a:r>
              <a:rPr lang="en-US" sz="2000">
                <a:sym typeface="Symbol" pitchFamily="-109" charset="2"/>
              </a:rPr>
              <a:t>   ability to detect more distant relationships (at cost of increased noise)</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685800" y="304800"/>
            <a:ext cx="7772400" cy="457200"/>
          </a:xfrm>
          <a:prstGeom prst="rect">
            <a:avLst/>
          </a:prstGeom>
          <a:noFill/>
          <a:ln w="9525">
            <a:noFill/>
            <a:miter lim="800000"/>
            <a:headEnd/>
            <a:tailEnd/>
          </a:ln>
        </p:spPr>
        <p:txBody>
          <a:bodyPr anchor="ctr">
            <a:prstTxWarp prst="textNoShape">
              <a:avLst/>
            </a:prstTxWarp>
          </a:bodyPr>
          <a:lstStyle/>
          <a:p>
            <a:pPr algn="ctr" eaLnBrk="1" hangingPunct="1"/>
            <a:r>
              <a:rPr lang="en-US">
                <a:solidFill>
                  <a:schemeClr val="tx2"/>
                </a:solidFill>
                <a:latin typeface="Arial" pitchFamily="-109" charset="0"/>
              </a:rPr>
              <a:t>BLAST Algorithm</a:t>
            </a:r>
            <a:endParaRPr lang="en-US">
              <a:solidFill>
                <a:schemeClr val="tx2"/>
              </a:solidFill>
            </a:endParaRPr>
          </a:p>
        </p:txBody>
      </p:sp>
      <p:sp>
        <p:nvSpPr>
          <p:cNvPr id="48131" name="Text Box 3"/>
          <p:cNvSpPr txBox="1">
            <a:spLocks noChangeArrowheads="1"/>
          </p:cNvSpPr>
          <p:nvPr/>
        </p:nvSpPr>
        <p:spPr bwMode="auto">
          <a:xfrm>
            <a:off x="914400" y="762000"/>
            <a:ext cx="7772400" cy="5324475"/>
          </a:xfrm>
          <a:prstGeom prst="rect">
            <a:avLst/>
          </a:prstGeom>
          <a:noFill/>
          <a:ln w="9525">
            <a:noFill/>
            <a:miter lim="800000"/>
            <a:headEnd/>
            <a:tailEnd/>
          </a:ln>
        </p:spPr>
        <p:txBody>
          <a:bodyPr>
            <a:prstTxWarp prst="textNoShape">
              <a:avLst/>
            </a:prstTxWarp>
            <a:spAutoFit/>
          </a:bodyPr>
          <a:lstStyle/>
          <a:p>
            <a:pPr marL="457200" indent="-457200">
              <a:buFont typeface="Times" pitchFamily="-109" charset="0"/>
              <a:buAutoNum type="arabicPeriod" startAt="2"/>
            </a:pPr>
            <a:r>
              <a:rPr lang="en-US" sz="2000"/>
              <a:t>Make a list of all words in the query sequence of length </a:t>
            </a:r>
            <a:r>
              <a:rPr lang="en-US" sz="2000" i="1"/>
              <a:t>w</a:t>
            </a:r>
            <a:r>
              <a:rPr lang="en-US" sz="2000"/>
              <a:t> before starting the database search</a:t>
            </a:r>
          </a:p>
          <a:p>
            <a:pPr marL="457200" indent="-457200"/>
            <a:endParaRPr lang="en-US" sz="2000"/>
          </a:p>
          <a:p>
            <a:pPr marL="457200" indent="-457200">
              <a:buFont typeface="Times" pitchFamily="-109" charset="0"/>
              <a:buAutoNum type="arabicPeriod" startAt="2"/>
            </a:pPr>
            <a:r>
              <a:rPr lang="en-US" sz="2000"/>
              <a:t>For each of these words, evaluate score of exact match according to BLOSUM62 matrix</a:t>
            </a:r>
          </a:p>
          <a:p>
            <a:pPr marL="457200" indent="-457200">
              <a:buFont typeface="Times" pitchFamily="-109" charset="0"/>
              <a:buAutoNum type="arabicPeriod" startAt="3"/>
            </a:pPr>
            <a:endParaRPr lang="en-US" sz="2000"/>
          </a:p>
          <a:p>
            <a:pPr marL="741363" lvl="1" indent="-228600">
              <a:buFont typeface="Times" pitchFamily="-109" charset="0"/>
              <a:buNone/>
            </a:pPr>
            <a:r>
              <a:rPr lang="en-US" sz="2000"/>
              <a:t>E.g., with </a:t>
            </a:r>
            <a:r>
              <a:rPr lang="en-US" sz="2000" i="1"/>
              <a:t>w</a:t>
            </a:r>
            <a:r>
              <a:rPr lang="en-US" sz="2000"/>
              <a:t>=3:	 </a:t>
            </a:r>
            <a:r>
              <a:rPr lang="en-US" sz="2000">
                <a:latin typeface="Courier" pitchFamily="-109" charset="0"/>
              </a:rPr>
              <a:t>P Q G</a:t>
            </a:r>
          </a:p>
          <a:p>
            <a:pPr marL="741363" lvl="1" indent="-228600">
              <a:buFont typeface="Times" pitchFamily="-109" charset="0"/>
              <a:buNone/>
            </a:pPr>
            <a:r>
              <a:rPr lang="en-US" sz="2000">
                <a:latin typeface="Courier" pitchFamily="-109" charset="0"/>
              </a:rPr>
              <a:t>			      P Q G</a:t>
            </a:r>
          </a:p>
          <a:p>
            <a:pPr marL="741363" lvl="1" indent="-228600">
              <a:buFont typeface="Times" pitchFamily="-109" charset="0"/>
              <a:buNone/>
            </a:pPr>
            <a:r>
              <a:rPr lang="en-US" sz="2000">
                <a:latin typeface="Courier" pitchFamily="-109" charset="0"/>
              </a:rPr>
              <a:t>				7+5+6 =</a:t>
            </a:r>
            <a:r>
              <a:rPr lang="en-US" sz="2000"/>
              <a:t> 18</a:t>
            </a:r>
          </a:p>
          <a:p>
            <a:pPr marL="457200" indent="-457200">
              <a:buFont typeface="Times" pitchFamily="-109" charset="0"/>
              <a:buNone/>
            </a:pPr>
            <a:r>
              <a:rPr lang="en-US" sz="2000"/>
              <a:t/>
            </a:r>
            <a:br>
              <a:rPr lang="en-US" sz="2000"/>
            </a:br>
            <a:r>
              <a:rPr lang="en-US" sz="2000"/>
              <a:t>	Also calculate scores for nearby matches (“neighborhood”) that exceed </a:t>
            </a:r>
            <a:r>
              <a:rPr lang="en-US" sz="2000" i="1"/>
              <a:t>t</a:t>
            </a:r>
            <a:r>
              <a:rPr lang="en-US" sz="2000"/>
              <a:t>: greatly reduces number of possible matching words; e.g., PQG vs. PQA = 7+5+0 = 12 (DNA search uses only exact matches)</a:t>
            </a:r>
            <a:endParaRPr lang="en-US" sz="2000" i="1"/>
          </a:p>
          <a:p>
            <a:pPr marL="741363" lvl="1" indent="-228600">
              <a:buFont typeface="Times" pitchFamily="-109" charset="0"/>
              <a:buNone/>
            </a:pPr>
            <a:endParaRPr lang="en-US" sz="2000" i="1"/>
          </a:p>
          <a:p>
            <a:pPr marL="741363" lvl="1" indent="-228600">
              <a:buFontTx/>
              <a:buChar char="-"/>
            </a:pPr>
            <a:r>
              <a:rPr lang="en-US" sz="2000"/>
              <a:t>E.g., 20</a:t>
            </a:r>
            <a:r>
              <a:rPr lang="en-US" i="1" baseline="30000"/>
              <a:t>w </a:t>
            </a:r>
            <a:r>
              <a:rPr lang="en-US" sz="2000"/>
              <a:t>possible w-length words: if </a:t>
            </a:r>
            <a:r>
              <a:rPr lang="en-US" sz="2000" i="1"/>
              <a:t>w</a:t>
            </a:r>
            <a:r>
              <a:rPr lang="en-US" sz="2000"/>
              <a:t>=3, 20</a:t>
            </a:r>
            <a:r>
              <a:rPr lang="en-US" baseline="30000"/>
              <a:t>3</a:t>
            </a:r>
            <a:r>
              <a:rPr lang="en-US" sz="2000"/>
              <a:t>=8000 possible 3-residue words, but if only 50 achieve score &gt; </a:t>
            </a:r>
            <a:r>
              <a:rPr lang="en-US" sz="2000" i="1"/>
              <a:t>t</a:t>
            </a:r>
            <a:r>
              <a:rPr lang="en-US" sz="2000"/>
              <a:t>, don’t have to worry about the others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descr="Screen Shot 2017-03-05 at 11.04.49 PM.png"/>
          <p:cNvPicPr>
            <a:picLocks noChangeAspect="1"/>
          </p:cNvPicPr>
          <p:nvPr/>
        </p:nvPicPr>
        <p:blipFill>
          <a:blip r:embed="rId2"/>
          <a:srcRect/>
          <a:stretch>
            <a:fillRect/>
          </a:stretch>
        </p:blipFill>
        <p:spPr bwMode="auto">
          <a:xfrm>
            <a:off x="2414588" y="1203325"/>
            <a:ext cx="4314825" cy="44513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685800" y="304800"/>
            <a:ext cx="7772400" cy="457200"/>
          </a:xfrm>
          <a:prstGeom prst="rect">
            <a:avLst/>
          </a:prstGeom>
          <a:noFill/>
          <a:ln w="9525">
            <a:noFill/>
            <a:miter lim="800000"/>
            <a:headEnd/>
            <a:tailEnd/>
          </a:ln>
        </p:spPr>
        <p:txBody>
          <a:bodyPr anchor="ctr">
            <a:prstTxWarp prst="textNoShape">
              <a:avLst/>
            </a:prstTxWarp>
          </a:bodyPr>
          <a:lstStyle/>
          <a:p>
            <a:pPr algn="ctr" eaLnBrk="1" hangingPunct="1"/>
            <a:r>
              <a:rPr lang="en-US">
                <a:solidFill>
                  <a:schemeClr val="tx2"/>
                </a:solidFill>
                <a:latin typeface="Arial" pitchFamily="-109" charset="0"/>
              </a:rPr>
              <a:t>BLAST Algorithm</a:t>
            </a:r>
            <a:endParaRPr lang="en-US">
              <a:solidFill>
                <a:schemeClr val="tx2"/>
              </a:solidFill>
            </a:endParaRPr>
          </a:p>
        </p:txBody>
      </p:sp>
      <p:sp>
        <p:nvSpPr>
          <p:cNvPr id="50179" name="Text Box 3"/>
          <p:cNvSpPr txBox="1">
            <a:spLocks noChangeArrowheads="1"/>
          </p:cNvSpPr>
          <p:nvPr/>
        </p:nvSpPr>
        <p:spPr bwMode="auto">
          <a:xfrm>
            <a:off x="914400" y="1066800"/>
            <a:ext cx="7772400" cy="5632450"/>
          </a:xfrm>
          <a:prstGeom prst="rect">
            <a:avLst/>
          </a:prstGeom>
          <a:noFill/>
          <a:ln w="9525">
            <a:noFill/>
            <a:miter lim="800000"/>
            <a:headEnd/>
            <a:tailEnd/>
          </a:ln>
        </p:spPr>
        <p:txBody>
          <a:bodyPr>
            <a:prstTxWarp prst="textNoShape">
              <a:avLst/>
            </a:prstTxWarp>
            <a:spAutoFit/>
          </a:bodyPr>
          <a:lstStyle/>
          <a:p>
            <a:pPr marL="457200" indent="-457200">
              <a:buFont typeface="Times" pitchFamily="-109" charset="0"/>
              <a:buNone/>
            </a:pPr>
            <a:r>
              <a:rPr lang="en-US" sz="2000"/>
              <a:t>4.	Search the database using a search-tree based method for rapid comparison to database – i.e., preprocess databases to facilitate finding match scores to previously chosen search words</a:t>
            </a:r>
          </a:p>
          <a:p>
            <a:pPr marL="457200" indent="-457200">
              <a:buFont typeface="Times" pitchFamily="-109" charset="0"/>
              <a:buAutoNum type="arabicPeriod" startAt="2"/>
            </a:pPr>
            <a:endParaRPr lang="en-US" sz="2000"/>
          </a:p>
          <a:p>
            <a:pPr marL="457200" indent="-457200">
              <a:buFont typeface="Times" pitchFamily="-109" charset="0"/>
              <a:buNone/>
            </a:pPr>
            <a:r>
              <a:rPr lang="en-US" sz="2000"/>
              <a:t>5a.	</a:t>
            </a:r>
            <a:r>
              <a:rPr lang="en-US" sz="2000" i="1"/>
              <a:t>Original BLAST method:</a:t>
            </a:r>
          </a:p>
          <a:p>
            <a:pPr marL="457200" indent="-457200">
              <a:buFont typeface="Times" pitchFamily="-109" charset="0"/>
              <a:buNone/>
            </a:pPr>
            <a:endParaRPr lang="en-US" sz="2000" i="1"/>
          </a:p>
          <a:p>
            <a:pPr marL="457200" indent="-457200">
              <a:buFont typeface="Times" pitchFamily="-109" charset="0"/>
              <a:buNone/>
            </a:pPr>
            <a:r>
              <a:rPr lang="en-US" sz="2000" i="1"/>
              <a:t>	</a:t>
            </a:r>
            <a:r>
              <a:rPr lang="en-US" sz="2000"/>
              <a:t>The original version of BLAST stretches a longer alignment between the query and the database sequence in the left and right directions, from the position where the exact match occurred. The extension does not stop until the accumulated total score of the HSP begins to decrease. </a:t>
            </a:r>
          </a:p>
          <a:p>
            <a:pPr marL="457200" indent="-457200">
              <a:buFont typeface="Times" pitchFamily="-109" charset="0"/>
              <a:buNone/>
            </a:pPr>
            <a:r>
              <a:rPr lang="en-US" sz="2000"/>
              <a:t>5b.	</a:t>
            </a:r>
            <a:r>
              <a:rPr lang="en-US" sz="2000" i="1"/>
              <a:t>Gapped BLAST:</a:t>
            </a:r>
          </a:p>
          <a:p>
            <a:pPr marL="457200" indent="-457200">
              <a:buFont typeface="Times" pitchFamily="-109" charset="0"/>
              <a:buNone/>
            </a:pPr>
            <a:endParaRPr lang="en-US" sz="2000" i="1"/>
          </a:p>
          <a:p>
            <a:pPr marL="741363" lvl="1" indent="-228600">
              <a:buFont typeface="Times" pitchFamily="-109" charset="0"/>
              <a:buNone/>
            </a:pPr>
            <a:r>
              <a:rPr lang="en-US" sz="2000" i="1"/>
              <a:t>-	</a:t>
            </a:r>
            <a:r>
              <a:rPr lang="en-US" sz="2000"/>
              <a:t>Uses “2-hit” method (3X faster)</a:t>
            </a:r>
          </a:p>
          <a:p>
            <a:pPr marL="741363" lvl="1" indent="-228600">
              <a:buFont typeface="Times" pitchFamily="-109" charset="0"/>
              <a:buNone/>
            </a:pPr>
            <a:r>
              <a:rPr lang="en-US" sz="2000"/>
              <a:t>-	Was originally observed that extension step accounts for ~90% of BLAST’s total execution time, therefore reduce number of extensions</a:t>
            </a:r>
          </a:p>
          <a:p>
            <a:pPr marL="457200" indent="-457200">
              <a:buFont typeface="Times" pitchFamily="-109" charset="0"/>
              <a:buNone/>
            </a:pPr>
            <a:r>
              <a:rPr lang="en-US" sz="2000"/>
              <a:t>	</a:t>
            </a:r>
            <a:endParaRPr lang="en-US" sz="2000" i="1"/>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3640</TotalTime>
  <Words>643</Words>
  <Application>Microsoft Office PowerPoint</Application>
  <PresentationFormat>全屏显示(4:3)</PresentationFormat>
  <Paragraphs>184</Paragraphs>
  <Slides>22</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22</vt:i4>
      </vt:variant>
    </vt:vector>
  </HeadingPairs>
  <TitlesOfParts>
    <vt:vector size="33" baseType="lpstr">
      <vt:lpstr>Courier</vt:lpstr>
      <vt:lpstr>ＭＳ Ｐゴシック</vt:lpstr>
      <vt:lpstr>Times-Roman</vt:lpstr>
      <vt:lpstr>Arial</vt:lpstr>
      <vt:lpstr>Calibri</vt:lpstr>
      <vt:lpstr>Comic Sans MS</vt:lpstr>
      <vt:lpstr>Helvetica</vt:lpstr>
      <vt:lpstr>Symbol</vt:lpstr>
      <vt:lpstr>Times</vt:lpstr>
      <vt:lpstr>Times New Roman</vt:lpstr>
      <vt:lpstr>Blank Presentation</vt:lpstr>
      <vt:lpstr>Database searching</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LASTZ (Large-Scale Genome Alignment Tool) </vt:lpstr>
      <vt:lpstr>PowerPoint 演示文稿</vt:lpstr>
    </vt:vector>
  </TitlesOfParts>
  <Company>Florida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BLOSUM Scoring Matrices</dc:title>
  <dc:creator>David Swofford</dc:creator>
  <cp:lastModifiedBy>HC</cp:lastModifiedBy>
  <cp:revision>437</cp:revision>
  <cp:lastPrinted>2005-03-01T13:49:41Z</cp:lastPrinted>
  <dcterms:created xsi:type="dcterms:W3CDTF">2020-03-10T00:15:17Z</dcterms:created>
  <dcterms:modified xsi:type="dcterms:W3CDTF">2022-10-21T11:00:19Z</dcterms:modified>
</cp:coreProperties>
</file>