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28"/>
  </p:notesMasterIdLst>
  <p:sldIdLst>
    <p:sldId id="443" r:id="rId2"/>
    <p:sldId id="444" r:id="rId3"/>
    <p:sldId id="445" r:id="rId4"/>
    <p:sldId id="446" r:id="rId5"/>
    <p:sldId id="448" r:id="rId6"/>
    <p:sldId id="447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1" r:id="rId20"/>
    <p:sldId id="462" r:id="rId21"/>
    <p:sldId id="463" r:id="rId22"/>
    <p:sldId id="464" r:id="rId23"/>
    <p:sldId id="465" r:id="rId24"/>
    <p:sldId id="466" r:id="rId25"/>
    <p:sldId id="467" r:id="rId26"/>
    <p:sldId id="468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anose="02020603050405020304" pitchFamily="-10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76F113B-0039-9546-9943-1972E771661F}" type="datetime1">
              <a:rPr lang="en-US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B15BD5-D5CC-C347-AD42-781FB264B9C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charset="-128"/>
        <a:cs typeface="MS PGothic" panose="020B060007020508020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53E8-ACED-EA4D-B43E-27B24B2AFC5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CE724-AAF7-2543-B06C-9498AD09D3E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1C860-EAF9-AC45-BCC9-29F3A9952F6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5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C666-8E5A-334B-9630-3D2698AB6F46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1FCAA-D5B2-4B4B-9535-C241B21CEC8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CBDF-BA46-F041-B18C-A1FE0AE0B0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6A036-7E2B-7A40-9AE3-5BB610C0112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6F9C-EDBB-AD48-84F9-EC1D8DE2A82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6CE89-9116-8B4F-A0DA-BEA36B6A6FF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8F0E7-BEE1-4346-B3AD-066AD728114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35EC-59E5-8346-B538-A477326D35D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A539A-3FF6-6348-9584-0E2F48D73E0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233BCA8-D675-0944-BFBF-5CD7B5A139E2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charset="-128"/>
          <a:cs typeface="MS PGothic" panose="020B060007020508020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charset="-128"/>
          <a:cs typeface="MS PGothic" panose="020B06000702050802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charset="-128"/>
          <a:cs typeface="MS PGothic" panose="020B06000702050802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charset="-128"/>
          <a:cs typeface="MS PGothic" panose="020B06000702050802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anose="020B0600070205080204" charset="-128"/>
          <a:cs typeface="MS PGothic" panose="020B06000702050802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MS PGothic" panose="020B0600070205080204" charset="-128"/>
                <a:cs typeface="MS PGothic" panose="020B0600070205080204" charset="-128"/>
              </a:rPr>
              <a:t>Multiple Sequence </a:t>
            </a:r>
            <a:r>
              <a:rPr lang="en-US" dirty="0" smtClean="0">
                <a:ea typeface="MS PGothic" panose="020B0600070205080204" charset="-128"/>
                <a:cs typeface="MS PGothic" panose="020B0600070205080204" charset="-128"/>
              </a:rPr>
              <a:t>Alignment (</a:t>
            </a:r>
            <a:r>
              <a:rPr lang="en-US" dirty="0">
                <a:ea typeface="MS PGothic" panose="020B0600070205080204" charset="-128"/>
                <a:cs typeface="MS PGothic" panose="020B0600070205080204" charset="-128"/>
              </a:rPr>
              <a:t>MSA)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1"/>
          <p:cNvGrpSpPr/>
          <p:nvPr/>
        </p:nvGrpSpPr>
        <p:grpSpPr bwMode="auto">
          <a:xfrm>
            <a:off x="1792288" y="2252663"/>
            <a:ext cx="2070100" cy="1892300"/>
            <a:chOff x="-1" y="-1"/>
            <a:chExt cx="2943193" cy="2691419"/>
          </a:xfrm>
        </p:grpSpPr>
        <p:sp>
          <p:nvSpPr>
            <p:cNvPr id="25841" name="Shape 219"/>
            <p:cNvSpPr>
              <a:spLocks noChangeShapeType="1"/>
            </p:cNvSpPr>
            <p:nvPr/>
          </p:nvSpPr>
          <p:spPr bwMode="auto">
            <a:xfrm flipH="1">
              <a:off x="-1" y="-1"/>
              <a:ext cx="2" cy="26914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miter lim="400000"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5842" name="Shape 220"/>
            <p:cNvSpPr>
              <a:spLocks noChangeArrowheads="1"/>
            </p:cNvSpPr>
            <p:nvPr/>
          </p:nvSpPr>
          <p:spPr bwMode="auto">
            <a:xfrm>
              <a:off x="256631" y="1021858"/>
              <a:ext cx="2686561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Same Strategy</a:t>
              </a:r>
            </a:p>
          </p:txBody>
        </p:sp>
      </p:grpSp>
      <p:grpSp>
        <p:nvGrpSpPr>
          <p:cNvPr id="3" name="Group 225"/>
          <p:cNvGrpSpPr/>
          <p:nvPr/>
        </p:nvGrpSpPr>
        <p:grpSpPr bwMode="auto">
          <a:xfrm>
            <a:off x="361950" y="744538"/>
            <a:ext cx="8604250" cy="2711450"/>
            <a:chOff x="-1" y="-1"/>
            <a:chExt cx="12236839" cy="3857262"/>
          </a:xfrm>
        </p:grpSpPr>
        <p:sp>
          <p:nvSpPr>
            <p:cNvPr id="25838" name="Shape 222"/>
            <p:cNvSpPr>
              <a:spLocks noChangeArrowheads="1"/>
            </p:cNvSpPr>
            <p:nvPr/>
          </p:nvSpPr>
          <p:spPr bwMode="auto">
            <a:xfrm>
              <a:off x="-1" y="378374"/>
              <a:ext cx="2966125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For 2 sequences </a:t>
              </a:r>
            </a:p>
          </p:txBody>
        </p:sp>
        <p:sp>
          <p:nvSpPr>
            <p:cNvPr id="25839" name="Shape 223"/>
            <p:cNvSpPr>
              <a:spLocks noChangeArrowheads="1"/>
            </p:cNvSpPr>
            <p:nvPr/>
          </p:nvSpPr>
          <p:spPr bwMode="auto">
            <a:xfrm>
              <a:off x="100766" y="1464660"/>
              <a:ext cx="4437681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Fill the cells in 2-d grids</a:t>
              </a:r>
            </a:p>
          </p:txBody>
        </p:sp>
        <p:pic>
          <p:nvPicPr>
            <p:cNvPr id="25840" name="image4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67285" y="-1"/>
              <a:ext cx="6369553" cy="3857262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</p:pic>
      </p:grpSp>
      <p:grpSp>
        <p:nvGrpSpPr>
          <p:cNvPr id="4" name="Group 458"/>
          <p:cNvGrpSpPr/>
          <p:nvPr/>
        </p:nvGrpSpPr>
        <p:grpSpPr bwMode="auto">
          <a:xfrm>
            <a:off x="361950" y="3657600"/>
            <a:ext cx="8569325" cy="3257550"/>
            <a:chOff x="0" y="-1"/>
            <a:chExt cx="12189123" cy="4631214"/>
          </a:xfrm>
        </p:grpSpPr>
        <p:sp>
          <p:nvSpPr>
            <p:cNvPr id="25606" name="Shape 226"/>
            <p:cNvSpPr>
              <a:spLocks noChangeArrowheads="1"/>
            </p:cNvSpPr>
            <p:nvPr/>
          </p:nvSpPr>
          <p:spPr bwMode="auto">
            <a:xfrm>
              <a:off x="0" y="1024735"/>
              <a:ext cx="2966125" cy="67118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For 3 sequences </a:t>
              </a:r>
            </a:p>
          </p:txBody>
        </p:sp>
        <p:sp>
          <p:nvSpPr>
            <p:cNvPr id="25607" name="Shape 227"/>
            <p:cNvSpPr>
              <a:spLocks noChangeArrowheads="1"/>
            </p:cNvSpPr>
            <p:nvPr/>
          </p:nvSpPr>
          <p:spPr bwMode="auto">
            <a:xfrm>
              <a:off x="49926" y="2005811"/>
              <a:ext cx="4388522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Fill the cells in 3-d cube</a:t>
              </a:r>
            </a:p>
          </p:txBody>
        </p:sp>
        <p:grpSp>
          <p:nvGrpSpPr>
            <p:cNvPr id="25608" name="Group 455"/>
            <p:cNvGrpSpPr/>
            <p:nvPr/>
          </p:nvGrpSpPr>
          <p:grpSpPr bwMode="auto">
            <a:xfrm>
              <a:off x="7096347" y="316003"/>
              <a:ext cx="3911429" cy="3900317"/>
              <a:chOff x="-1" y="0"/>
              <a:chExt cx="3911427" cy="3900315"/>
            </a:xfrm>
          </p:grpSpPr>
          <p:sp>
            <p:nvSpPr>
              <p:cNvPr id="25611" name="Shape 228"/>
              <p:cNvSpPr>
                <a:spLocks noChangeArrowheads="1"/>
              </p:cNvSpPr>
              <p:nvPr/>
            </p:nvSpPr>
            <p:spPr bwMode="auto">
              <a:xfrm>
                <a:off x="0" y="-1"/>
                <a:ext cx="3129142" cy="3119617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5612" name="Shape 229"/>
              <p:cNvSpPr>
                <a:spLocks noChangeShapeType="1"/>
              </p:cNvSpPr>
              <p:nvPr/>
            </p:nvSpPr>
            <p:spPr bwMode="auto">
              <a:xfrm>
                <a:off x="0" y="259966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3" name="Shape 230"/>
              <p:cNvSpPr>
                <a:spLocks noChangeShapeType="1"/>
              </p:cNvSpPr>
              <p:nvPr/>
            </p:nvSpPr>
            <p:spPr bwMode="auto">
              <a:xfrm>
                <a:off x="0" y="519934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4" name="Shape 231"/>
              <p:cNvSpPr>
                <a:spLocks noChangeShapeType="1"/>
              </p:cNvSpPr>
              <p:nvPr/>
            </p:nvSpPr>
            <p:spPr bwMode="auto">
              <a:xfrm>
                <a:off x="0" y="779902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5" name="Shape 232"/>
              <p:cNvSpPr>
                <a:spLocks noChangeShapeType="1"/>
              </p:cNvSpPr>
              <p:nvPr/>
            </p:nvSpPr>
            <p:spPr bwMode="auto">
              <a:xfrm>
                <a:off x="0" y="1039871"/>
                <a:ext cx="312914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6" name="Shape 233"/>
              <p:cNvSpPr>
                <a:spLocks noChangeShapeType="1"/>
              </p:cNvSpPr>
              <p:nvPr/>
            </p:nvSpPr>
            <p:spPr bwMode="auto">
              <a:xfrm>
                <a:off x="0" y="1299839"/>
                <a:ext cx="312914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7" name="Shape 234"/>
              <p:cNvSpPr>
                <a:spLocks noChangeShapeType="1"/>
              </p:cNvSpPr>
              <p:nvPr/>
            </p:nvSpPr>
            <p:spPr bwMode="auto">
              <a:xfrm>
                <a:off x="0" y="1559807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8" name="Shape 235"/>
              <p:cNvSpPr>
                <a:spLocks noChangeShapeType="1"/>
              </p:cNvSpPr>
              <p:nvPr/>
            </p:nvSpPr>
            <p:spPr bwMode="auto">
              <a:xfrm>
                <a:off x="0" y="1819774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19" name="Shape 236"/>
              <p:cNvSpPr>
                <a:spLocks noChangeShapeType="1"/>
              </p:cNvSpPr>
              <p:nvPr/>
            </p:nvSpPr>
            <p:spPr bwMode="auto">
              <a:xfrm>
                <a:off x="0" y="2079742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20" name="Shape 237"/>
              <p:cNvSpPr>
                <a:spLocks noChangeShapeType="1"/>
              </p:cNvSpPr>
              <p:nvPr/>
            </p:nvSpPr>
            <p:spPr bwMode="auto">
              <a:xfrm>
                <a:off x="0" y="2339710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21" name="Shape 238"/>
              <p:cNvSpPr>
                <a:spLocks noChangeShapeType="1"/>
              </p:cNvSpPr>
              <p:nvPr/>
            </p:nvSpPr>
            <p:spPr bwMode="auto">
              <a:xfrm>
                <a:off x="0" y="2599678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22" name="Shape 239"/>
              <p:cNvSpPr>
                <a:spLocks noChangeShapeType="1"/>
              </p:cNvSpPr>
              <p:nvPr/>
            </p:nvSpPr>
            <p:spPr bwMode="auto">
              <a:xfrm>
                <a:off x="0" y="2859646"/>
                <a:ext cx="3129142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grpSp>
            <p:nvGrpSpPr>
              <p:cNvPr id="25623" name="Group 251"/>
              <p:cNvGrpSpPr/>
              <p:nvPr/>
            </p:nvGrpSpPr>
            <p:grpSpPr bwMode="auto">
              <a:xfrm>
                <a:off x="259966" y="794"/>
                <a:ext cx="2607622" cy="3119619"/>
                <a:chOff x="0" y="0"/>
                <a:chExt cx="2607621" cy="3119618"/>
              </a:xfrm>
            </p:grpSpPr>
            <p:sp>
              <p:nvSpPr>
                <p:cNvPr id="25827" name="Shape 240"/>
                <p:cNvSpPr>
                  <a:spLocks noChangeShapeType="1"/>
                </p:cNvSpPr>
                <p:nvPr/>
              </p:nvSpPr>
              <p:spPr bwMode="auto">
                <a:xfrm flipV="1">
                  <a:off x="-1" y="0"/>
                  <a:ext cx="3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28" name="Shape 241"/>
                <p:cNvSpPr>
                  <a:spLocks noChangeShapeType="1"/>
                </p:cNvSpPr>
                <p:nvPr/>
              </p:nvSpPr>
              <p:spPr bwMode="auto">
                <a:xfrm flipV="1">
                  <a:off x="260761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29" name="Shape 242"/>
                <p:cNvSpPr>
                  <a:spLocks noChangeShapeType="1"/>
                </p:cNvSpPr>
                <p:nvPr/>
              </p:nvSpPr>
              <p:spPr bwMode="auto">
                <a:xfrm flipV="1">
                  <a:off x="521523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0" name="Shape 243"/>
                <p:cNvSpPr>
                  <a:spLocks noChangeShapeType="1"/>
                </p:cNvSpPr>
                <p:nvPr/>
              </p:nvSpPr>
              <p:spPr bwMode="auto">
                <a:xfrm flipV="1">
                  <a:off x="782285" y="0"/>
                  <a:ext cx="1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1" name="Shape 244"/>
                <p:cNvSpPr>
                  <a:spLocks noChangeShapeType="1"/>
                </p:cNvSpPr>
                <p:nvPr/>
              </p:nvSpPr>
              <p:spPr bwMode="auto">
                <a:xfrm flipV="1">
                  <a:off x="1043047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2" name="Shape 245"/>
                <p:cNvSpPr>
                  <a:spLocks noChangeShapeType="1"/>
                </p:cNvSpPr>
                <p:nvPr/>
              </p:nvSpPr>
              <p:spPr bwMode="auto">
                <a:xfrm flipV="1">
                  <a:off x="1303809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3" name="Shape 246"/>
                <p:cNvSpPr>
                  <a:spLocks noChangeShapeType="1"/>
                </p:cNvSpPr>
                <p:nvPr/>
              </p:nvSpPr>
              <p:spPr bwMode="auto">
                <a:xfrm flipV="1">
                  <a:off x="1564571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4" name="Shape 247"/>
                <p:cNvSpPr>
                  <a:spLocks noChangeShapeType="1"/>
                </p:cNvSpPr>
                <p:nvPr/>
              </p:nvSpPr>
              <p:spPr bwMode="auto">
                <a:xfrm flipV="1">
                  <a:off x="1825333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5" name="Shape 248"/>
                <p:cNvSpPr>
                  <a:spLocks noChangeShapeType="1"/>
                </p:cNvSpPr>
                <p:nvPr/>
              </p:nvSpPr>
              <p:spPr bwMode="auto">
                <a:xfrm flipV="1">
                  <a:off x="2086095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6" name="Shape 249"/>
                <p:cNvSpPr>
                  <a:spLocks noChangeShapeType="1"/>
                </p:cNvSpPr>
                <p:nvPr/>
              </p:nvSpPr>
              <p:spPr bwMode="auto">
                <a:xfrm flipV="1">
                  <a:off x="2346857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37" name="Shape 250"/>
                <p:cNvSpPr>
                  <a:spLocks noChangeShapeType="1"/>
                </p:cNvSpPr>
                <p:nvPr/>
              </p:nvSpPr>
              <p:spPr bwMode="auto">
                <a:xfrm flipV="1">
                  <a:off x="2607619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</p:grpSp>
          <p:grpSp>
            <p:nvGrpSpPr>
              <p:cNvPr id="25624" name="Group 276"/>
              <p:cNvGrpSpPr/>
              <p:nvPr/>
            </p:nvGrpSpPr>
            <p:grpSpPr bwMode="auto">
              <a:xfrm>
                <a:off x="260761" y="259966"/>
                <a:ext cx="3129145" cy="3120415"/>
                <a:chOff x="0" y="0"/>
                <a:chExt cx="3129143" cy="3120413"/>
              </a:xfrm>
            </p:grpSpPr>
            <p:sp>
              <p:nvSpPr>
                <p:cNvPr id="25803" name="Shape 252"/>
                <p:cNvSpPr>
                  <a:spLocks noChangeArrowheads="1"/>
                </p:cNvSpPr>
                <p:nvPr/>
              </p:nvSpPr>
              <p:spPr bwMode="auto">
                <a:xfrm>
                  <a:off x="0" y="-1"/>
                  <a:ext cx="3129144" cy="3119620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5804" name="Shape 253"/>
                <p:cNvSpPr>
                  <a:spLocks noChangeShapeType="1"/>
                </p:cNvSpPr>
                <p:nvPr/>
              </p:nvSpPr>
              <p:spPr bwMode="auto">
                <a:xfrm>
                  <a:off x="0" y="259966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05" name="Shape 254"/>
                <p:cNvSpPr>
                  <a:spLocks noChangeShapeType="1"/>
                </p:cNvSpPr>
                <p:nvPr/>
              </p:nvSpPr>
              <p:spPr bwMode="auto">
                <a:xfrm>
                  <a:off x="0" y="519935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06" name="Shape 255"/>
                <p:cNvSpPr>
                  <a:spLocks noChangeShapeType="1"/>
                </p:cNvSpPr>
                <p:nvPr/>
              </p:nvSpPr>
              <p:spPr bwMode="auto">
                <a:xfrm>
                  <a:off x="0" y="77990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07" name="Shape 256"/>
                <p:cNvSpPr>
                  <a:spLocks noChangeShapeType="1"/>
                </p:cNvSpPr>
                <p:nvPr/>
              </p:nvSpPr>
              <p:spPr bwMode="auto">
                <a:xfrm>
                  <a:off x="0" y="1039871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08" name="Shape 257"/>
                <p:cNvSpPr>
                  <a:spLocks noChangeShapeType="1"/>
                </p:cNvSpPr>
                <p:nvPr/>
              </p:nvSpPr>
              <p:spPr bwMode="auto">
                <a:xfrm>
                  <a:off x="0" y="1299840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09" name="Shape 258"/>
                <p:cNvSpPr>
                  <a:spLocks noChangeShapeType="1"/>
                </p:cNvSpPr>
                <p:nvPr/>
              </p:nvSpPr>
              <p:spPr bwMode="auto">
                <a:xfrm>
                  <a:off x="0" y="155980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10" name="Shape 259"/>
                <p:cNvSpPr>
                  <a:spLocks noChangeShapeType="1"/>
                </p:cNvSpPr>
                <p:nvPr/>
              </p:nvSpPr>
              <p:spPr bwMode="auto">
                <a:xfrm>
                  <a:off x="0" y="1819775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11" name="Shape 260"/>
                <p:cNvSpPr>
                  <a:spLocks noChangeShapeType="1"/>
                </p:cNvSpPr>
                <p:nvPr/>
              </p:nvSpPr>
              <p:spPr bwMode="auto">
                <a:xfrm>
                  <a:off x="0" y="207974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12" name="Shape 261"/>
                <p:cNvSpPr>
                  <a:spLocks noChangeShapeType="1"/>
                </p:cNvSpPr>
                <p:nvPr/>
              </p:nvSpPr>
              <p:spPr bwMode="auto">
                <a:xfrm>
                  <a:off x="0" y="2339712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13" name="Shape 262"/>
                <p:cNvSpPr>
                  <a:spLocks noChangeShapeType="1"/>
                </p:cNvSpPr>
                <p:nvPr/>
              </p:nvSpPr>
              <p:spPr bwMode="auto">
                <a:xfrm>
                  <a:off x="0" y="2599680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814" name="Shape 263"/>
                <p:cNvSpPr>
                  <a:spLocks noChangeShapeType="1"/>
                </p:cNvSpPr>
                <p:nvPr/>
              </p:nvSpPr>
              <p:spPr bwMode="auto">
                <a:xfrm>
                  <a:off x="0" y="285964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5815" name="Group 275"/>
                <p:cNvGrpSpPr/>
                <p:nvPr/>
              </p:nvGrpSpPr>
              <p:grpSpPr bwMode="auto">
                <a:xfrm>
                  <a:off x="259966" y="794"/>
                  <a:ext cx="2607624" cy="3119620"/>
                  <a:chOff x="-1" y="0"/>
                  <a:chExt cx="2607623" cy="3119619"/>
                </a:xfrm>
              </p:grpSpPr>
              <p:sp>
                <p:nvSpPr>
                  <p:cNvPr id="25816" name="Shape 2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2" y="0"/>
                    <a:ext cx="4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17" name="Shape 2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18" name="Shape 2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1524" y="0"/>
                    <a:ext cx="1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19" name="Shape 2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285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0" name="Shape 2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3048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1" name="Shape 2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0381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2" name="Shape 2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4572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3" name="Shape 2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5334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4" name="Shape 27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8609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5" name="Shape 2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46858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26" name="Shape 27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2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25" name="Group 301"/>
              <p:cNvGrpSpPr/>
              <p:nvPr/>
            </p:nvGrpSpPr>
            <p:grpSpPr bwMode="auto">
              <a:xfrm>
                <a:off x="260761" y="259966"/>
                <a:ext cx="3129145" cy="3120415"/>
                <a:chOff x="0" y="0"/>
                <a:chExt cx="3129143" cy="3120413"/>
              </a:xfrm>
            </p:grpSpPr>
            <p:sp>
              <p:nvSpPr>
                <p:cNvPr id="25779" name="Shape 277"/>
                <p:cNvSpPr>
                  <a:spLocks noChangeArrowheads="1"/>
                </p:cNvSpPr>
                <p:nvPr/>
              </p:nvSpPr>
              <p:spPr bwMode="auto">
                <a:xfrm>
                  <a:off x="0" y="-1"/>
                  <a:ext cx="3129144" cy="3119620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5780" name="Shape 278"/>
                <p:cNvSpPr>
                  <a:spLocks noChangeShapeType="1"/>
                </p:cNvSpPr>
                <p:nvPr/>
              </p:nvSpPr>
              <p:spPr bwMode="auto">
                <a:xfrm>
                  <a:off x="0" y="259966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1" name="Shape 279"/>
                <p:cNvSpPr>
                  <a:spLocks noChangeShapeType="1"/>
                </p:cNvSpPr>
                <p:nvPr/>
              </p:nvSpPr>
              <p:spPr bwMode="auto">
                <a:xfrm>
                  <a:off x="0" y="519935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2" name="Shape 280"/>
                <p:cNvSpPr>
                  <a:spLocks noChangeShapeType="1"/>
                </p:cNvSpPr>
                <p:nvPr/>
              </p:nvSpPr>
              <p:spPr bwMode="auto">
                <a:xfrm>
                  <a:off x="0" y="77990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3" name="Shape 281"/>
                <p:cNvSpPr>
                  <a:spLocks noChangeShapeType="1"/>
                </p:cNvSpPr>
                <p:nvPr/>
              </p:nvSpPr>
              <p:spPr bwMode="auto">
                <a:xfrm>
                  <a:off x="0" y="1039871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4" name="Shape 282"/>
                <p:cNvSpPr>
                  <a:spLocks noChangeShapeType="1"/>
                </p:cNvSpPr>
                <p:nvPr/>
              </p:nvSpPr>
              <p:spPr bwMode="auto">
                <a:xfrm>
                  <a:off x="0" y="1299840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5" name="Shape 283"/>
                <p:cNvSpPr>
                  <a:spLocks noChangeShapeType="1"/>
                </p:cNvSpPr>
                <p:nvPr/>
              </p:nvSpPr>
              <p:spPr bwMode="auto">
                <a:xfrm>
                  <a:off x="0" y="155980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6" name="Shape 284"/>
                <p:cNvSpPr>
                  <a:spLocks noChangeShapeType="1"/>
                </p:cNvSpPr>
                <p:nvPr/>
              </p:nvSpPr>
              <p:spPr bwMode="auto">
                <a:xfrm>
                  <a:off x="0" y="1819775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7" name="Shape 285"/>
                <p:cNvSpPr>
                  <a:spLocks noChangeShapeType="1"/>
                </p:cNvSpPr>
                <p:nvPr/>
              </p:nvSpPr>
              <p:spPr bwMode="auto">
                <a:xfrm>
                  <a:off x="0" y="207974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8" name="Shape 286"/>
                <p:cNvSpPr>
                  <a:spLocks noChangeShapeType="1"/>
                </p:cNvSpPr>
                <p:nvPr/>
              </p:nvSpPr>
              <p:spPr bwMode="auto">
                <a:xfrm>
                  <a:off x="0" y="2339712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89" name="Shape 287"/>
                <p:cNvSpPr>
                  <a:spLocks noChangeShapeType="1"/>
                </p:cNvSpPr>
                <p:nvPr/>
              </p:nvSpPr>
              <p:spPr bwMode="auto">
                <a:xfrm>
                  <a:off x="0" y="2599680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90" name="Shape 288"/>
                <p:cNvSpPr>
                  <a:spLocks noChangeShapeType="1"/>
                </p:cNvSpPr>
                <p:nvPr/>
              </p:nvSpPr>
              <p:spPr bwMode="auto">
                <a:xfrm>
                  <a:off x="0" y="285964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5791" name="Group 300"/>
                <p:cNvGrpSpPr/>
                <p:nvPr/>
              </p:nvGrpSpPr>
              <p:grpSpPr bwMode="auto">
                <a:xfrm>
                  <a:off x="259966" y="794"/>
                  <a:ext cx="2607624" cy="3119620"/>
                  <a:chOff x="-1" y="0"/>
                  <a:chExt cx="2607623" cy="3119619"/>
                </a:xfrm>
              </p:grpSpPr>
              <p:sp>
                <p:nvSpPr>
                  <p:cNvPr id="25792" name="Shape 2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2" y="0"/>
                    <a:ext cx="4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3" name="Shape 2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4" name="Shape 29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1524" y="0"/>
                    <a:ext cx="1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5" name="Shape 29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285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6" name="Shape 29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3048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7" name="Shape 29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0381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8" name="Shape 2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4572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99" name="Shape 29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5334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00" name="Shape 29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8609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01" name="Shape 29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46858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802" name="Shape 29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2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26" name="Group 326"/>
              <p:cNvGrpSpPr/>
              <p:nvPr/>
            </p:nvGrpSpPr>
            <p:grpSpPr bwMode="auto">
              <a:xfrm>
                <a:off x="521523" y="519935"/>
                <a:ext cx="3129143" cy="3120414"/>
                <a:chOff x="0" y="0"/>
                <a:chExt cx="3129142" cy="3120413"/>
              </a:xfrm>
            </p:grpSpPr>
            <p:sp>
              <p:nvSpPr>
                <p:cNvPr id="25755" name="Shape 302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3129144" cy="3119620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5756" name="Shape 303"/>
                <p:cNvSpPr>
                  <a:spLocks noChangeShapeType="1"/>
                </p:cNvSpPr>
                <p:nvPr/>
              </p:nvSpPr>
              <p:spPr bwMode="auto">
                <a:xfrm>
                  <a:off x="-1" y="259966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57" name="Shape 304"/>
                <p:cNvSpPr>
                  <a:spLocks noChangeShapeType="1"/>
                </p:cNvSpPr>
                <p:nvPr/>
              </p:nvSpPr>
              <p:spPr bwMode="auto">
                <a:xfrm>
                  <a:off x="-1" y="519935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58" name="Shape 305"/>
                <p:cNvSpPr>
                  <a:spLocks noChangeShapeType="1"/>
                </p:cNvSpPr>
                <p:nvPr/>
              </p:nvSpPr>
              <p:spPr bwMode="auto">
                <a:xfrm>
                  <a:off x="-1" y="77990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59" name="Shape 306"/>
                <p:cNvSpPr>
                  <a:spLocks noChangeShapeType="1"/>
                </p:cNvSpPr>
                <p:nvPr/>
              </p:nvSpPr>
              <p:spPr bwMode="auto">
                <a:xfrm>
                  <a:off x="-1" y="1039871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0" name="Shape 307"/>
                <p:cNvSpPr>
                  <a:spLocks noChangeShapeType="1"/>
                </p:cNvSpPr>
                <p:nvPr/>
              </p:nvSpPr>
              <p:spPr bwMode="auto">
                <a:xfrm>
                  <a:off x="-1" y="1299840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1" name="Shape 308"/>
                <p:cNvSpPr>
                  <a:spLocks noChangeShapeType="1"/>
                </p:cNvSpPr>
                <p:nvPr/>
              </p:nvSpPr>
              <p:spPr bwMode="auto">
                <a:xfrm>
                  <a:off x="-1" y="155980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2" name="Shape 309"/>
                <p:cNvSpPr>
                  <a:spLocks noChangeShapeType="1"/>
                </p:cNvSpPr>
                <p:nvPr/>
              </p:nvSpPr>
              <p:spPr bwMode="auto">
                <a:xfrm>
                  <a:off x="-1" y="1819775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3" name="Shape 310"/>
                <p:cNvSpPr>
                  <a:spLocks noChangeShapeType="1"/>
                </p:cNvSpPr>
                <p:nvPr/>
              </p:nvSpPr>
              <p:spPr bwMode="auto">
                <a:xfrm>
                  <a:off x="-1" y="207974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4" name="Shape 311"/>
                <p:cNvSpPr>
                  <a:spLocks noChangeShapeType="1"/>
                </p:cNvSpPr>
                <p:nvPr/>
              </p:nvSpPr>
              <p:spPr bwMode="auto">
                <a:xfrm>
                  <a:off x="-1" y="2339712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5" name="Shape 312"/>
                <p:cNvSpPr>
                  <a:spLocks noChangeShapeType="1"/>
                </p:cNvSpPr>
                <p:nvPr/>
              </p:nvSpPr>
              <p:spPr bwMode="auto">
                <a:xfrm>
                  <a:off x="-1" y="2599680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66" name="Shape 313"/>
                <p:cNvSpPr>
                  <a:spLocks noChangeShapeType="1"/>
                </p:cNvSpPr>
                <p:nvPr/>
              </p:nvSpPr>
              <p:spPr bwMode="auto">
                <a:xfrm>
                  <a:off x="-1" y="285964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5767" name="Group 325"/>
                <p:cNvGrpSpPr/>
                <p:nvPr/>
              </p:nvGrpSpPr>
              <p:grpSpPr bwMode="auto">
                <a:xfrm>
                  <a:off x="259966" y="794"/>
                  <a:ext cx="2607623" cy="3119620"/>
                  <a:chOff x="-1" y="0"/>
                  <a:chExt cx="2607622" cy="3119619"/>
                </a:xfrm>
              </p:grpSpPr>
              <p:sp>
                <p:nvSpPr>
                  <p:cNvPr id="25768" name="Shape 3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2" y="0"/>
                    <a:ext cx="4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69" name="Shape 3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0" name="Shape 3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1523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1" name="Shape 3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285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2" name="Shape 3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304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3" name="Shape 3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0381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4" name="Shape 3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457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5" name="Shape 3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5334" y="0"/>
                    <a:ext cx="1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6" name="Shape 3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86096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7" name="Shape 3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4685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78" name="Shape 3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2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5627" name="Group 351"/>
              <p:cNvGrpSpPr/>
              <p:nvPr/>
            </p:nvGrpSpPr>
            <p:grpSpPr bwMode="auto">
              <a:xfrm>
                <a:off x="521523" y="519935"/>
                <a:ext cx="3129143" cy="3120414"/>
                <a:chOff x="0" y="0"/>
                <a:chExt cx="3129142" cy="3120413"/>
              </a:xfrm>
            </p:grpSpPr>
            <p:sp>
              <p:nvSpPr>
                <p:cNvPr id="25731" name="Shape 327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3129144" cy="3119620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5732" name="Shape 328"/>
                <p:cNvSpPr>
                  <a:spLocks noChangeShapeType="1"/>
                </p:cNvSpPr>
                <p:nvPr/>
              </p:nvSpPr>
              <p:spPr bwMode="auto">
                <a:xfrm>
                  <a:off x="-1" y="259966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3" name="Shape 329"/>
                <p:cNvSpPr>
                  <a:spLocks noChangeShapeType="1"/>
                </p:cNvSpPr>
                <p:nvPr/>
              </p:nvSpPr>
              <p:spPr bwMode="auto">
                <a:xfrm>
                  <a:off x="-1" y="519935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4" name="Shape 330"/>
                <p:cNvSpPr>
                  <a:spLocks noChangeShapeType="1"/>
                </p:cNvSpPr>
                <p:nvPr/>
              </p:nvSpPr>
              <p:spPr bwMode="auto">
                <a:xfrm>
                  <a:off x="-1" y="77990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5" name="Shape 331"/>
                <p:cNvSpPr>
                  <a:spLocks noChangeShapeType="1"/>
                </p:cNvSpPr>
                <p:nvPr/>
              </p:nvSpPr>
              <p:spPr bwMode="auto">
                <a:xfrm>
                  <a:off x="-1" y="1039871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6" name="Shape 332"/>
                <p:cNvSpPr>
                  <a:spLocks noChangeShapeType="1"/>
                </p:cNvSpPr>
                <p:nvPr/>
              </p:nvSpPr>
              <p:spPr bwMode="auto">
                <a:xfrm>
                  <a:off x="-1" y="1299840"/>
                  <a:ext cx="3129144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7" name="Shape 333"/>
                <p:cNvSpPr>
                  <a:spLocks noChangeShapeType="1"/>
                </p:cNvSpPr>
                <p:nvPr/>
              </p:nvSpPr>
              <p:spPr bwMode="auto">
                <a:xfrm>
                  <a:off x="-1" y="155980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8" name="Shape 334"/>
                <p:cNvSpPr>
                  <a:spLocks noChangeShapeType="1"/>
                </p:cNvSpPr>
                <p:nvPr/>
              </p:nvSpPr>
              <p:spPr bwMode="auto">
                <a:xfrm>
                  <a:off x="-1" y="1819775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9" name="Shape 335"/>
                <p:cNvSpPr>
                  <a:spLocks noChangeShapeType="1"/>
                </p:cNvSpPr>
                <p:nvPr/>
              </p:nvSpPr>
              <p:spPr bwMode="auto">
                <a:xfrm>
                  <a:off x="-1" y="2079743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40" name="Shape 336"/>
                <p:cNvSpPr>
                  <a:spLocks noChangeShapeType="1"/>
                </p:cNvSpPr>
                <p:nvPr/>
              </p:nvSpPr>
              <p:spPr bwMode="auto">
                <a:xfrm>
                  <a:off x="-1" y="2339712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41" name="Shape 337"/>
                <p:cNvSpPr>
                  <a:spLocks noChangeShapeType="1"/>
                </p:cNvSpPr>
                <p:nvPr/>
              </p:nvSpPr>
              <p:spPr bwMode="auto">
                <a:xfrm>
                  <a:off x="-1" y="2599680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42" name="Shape 338"/>
                <p:cNvSpPr>
                  <a:spLocks noChangeShapeType="1"/>
                </p:cNvSpPr>
                <p:nvPr/>
              </p:nvSpPr>
              <p:spPr bwMode="auto">
                <a:xfrm>
                  <a:off x="-1" y="2859648"/>
                  <a:ext cx="3129144" cy="3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5743" name="Group 350"/>
                <p:cNvGrpSpPr/>
                <p:nvPr/>
              </p:nvGrpSpPr>
              <p:grpSpPr bwMode="auto">
                <a:xfrm>
                  <a:off x="259966" y="794"/>
                  <a:ext cx="2607623" cy="3119620"/>
                  <a:chOff x="-1" y="0"/>
                  <a:chExt cx="2607622" cy="3119619"/>
                </a:xfrm>
              </p:grpSpPr>
              <p:sp>
                <p:nvSpPr>
                  <p:cNvPr id="25744" name="Shape 3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2" y="0"/>
                    <a:ext cx="4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45" name="Shape 3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46" name="Shape 3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1523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47" name="Shape 3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285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48" name="Shape 3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304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49" name="Shape 3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0381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50" name="Shape 3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4571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51" name="Shape 3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25334" y="0"/>
                    <a:ext cx="1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52" name="Shape 3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86096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53" name="Shape 3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46857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5754" name="Shape 3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7620" y="0"/>
                    <a:ext cx="2" cy="311962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5628" name="Shape 352"/>
              <p:cNvSpPr>
                <a:spLocks noChangeArrowheads="1"/>
              </p:cNvSpPr>
              <p:nvPr/>
            </p:nvSpPr>
            <p:spPr bwMode="auto">
              <a:xfrm>
                <a:off x="782284" y="779903"/>
                <a:ext cx="3129143" cy="3119617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5629" name="Shape 353"/>
              <p:cNvSpPr>
                <a:spLocks noChangeShapeType="1"/>
              </p:cNvSpPr>
              <p:nvPr/>
            </p:nvSpPr>
            <p:spPr bwMode="auto">
              <a:xfrm>
                <a:off x="782284" y="1039871"/>
                <a:ext cx="312914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0" name="Shape 354"/>
              <p:cNvSpPr>
                <a:spLocks noChangeShapeType="1"/>
              </p:cNvSpPr>
              <p:nvPr/>
            </p:nvSpPr>
            <p:spPr bwMode="auto">
              <a:xfrm>
                <a:off x="782284" y="1299839"/>
                <a:ext cx="312914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1" name="Shape 355"/>
              <p:cNvSpPr>
                <a:spLocks noChangeShapeType="1"/>
              </p:cNvSpPr>
              <p:nvPr/>
            </p:nvSpPr>
            <p:spPr bwMode="auto">
              <a:xfrm>
                <a:off x="782284" y="1559807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2" name="Shape 356"/>
              <p:cNvSpPr>
                <a:spLocks noChangeShapeType="1"/>
              </p:cNvSpPr>
              <p:nvPr/>
            </p:nvSpPr>
            <p:spPr bwMode="auto">
              <a:xfrm>
                <a:off x="782284" y="1819774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3" name="Shape 357"/>
              <p:cNvSpPr>
                <a:spLocks noChangeShapeType="1"/>
              </p:cNvSpPr>
              <p:nvPr/>
            </p:nvSpPr>
            <p:spPr bwMode="auto">
              <a:xfrm>
                <a:off x="782284" y="2079742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4" name="Shape 358"/>
              <p:cNvSpPr>
                <a:spLocks noChangeShapeType="1"/>
              </p:cNvSpPr>
              <p:nvPr/>
            </p:nvSpPr>
            <p:spPr bwMode="auto">
              <a:xfrm>
                <a:off x="782284" y="2339710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5" name="Shape 359"/>
              <p:cNvSpPr>
                <a:spLocks noChangeShapeType="1"/>
              </p:cNvSpPr>
              <p:nvPr/>
            </p:nvSpPr>
            <p:spPr bwMode="auto">
              <a:xfrm>
                <a:off x="782284" y="2599678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6" name="Shape 360"/>
              <p:cNvSpPr>
                <a:spLocks noChangeShapeType="1"/>
              </p:cNvSpPr>
              <p:nvPr/>
            </p:nvSpPr>
            <p:spPr bwMode="auto">
              <a:xfrm>
                <a:off x="782284" y="2859646"/>
                <a:ext cx="3129143" cy="3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7" name="Shape 361"/>
              <p:cNvSpPr>
                <a:spLocks noChangeShapeType="1"/>
              </p:cNvSpPr>
              <p:nvPr/>
            </p:nvSpPr>
            <p:spPr bwMode="auto">
              <a:xfrm>
                <a:off x="782284" y="3119615"/>
                <a:ext cx="312914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8" name="Shape 362"/>
              <p:cNvSpPr>
                <a:spLocks noChangeShapeType="1"/>
              </p:cNvSpPr>
              <p:nvPr/>
            </p:nvSpPr>
            <p:spPr bwMode="auto">
              <a:xfrm>
                <a:off x="782284" y="3379583"/>
                <a:ext cx="312914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39" name="Shape 363"/>
              <p:cNvSpPr>
                <a:spLocks noChangeShapeType="1"/>
              </p:cNvSpPr>
              <p:nvPr/>
            </p:nvSpPr>
            <p:spPr bwMode="auto">
              <a:xfrm>
                <a:off x="782284" y="3639550"/>
                <a:ext cx="312914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grpSp>
            <p:nvGrpSpPr>
              <p:cNvPr id="25640" name="Group 375"/>
              <p:cNvGrpSpPr/>
              <p:nvPr/>
            </p:nvGrpSpPr>
            <p:grpSpPr bwMode="auto">
              <a:xfrm>
                <a:off x="1042251" y="780697"/>
                <a:ext cx="2607623" cy="3119619"/>
                <a:chOff x="0" y="0"/>
                <a:chExt cx="2607621" cy="3119618"/>
              </a:xfrm>
            </p:grpSpPr>
            <p:sp>
              <p:nvSpPr>
                <p:cNvPr id="25720" name="Shape 364"/>
                <p:cNvSpPr>
                  <a:spLocks noChangeShapeType="1"/>
                </p:cNvSpPr>
                <p:nvPr/>
              </p:nvSpPr>
              <p:spPr bwMode="auto">
                <a:xfrm flipV="1">
                  <a:off x="-1" y="0"/>
                  <a:ext cx="3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1" name="Shape 365"/>
                <p:cNvSpPr>
                  <a:spLocks noChangeShapeType="1"/>
                </p:cNvSpPr>
                <p:nvPr/>
              </p:nvSpPr>
              <p:spPr bwMode="auto">
                <a:xfrm flipV="1">
                  <a:off x="260761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2" name="Shape 366"/>
                <p:cNvSpPr>
                  <a:spLocks noChangeShapeType="1"/>
                </p:cNvSpPr>
                <p:nvPr/>
              </p:nvSpPr>
              <p:spPr bwMode="auto">
                <a:xfrm flipV="1">
                  <a:off x="521523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3" name="Shape 367"/>
                <p:cNvSpPr>
                  <a:spLocks noChangeShapeType="1"/>
                </p:cNvSpPr>
                <p:nvPr/>
              </p:nvSpPr>
              <p:spPr bwMode="auto">
                <a:xfrm flipV="1">
                  <a:off x="782285" y="0"/>
                  <a:ext cx="1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4" name="Shape 368"/>
                <p:cNvSpPr>
                  <a:spLocks noChangeShapeType="1"/>
                </p:cNvSpPr>
                <p:nvPr/>
              </p:nvSpPr>
              <p:spPr bwMode="auto">
                <a:xfrm flipV="1">
                  <a:off x="1043047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5" name="Shape 369"/>
                <p:cNvSpPr>
                  <a:spLocks noChangeShapeType="1"/>
                </p:cNvSpPr>
                <p:nvPr/>
              </p:nvSpPr>
              <p:spPr bwMode="auto">
                <a:xfrm flipV="1">
                  <a:off x="1303809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6" name="Shape 370"/>
                <p:cNvSpPr>
                  <a:spLocks noChangeShapeType="1"/>
                </p:cNvSpPr>
                <p:nvPr/>
              </p:nvSpPr>
              <p:spPr bwMode="auto">
                <a:xfrm flipV="1">
                  <a:off x="1564571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7" name="Shape 371"/>
                <p:cNvSpPr>
                  <a:spLocks noChangeShapeType="1"/>
                </p:cNvSpPr>
                <p:nvPr/>
              </p:nvSpPr>
              <p:spPr bwMode="auto">
                <a:xfrm flipV="1">
                  <a:off x="1825333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8" name="Shape 372"/>
                <p:cNvSpPr>
                  <a:spLocks noChangeShapeType="1"/>
                </p:cNvSpPr>
                <p:nvPr/>
              </p:nvSpPr>
              <p:spPr bwMode="auto">
                <a:xfrm flipV="1">
                  <a:off x="2086095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29" name="Shape 373"/>
                <p:cNvSpPr>
                  <a:spLocks noChangeShapeType="1"/>
                </p:cNvSpPr>
                <p:nvPr/>
              </p:nvSpPr>
              <p:spPr bwMode="auto">
                <a:xfrm flipV="1">
                  <a:off x="2346857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5730" name="Shape 374"/>
                <p:cNvSpPr>
                  <a:spLocks noChangeShapeType="1"/>
                </p:cNvSpPr>
                <p:nvPr/>
              </p:nvSpPr>
              <p:spPr bwMode="auto">
                <a:xfrm flipV="1">
                  <a:off x="2607619" y="0"/>
                  <a:ext cx="2" cy="3119619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</p:grpSp>
          <p:sp>
            <p:nvSpPr>
              <p:cNvPr id="25641" name="Shape 376"/>
              <p:cNvSpPr>
                <a:spLocks noChangeShapeType="1"/>
              </p:cNvSpPr>
              <p:nvPr/>
            </p:nvSpPr>
            <p:spPr bwMode="auto">
              <a:xfrm>
                <a:off x="3129140" y="-1"/>
                <a:ext cx="782287" cy="77990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2" name="Shape 377"/>
              <p:cNvSpPr>
                <a:spLocks noChangeShapeType="1"/>
              </p:cNvSpPr>
              <p:nvPr/>
            </p:nvSpPr>
            <p:spPr bwMode="auto">
              <a:xfrm>
                <a:off x="3129140" y="3119615"/>
                <a:ext cx="782287" cy="77990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3" name="Shape 378"/>
              <p:cNvSpPr>
                <a:spLocks noChangeShapeType="1"/>
              </p:cNvSpPr>
              <p:nvPr/>
            </p:nvSpPr>
            <p:spPr bwMode="auto">
              <a:xfrm>
                <a:off x="-1" y="3119615"/>
                <a:ext cx="782287" cy="77990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4" name="Shape 379"/>
              <p:cNvSpPr>
                <a:spLocks noChangeShapeType="1"/>
              </p:cNvSpPr>
              <p:nvPr/>
            </p:nvSpPr>
            <p:spPr bwMode="auto">
              <a:xfrm>
                <a:off x="2607617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5" name="Shape 380"/>
              <p:cNvSpPr>
                <a:spLocks noChangeShapeType="1"/>
              </p:cNvSpPr>
              <p:nvPr/>
            </p:nvSpPr>
            <p:spPr bwMode="auto">
              <a:xfrm>
                <a:off x="2868378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6" name="Shape 381"/>
              <p:cNvSpPr>
                <a:spLocks noChangeShapeType="1"/>
              </p:cNvSpPr>
              <p:nvPr/>
            </p:nvSpPr>
            <p:spPr bwMode="auto">
              <a:xfrm>
                <a:off x="-1" y="-1"/>
                <a:ext cx="782287" cy="77990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7" name="Shape 382"/>
              <p:cNvSpPr>
                <a:spLocks noChangeShapeType="1"/>
              </p:cNvSpPr>
              <p:nvPr/>
            </p:nvSpPr>
            <p:spPr bwMode="auto">
              <a:xfrm>
                <a:off x="2346855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8" name="Shape 383"/>
              <p:cNvSpPr>
                <a:spLocks noChangeShapeType="1"/>
              </p:cNvSpPr>
              <p:nvPr/>
            </p:nvSpPr>
            <p:spPr bwMode="auto">
              <a:xfrm>
                <a:off x="1825332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49" name="Shape 384"/>
              <p:cNvSpPr>
                <a:spLocks noChangeShapeType="1"/>
              </p:cNvSpPr>
              <p:nvPr/>
            </p:nvSpPr>
            <p:spPr bwMode="auto">
              <a:xfrm>
                <a:off x="2086093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0" name="Shape 385"/>
              <p:cNvSpPr>
                <a:spLocks noChangeShapeType="1"/>
              </p:cNvSpPr>
              <p:nvPr/>
            </p:nvSpPr>
            <p:spPr bwMode="auto">
              <a:xfrm>
                <a:off x="1564569" y="259967"/>
                <a:ext cx="782288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1" name="Shape 386"/>
              <p:cNvSpPr>
                <a:spLocks noChangeShapeType="1"/>
              </p:cNvSpPr>
              <p:nvPr/>
            </p:nvSpPr>
            <p:spPr bwMode="auto">
              <a:xfrm>
                <a:off x="1043046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2" name="Shape 387"/>
              <p:cNvSpPr>
                <a:spLocks noChangeShapeType="1"/>
              </p:cNvSpPr>
              <p:nvPr/>
            </p:nvSpPr>
            <p:spPr bwMode="auto">
              <a:xfrm>
                <a:off x="1303808" y="259966"/>
                <a:ext cx="782286" cy="77990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3" name="Shape 388"/>
              <p:cNvSpPr>
                <a:spLocks noChangeShapeType="1"/>
              </p:cNvSpPr>
              <p:nvPr/>
            </p:nvSpPr>
            <p:spPr bwMode="auto">
              <a:xfrm>
                <a:off x="782284" y="25996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4" name="Shape 389"/>
              <p:cNvSpPr>
                <a:spLocks noChangeShapeType="1"/>
              </p:cNvSpPr>
              <p:nvPr/>
            </p:nvSpPr>
            <p:spPr bwMode="auto">
              <a:xfrm>
                <a:off x="521523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5" name="Shape 390"/>
              <p:cNvSpPr>
                <a:spLocks noChangeShapeType="1"/>
              </p:cNvSpPr>
              <p:nvPr/>
            </p:nvSpPr>
            <p:spPr bwMode="auto">
              <a:xfrm>
                <a:off x="782284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6" name="Shape 391"/>
              <p:cNvSpPr>
                <a:spLocks noChangeShapeType="1"/>
              </p:cNvSpPr>
              <p:nvPr/>
            </p:nvSpPr>
            <p:spPr bwMode="auto">
              <a:xfrm>
                <a:off x="260761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7" name="Shape 392"/>
              <p:cNvSpPr>
                <a:spLocks noChangeShapeType="1"/>
              </p:cNvSpPr>
              <p:nvPr/>
            </p:nvSpPr>
            <p:spPr bwMode="auto">
              <a:xfrm>
                <a:off x="1303808" y="0"/>
                <a:ext cx="782286" cy="779904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8" name="Shape 393"/>
              <p:cNvSpPr>
                <a:spLocks noChangeShapeType="1"/>
              </p:cNvSpPr>
              <p:nvPr/>
            </p:nvSpPr>
            <p:spPr bwMode="auto">
              <a:xfrm>
                <a:off x="1564569" y="-1"/>
                <a:ext cx="782288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59" name="Shape 394"/>
              <p:cNvSpPr>
                <a:spLocks noChangeShapeType="1"/>
              </p:cNvSpPr>
              <p:nvPr/>
            </p:nvSpPr>
            <p:spPr bwMode="auto">
              <a:xfrm>
                <a:off x="1043046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0" name="Shape 395"/>
              <p:cNvSpPr>
                <a:spLocks noChangeShapeType="1"/>
              </p:cNvSpPr>
              <p:nvPr/>
            </p:nvSpPr>
            <p:spPr bwMode="auto">
              <a:xfrm>
                <a:off x="2086093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1" name="Shape 396"/>
              <p:cNvSpPr>
                <a:spLocks noChangeShapeType="1"/>
              </p:cNvSpPr>
              <p:nvPr/>
            </p:nvSpPr>
            <p:spPr bwMode="auto">
              <a:xfrm>
                <a:off x="2346855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2" name="Shape 397"/>
              <p:cNvSpPr>
                <a:spLocks noChangeShapeType="1"/>
              </p:cNvSpPr>
              <p:nvPr/>
            </p:nvSpPr>
            <p:spPr bwMode="auto">
              <a:xfrm>
                <a:off x="1825332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3" name="Shape 398"/>
              <p:cNvSpPr>
                <a:spLocks noChangeShapeType="1"/>
              </p:cNvSpPr>
              <p:nvPr/>
            </p:nvSpPr>
            <p:spPr bwMode="auto">
              <a:xfrm>
                <a:off x="2868378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4" name="Shape 399"/>
              <p:cNvSpPr>
                <a:spLocks noChangeShapeType="1"/>
              </p:cNvSpPr>
              <p:nvPr/>
            </p:nvSpPr>
            <p:spPr bwMode="auto">
              <a:xfrm>
                <a:off x="2607617" y="-1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5" name="Shape 400"/>
              <p:cNvSpPr>
                <a:spLocks noChangeShapeType="1"/>
              </p:cNvSpPr>
              <p:nvPr/>
            </p:nvSpPr>
            <p:spPr bwMode="auto">
              <a:xfrm>
                <a:off x="260761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6" name="Shape 401"/>
              <p:cNvSpPr>
                <a:spLocks noChangeShapeType="1"/>
              </p:cNvSpPr>
              <p:nvPr/>
            </p:nvSpPr>
            <p:spPr bwMode="auto">
              <a:xfrm>
                <a:off x="521523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7" name="Shape 402"/>
              <p:cNvSpPr>
                <a:spLocks noChangeShapeType="1"/>
              </p:cNvSpPr>
              <p:nvPr/>
            </p:nvSpPr>
            <p:spPr bwMode="auto">
              <a:xfrm>
                <a:off x="-1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8" name="Shape 403"/>
              <p:cNvSpPr>
                <a:spLocks noChangeShapeType="1"/>
              </p:cNvSpPr>
              <p:nvPr/>
            </p:nvSpPr>
            <p:spPr bwMode="auto">
              <a:xfrm>
                <a:off x="1043046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69" name="Shape 404"/>
              <p:cNvSpPr>
                <a:spLocks noChangeShapeType="1"/>
              </p:cNvSpPr>
              <p:nvPr/>
            </p:nvSpPr>
            <p:spPr bwMode="auto">
              <a:xfrm>
                <a:off x="1303808" y="2859647"/>
                <a:ext cx="782286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0" name="Shape 405"/>
              <p:cNvSpPr>
                <a:spLocks noChangeShapeType="1"/>
              </p:cNvSpPr>
              <p:nvPr/>
            </p:nvSpPr>
            <p:spPr bwMode="auto">
              <a:xfrm>
                <a:off x="782284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1" name="Shape 406"/>
              <p:cNvSpPr>
                <a:spLocks noChangeShapeType="1"/>
              </p:cNvSpPr>
              <p:nvPr/>
            </p:nvSpPr>
            <p:spPr bwMode="auto">
              <a:xfrm>
                <a:off x="1825332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2" name="Shape 407"/>
              <p:cNvSpPr>
                <a:spLocks noChangeShapeType="1"/>
              </p:cNvSpPr>
              <p:nvPr/>
            </p:nvSpPr>
            <p:spPr bwMode="auto">
              <a:xfrm>
                <a:off x="2086093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3" name="Shape 408"/>
              <p:cNvSpPr>
                <a:spLocks noChangeShapeType="1"/>
              </p:cNvSpPr>
              <p:nvPr/>
            </p:nvSpPr>
            <p:spPr bwMode="auto">
              <a:xfrm>
                <a:off x="1564569" y="2859647"/>
                <a:ext cx="782288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4" name="Shape 409"/>
              <p:cNvSpPr>
                <a:spLocks noChangeShapeType="1"/>
              </p:cNvSpPr>
              <p:nvPr/>
            </p:nvSpPr>
            <p:spPr bwMode="auto">
              <a:xfrm>
                <a:off x="2607617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5" name="Shape 410"/>
              <p:cNvSpPr>
                <a:spLocks noChangeShapeType="1"/>
              </p:cNvSpPr>
              <p:nvPr/>
            </p:nvSpPr>
            <p:spPr bwMode="auto">
              <a:xfrm>
                <a:off x="2346855" y="285964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6" name="Shape 411"/>
              <p:cNvSpPr>
                <a:spLocks noChangeShapeType="1"/>
              </p:cNvSpPr>
              <p:nvPr/>
            </p:nvSpPr>
            <p:spPr bwMode="auto">
              <a:xfrm>
                <a:off x="260761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7" name="Shape 412"/>
              <p:cNvSpPr>
                <a:spLocks noChangeShapeType="1"/>
              </p:cNvSpPr>
              <p:nvPr/>
            </p:nvSpPr>
            <p:spPr bwMode="auto">
              <a:xfrm>
                <a:off x="521523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8" name="Shape 413"/>
              <p:cNvSpPr>
                <a:spLocks noChangeShapeType="1"/>
              </p:cNvSpPr>
              <p:nvPr/>
            </p:nvSpPr>
            <p:spPr bwMode="auto">
              <a:xfrm>
                <a:off x="-2" y="2599679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79" name="Shape 414"/>
              <p:cNvSpPr>
                <a:spLocks noChangeShapeType="1"/>
              </p:cNvSpPr>
              <p:nvPr/>
            </p:nvSpPr>
            <p:spPr bwMode="auto">
              <a:xfrm>
                <a:off x="1043046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0" name="Shape 415"/>
              <p:cNvSpPr>
                <a:spLocks noChangeShapeType="1"/>
              </p:cNvSpPr>
              <p:nvPr/>
            </p:nvSpPr>
            <p:spPr bwMode="auto">
              <a:xfrm>
                <a:off x="1303808" y="2599679"/>
                <a:ext cx="782286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1" name="Shape 416"/>
              <p:cNvSpPr>
                <a:spLocks noChangeShapeType="1"/>
              </p:cNvSpPr>
              <p:nvPr/>
            </p:nvSpPr>
            <p:spPr bwMode="auto">
              <a:xfrm>
                <a:off x="782284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2" name="Shape 417"/>
              <p:cNvSpPr>
                <a:spLocks noChangeShapeType="1"/>
              </p:cNvSpPr>
              <p:nvPr/>
            </p:nvSpPr>
            <p:spPr bwMode="auto">
              <a:xfrm>
                <a:off x="1825332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3" name="Shape 418"/>
              <p:cNvSpPr>
                <a:spLocks noChangeShapeType="1"/>
              </p:cNvSpPr>
              <p:nvPr/>
            </p:nvSpPr>
            <p:spPr bwMode="auto">
              <a:xfrm>
                <a:off x="2086093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4" name="Shape 419"/>
              <p:cNvSpPr>
                <a:spLocks noChangeShapeType="1"/>
              </p:cNvSpPr>
              <p:nvPr/>
            </p:nvSpPr>
            <p:spPr bwMode="auto">
              <a:xfrm>
                <a:off x="1564569" y="2599679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5" name="Shape 420"/>
              <p:cNvSpPr>
                <a:spLocks noChangeShapeType="1"/>
              </p:cNvSpPr>
              <p:nvPr/>
            </p:nvSpPr>
            <p:spPr bwMode="auto">
              <a:xfrm>
                <a:off x="2607617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6" name="Shape 421"/>
              <p:cNvSpPr>
                <a:spLocks noChangeShapeType="1"/>
              </p:cNvSpPr>
              <p:nvPr/>
            </p:nvSpPr>
            <p:spPr bwMode="auto">
              <a:xfrm>
                <a:off x="2346855" y="2599679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7" name="Shape 422"/>
              <p:cNvSpPr>
                <a:spLocks noChangeShapeType="1"/>
              </p:cNvSpPr>
              <p:nvPr/>
            </p:nvSpPr>
            <p:spPr bwMode="auto">
              <a:xfrm>
                <a:off x="260761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8" name="Shape 423"/>
              <p:cNvSpPr>
                <a:spLocks noChangeShapeType="1"/>
              </p:cNvSpPr>
              <p:nvPr/>
            </p:nvSpPr>
            <p:spPr bwMode="auto">
              <a:xfrm>
                <a:off x="521523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89" name="Shape 424"/>
              <p:cNvSpPr>
                <a:spLocks noChangeShapeType="1"/>
              </p:cNvSpPr>
              <p:nvPr/>
            </p:nvSpPr>
            <p:spPr bwMode="auto">
              <a:xfrm>
                <a:off x="-2" y="2339711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0" name="Shape 425"/>
              <p:cNvSpPr>
                <a:spLocks noChangeShapeType="1"/>
              </p:cNvSpPr>
              <p:nvPr/>
            </p:nvSpPr>
            <p:spPr bwMode="auto">
              <a:xfrm>
                <a:off x="1043046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1" name="Shape 426"/>
              <p:cNvSpPr>
                <a:spLocks noChangeShapeType="1"/>
              </p:cNvSpPr>
              <p:nvPr/>
            </p:nvSpPr>
            <p:spPr bwMode="auto">
              <a:xfrm>
                <a:off x="1303808" y="2339711"/>
                <a:ext cx="782286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2" name="Shape 427"/>
              <p:cNvSpPr>
                <a:spLocks noChangeShapeType="1"/>
              </p:cNvSpPr>
              <p:nvPr/>
            </p:nvSpPr>
            <p:spPr bwMode="auto">
              <a:xfrm>
                <a:off x="782284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3" name="Shape 428"/>
              <p:cNvSpPr>
                <a:spLocks noChangeShapeType="1"/>
              </p:cNvSpPr>
              <p:nvPr/>
            </p:nvSpPr>
            <p:spPr bwMode="auto">
              <a:xfrm>
                <a:off x="1825332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4" name="Shape 429"/>
              <p:cNvSpPr>
                <a:spLocks noChangeShapeType="1"/>
              </p:cNvSpPr>
              <p:nvPr/>
            </p:nvSpPr>
            <p:spPr bwMode="auto">
              <a:xfrm>
                <a:off x="2086093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5" name="Shape 430"/>
              <p:cNvSpPr>
                <a:spLocks noChangeShapeType="1"/>
              </p:cNvSpPr>
              <p:nvPr/>
            </p:nvSpPr>
            <p:spPr bwMode="auto">
              <a:xfrm>
                <a:off x="1564569" y="2339711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6" name="Shape 431"/>
              <p:cNvSpPr>
                <a:spLocks noChangeShapeType="1"/>
              </p:cNvSpPr>
              <p:nvPr/>
            </p:nvSpPr>
            <p:spPr bwMode="auto">
              <a:xfrm>
                <a:off x="2607617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7" name="Shape 432"/>
              <p:cNvSpPr>
                <a:spLocks noChangeShapeType="1"/>
              </p:cNvSpPr>
              <p:nvPr/>
            </p:nvSpPr>
            <p:spPr bwMode="auto">
              <a:xfrm>
                <a:off x="2346855" y="2339711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8" name="Shape 433"/>
              <p:cNvSpPr>
                <a:spLocks noChangeShapeType="1"/>
              </p:cNvSpPr>
              <p:nvPr/>
            </p:nvSpPr>
            <p:spPr bwMode="auto">
              <a:xfrm>
                <a:off x="260761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699" name="Shape 434"/>
              <p:cNvSpPr>
                <a:spLocks noChangeShapeType="1"/>
              </p:cNvSpPr>
              <p:nvPr/>
            </p:nvSpPr>
            <p:spPr bwMode="auto">
              <a:xfrm>
                <a:off x="521523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0" name="Shape 435"/>
              <p:cNvSpPr>
                <a:spLocks noChangeShapeType="1"/>
              </p:cNvSpPr>
              <p:nvPr/>
            </p:nvSpPr>
            <p:spPr bwMode="auto">
              <a:xfrm>
                <a:off x="-1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1" name="Shape 436"/>
              <p:cNvSpPr>
                <a:spLocks noChangeShapeType="1"/>
              </p:cNvSpPr>
              <p:nvPr/>
            </p:nvSpPr>
            <p:spPr bwMode="auto">
              <a:xfrm>
                <a:off x="1043046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2" name="Shape 437"/>
              <p:cNvSpPr>
                <a:spLocks noChangeShapeType="1"/>
              </p:cNvSpPr>
              <p:nvPr/>
            </p:nvSpPr>
            <p:spPr bwMode="auto">
              <a:xfrm>
                <a:off x="1303808" y="1559807"/>
                <a:ext cx="782286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3" name="Shape 438"/>
              <p:cNvSpPr>
                <a:spLocks noChangeShapeType="1"/>
              </p:cNvSpPr>
              <p:nvPr/>
            </p:nvSpPr>
            <p:spPr bwMode="auto">
              <a:xfrm>
                <a:off x="782284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4" name="Shape 439"/>
              <p:cNvSpPr>
                <a:spLocks noChangeShapeType="1"/>
              </p:cNvSpPr>
              <p:nvPr/>
            </p:nvSpPr>
            <p:spPr bwMode="auto">
              <a:xfrm>
                <a:off x="1825332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5" name="Shape 440"/>
              <p:cNvSpPr>
                <a:spLocks noChangeShapeType="1"/>
              </p:cNvSpPr>
              <p:nvPr/>
            </p:nvSpPr>
            <p:spPr bwMode="auto">
              <a:xfrm>
                <a:off x="2086093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6" name="Shape 441"/>
              <p:cNvSpPr>
                <a:spLocks noChangeShapeType="1"/>
              </p:cNvSpPr>
              <p:nvPr/>
            </p:nvSpPr>
            <p:spPr bwMode="auto">
              <a:xfrm>
                <a:off x="1564569" y="1559807"/>
                <a:ext cx="782288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7" name="Shape 442"/>
              <p:cNvSpPr>
                <a:spLocks noChangeShapeType="1"/>
              </p:cNvSpPr>
              <p:nvPr/>
            </p:nvSpPr>
            <p:spPr bwMode="auto">
              <a:xfrm>
                <a:off x="2607617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8" name="Shape 443"/>
              <p:cNvSpPr>
                <a:spLocks noChangeShapeType="1"/>
              </p:cNvSpPr>
              <p:nvPr/>
            </p:nvSpPr>
            <p:spPr bwMode="auto">
              <a:xfrm>
                <a:off x="2346855" y="1559807"/>
                <a:ext cx="782287" cy="779905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09" name="Shape 444"/>
              <p:cNvSpPr>
                <a:spLocks noChangeShapeType="1"/>
              </p:cNvSpPr>
              <p:nvPr/>
            </p:nvSpPr>
            <p:spPr bwMode="auto">
              <a:xfrm>
                <a:off x="260761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0" name="Shape 445"/>
              <p:cNvSpPr>
                <a:spLocks noChangeShapeType="1"/>
              </p:cNvSpPr>
              <p:nvPr/>
            </p:nvSpPr>
            <p:spPr bwMode="auto">
              <a:xfrm>
                <a:off x="521523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1" name="Shape 446"/>
              <p:cNvSpPr>
                <a:spLocks noChangeShapeType="1"/>
              </p:cNvSpPr>
              <p:nvPr/>
            </p:nvSpPr>
            <p:spPr bwMode="auto">
              <a:xfrm>
                <a:off x="-2" y="1819774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2" name="Shape 447"/>
              <p:cNvSpPr>
                <a:spLocks noChangeShapeType="1"/>
              </p:cNvSpPr>
              <p:nvPr/>
            </p:nvSpPr>
            <p:spPr bwMode="auto">
              <a:xfrm>
                <a:off x="1043046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3" name="Shape 448"/>
              <p:cNvSpPr>
                <a:spLocks noChangeShapeType="1"/>
              </p:cNvSpPr>
              <p:nvPr/>
            </p:nvSpPr>
            <p:spPr bwMode="auto">
              <a:xfrm>
                <a:off x="1303808" y="1819774"/>
                <a:ext cx="782286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4" name="Shape 449"/>
              <p:cNvSpPr>
                <a:spLocks noChangeShapeType="1"/>
              </p:cNvSpPr>
              <p:nvPr/>
            </p:nvSpPr>
            <p:spPr bwMode="auto">
              <a:xfrm>
                <a:off x="782284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5" name="Shape 450"/>
              <p:cNvSpPr>
                <a:spLocks noChangeShapeType="1"/>
              </p:cNvSpPr>
              <p:nvPr/>
            </p:nvSpPr>
            <p:spPr bwMode="auto">
              <a:xfrm>
                <a:off x="1825332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6" name="Shape 451"/>
              <p:cNvSpPr>
                <a:spLocks noChangeShapeType="1"/>
              </p:cNvSpPr>
              <p:nvPr/>
            </p:nvSpPr>
            <p:spPr bwMode="auto">
              <a:xfrm>
                <a:off x="2086093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7" name="Shape 452"/>
              <p:cNvSpPr>
                <a:spLocks noChangeShapeType="1"/>
              </p:cNvSpPr>
              <p:nvPr/>
            </p:nvSpPr>
            <p:spPr bwMode="auto">
              <a:xfrm>
                <a:off x="1564569" y="1819774"/>
                <a:ext cx="782288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8" name="Shape 453"/>
              <p:cNvSpPr>
                <a:spLocks noChangeShapeType="1"/>
              </p:cNvSpPr>
              <p:nvPr/>
            </p:nvSpPr>
            <p:spPr bwMode="auto">
              <a:xfrm>
                <a:off x="2607617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5719" name="Shape 454"/>
              <p:cNvSpPr>
                <a:spLocks noChangeShapeType="1"/>
              </p:cNvSpPr>
              <p:nvPr/>
            </p:nvSpPr>
            <p:spPr bwMode="auto">
              <a:xfrm>
                <a:off x="2346855" y="1819774"/>
                <a:ext cx="782287" cy="779906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25609" name="Shape 456"/>
            <p:cNvSpPr>
              <a:spLocks noChangeArrowheads="1"/>
            </p:cNvSpPr>
            <p:nvPr/>
          </p:nvSpPr>
          <p:spPr bwMode="auto">
            <a:xfrm>
              <a:off x="6088209" y="-1"/>
              <a:ext cx="1296064" cy="80249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3000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start</a:t>
              </a:r>
            </a:p>
          </p:txBody>
        </p:sp>
        <p:sp>
          <p:nvSpPr>
            <p:cNvPr id="25610" name="Shape 457"/>
            <p:cNvSpPr>
              <a:spLocks noChangeArrowheads="1"/>
            </p:cNvSpPr>
            <p:nvPr/>
          </p:nvSpPr>
          <p:spPr bwMode="auto">
            <a:xfrm>
              <a:off x="11075802" y="3828714"/>
              <a:ext cx="1113321" cy="80249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3000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end</a:t>
              </a:r>
            </a:p>
          </p:txBody>
        </p:sp>
      </p:grpSp>
      <p:sp>
        <p:nvSpPr>
          <p:cNvPr id="25605" name="Shape 459"/>
          <p:cNvSpPr>
            <a:spLocks noChangeArrowheads="1"/>
          </p:cNvSpPr>
          <p:nvPr/>
        </p:nvSpPr>
        <p:spPr bwMode="auto">
          <a:xfrm>
            <a:off x="171450" y="206375"/>
            <a:ext cx="3978275" cy="7334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300"/>
              <a:t>Global Algorithm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hape 461"/>
          <p:cNvSpPr>
            <a:spLocks noChangeArrowheads="1"/>
          </p:cNvSpPr>
          <p:nvPr/>
        </p:nvSpPr>
        <p:spPr bwMode="auto">
          <a:xfrm>
            <a:off x="196850" y="284163"/>
            <a:ext cx="253365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For more sequences</a:t>
            </a:r>
          </a:p>
        </p:txBody>
      </p:sp>
      <p:grpSp>
        <p:nvGrpSpPr>
          <p:cNvPr id="2" name="Group 464"/>
          <p:cNvGrpSpPr/>
          <p:nvPr/>
        </p:nvGrpSpPr>
        <p:grpSpPr bwMode="auto">
          <a:xfrm>
            <a:off x="214313" y="835025"/>
            <a:ext cx="8413750" cy="1908175"/>
            <a:chOff x="-1" y="0"/>
            <a:chExt cx="11964578" cy="2712603"/>
          </a:xfrm>
        </p:grpSpPr>
        <p:sp>
          <p:nvSpPr>
            <p:cNvPr id="26861" name="Shape 462"/>
            <p:cNvSpPr>
              <a:spLocks noChangeArrowheads="1"/>
            </p:cNvSpPr>
            <p:nvPr/>
          </p:nvSpPr>
          <p:spPr bwMode="auto">
            <a:xfrm>
              <a:off x="-1" y="456536"/>
              <a:ext cx="7431523" cy="172136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>
              <a:spAutoFit/>
            </a:bodyPr>
            <a:lstStyle/>
            <a:p>
              <a:r>
                <a:rPr lang="en-US" sz="1800"/>
                <a:t>2 sequences:</a:t>
              </a:r>
            </a:p>
            <a:p>
              <a:r>
                <a:rPr lang="en-US" sz="1800"/>
                <a:t>edges: 3</a:t>
              </a:r>
            </a:p>
            <a:p>
              <a:r>
                <a:rPr lang="en-US" sz="1800"/>
                <a:t>cells: (length(seq1)+1)*(length(seq2)+1) time complexity: 3*n^2;O(n^2)</a:t>
              </a:r>
            </a:p>
          </p:txBody>
        </p:sp>
        <p:pic>
          <p:nvPicPr>
            <p:cNvPr id="26862" name="image4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85215" y="0"/>
              <a:ext cx="4479362" cy="2712603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</p:pic>
      </p:grpSp>
      <p:grpSp>
        <p:nvGrpSpPr>
          <p:cNvPr id="3" name="Group 694"/>
          <p:cNvGrpSpPr/>
          <p:nvPr/>
        </p:nvGrpSpPr>
        <p:grpSpPr bwMode="auto">
          <a:xfrm>
            <a:off x="190500" y="3152775"/>
            <a:ext cx="7861300" cy="1652588"/>
            <a:chOff x="0" y="-1"/>
            <a:chExt cx="11180714" cy="2351732"/>
          </a:xfrm>
        </p:grpSpPr>
        <p:grpSp>
          <p:nvGrpSpPr>
            <p:cNvPr id="26632" name="Group 692"/>
            <p:cNvGrpSpPr/>
            <p:nvPr/>
          </p:nvGrpSpPr>
          <p:grpSpPr bwMode="auto">
            <a:xfrm>
              <a:off x="8833135" y="10822"/>
              <a:ext cx="2347579" cy="2340909"/>
              <a:chOff x="0" y="0"/>
              <a:chExt cx="2347577" cy="2340908"/>
            </a:xfrm>
          </p:grpSpPr>
          <p:sp>
            <p:nvSpPr>
              <p:cNvPr id="26634" name="Shape 465"/>
              <p:cNvSpPr>
                <a:spLocks noChangeArrowheads="1"/>
              </p:cNvSpPr>
              <p:nvPr/>
            </p:nvSpPr>
            <p:spPr bwMode="auto">
              <a:xfrm>
                <a:off x="-1" y="-1"/>
                <a:ext cx="1878062" cy="1872345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6635" name="Shape 466"/>
              <p:cNvSpPr>
                <a:spLocks noChangeShapeType="1"/>
              </p:cNvSpPr>
              <p:nvPr/>
            </p:nvSpPr>
            <p:spPr bwMode="auto">
              <a:xfrm>
                <a:off x="-1" y="156028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36" name="Shape 467"/>
              <p:cNvSpPr>
                <a:spLocks noChangeShapeType="1"/>
              </p:cNvSpPr>
              <p:nvPr/>
            </p:nvSpPr>
            <p:spPr bwMode="auto">
              <a:xfrm>
                <a:off x="-1" y="312057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37" name="Shape 468"/>
              <p:cNvSpPr>
                <a:spLocks noChangeShapeType="1"/>
              </p:cNvSpPr>
              <p:nvPr/>
            </p:nvSpPr>
            <p:spPr bwMode="auto">
              <a:xfrm>
                <a:off x="-1" y="468085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38" name="Shape 469"/>
              <p:cNvSpPr>
                <a:spLocks noChangeShapeType="1"/>
              </p:cNvSpPr>
              <p:nvPr/>
            </p:nvSpPr>
            <p:spPr bwMode="auto">
              <a:xfrm>
                <a:off x="-1" y="624114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39" name="Shape 470"/>
              <p:cNvSpPr>
                <a:spLocks noChangeShapeType="1"/>
              </p:cNvSpPr>
              <p:nvPr/>
            </p:nvSpPr>
            <p:spPr bwMode="auto">
              <a:xfrm>
                <a:off x="-1" y="780142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0" name="Shape 471"/>
              <p:cNvSpPr>
                <a:spLocks noChangeShapeType="1"/>
              </p:cNvSpPr>
              <p:nvPr/>
            </p:nvSpPr>
            <p:spPr bwMode="auto">
              <a:xfrm>
                <a:off x="-1" y="936171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1" name="Shape 472"/>
              <p:cNvSpPr>
                <a:spLocks noChangeShapeType="1"/>
              </p:cNvSpPr>
              <p:nvPr/>
            </p:nvSpPr>
            <p:spPr bwMode="auto">
              <a:xfrm>
                <a:off x="-1" y="1092199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2" name="Shape 473"/>
              <p:cNvSpPr>
                <a:spLocks noChangeShapeType="1"/>
              </p:cNvSpPr>
              <p:nvPr/>
            </p:nvSpPr>
            <p:spPr bwMode="auto">
              <a:xfrm>
                <a:off x="-1" y="1248229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3" name="Shape 474"/>
              <p:cNvSpPr>
                <a:spLocks noChangeShapeType="1"/>
              </p:cNvSpPr>
              <p:nvPr/>
            </p:nvSpPr>
            <p:spPr bwMode="auto">
              <a:xfrm>
                <a:off x="-1" y="1404257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4" name="Shape 475"/>
              <p:cNvSpPr>
                <a:spLocks noChangeShapeType="1"/>
              </p:cNvSpPr>
              <p:nvPr/>
            </p:nvSpPr>
            <p:spPr bwMode="auto">
              <a:xfrm>
                <a:off x="-1" y="1560286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45" name="Shape 476"/>
              <p:cNvSpPr>
                <a:spLocks noChangeShapeType="1"/>
              </p:cNvSpPr>
              <p:nvPr/>
            </p:nvSpPr>
            <p:spPr bwMode="auto">
              <a:xfrm>
                <a:off x="-1" y="1716315"/>
                <a:ext cx="1878062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grpSp>
            <p:nvGrpSpPr>
              <p:cNvPr id="26646" name="Group 488"/>
              <p:cNvGrpSpPr/>
              <p:nvPr/>
            </p:nvGrpSpPr>
            <p:grpSpPr bwMode="auto">
              <a:xfrm>
                <a:off x="156027" y="476"/>
                <a:ext cx="1565053" cy="1872346"/>
                <a:chOff x="0" y="0"/>
                <a:chExt cx="1565052" cy="1872345"/>
              </a:xfrm>
            </p:grpSpPr>
            <p:sp>
              <p:nvSpPr>
                <p:cNvPr id="26850" name="Shape 477"/>
                <p:cNvSpPr>
                  <a:spLocks noChangeShapeType="1"/>
                </p:cNvSpPr>
                <p:nvPr/>
              </p:nvSpPr>
              <p:spPr bwMode="auto">
                <a:xfrm flipV="1">
                  <a:off x="-1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1" name="Shape 478"/>
                <p:cNvSpPr>
                  <a:spLocks noChangeShapeType="1"/>
                </p:cNvSpPr>
                <p:nvPr/>
              </p:nvSpPr>
              <p:spPr bwMode="auto">
                <a:xfrm flipV="1">
                  <a:off x="15650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2" name="Shape 479"/>
                <p:cNvSpPr>
                  <a:spLocks noChangeShapeType="1"/>
                </p:cNvSpPr>
                <p:nvPr/>
              </p:nvSpPr>
              <p:spPr bwMode="auto">
                <a:xfrm flipV="1">
                  <a:off x="313009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3" name="Shape 480"/>
                <p:cNvSpPr>
                  <a:spLocks noChangeShapeType="1"/>
                </p:cNvSpPr>
                <p:nvPr/>
              </p:nvSpPr>
              <p:spPr bwMode="auto">
                <a:xfrm flipV="1">
                  <a:off x="46951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4" name="Shape 481"/>
                <p:cNvSpPr>
                  <a:spLocks noChangeShapeType="1"/>
                </p:cNvSpPr>
                <p:nvPr/>
              </p:nvSpPr>
              <p:spPr bwMode="auto">
                <a:xfrm flipV="1">
                  <a:off x="626019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5" name="Shape 482"/>
                <p:cNvSpPr>
                  <a:spLocks noChangeShapeType="1"/>
                </p:cNvSpPr>
                <p:nvPr/>
              </p:nvSpPr>
              <p:spPr bwMode="auto">
                <a:xfrm flipV="1">
                  <a:off x="78252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6" name="Shape 483"/>
                <p:cNvSpPr>
                  <a:spLocks noChangeShapeType="1"/>
                </p:cNvSpPr>
                <p:nvPr/>
              </p:nvSpPr>
              <p:spPr bwMode="auto">
                <a:xfrm flipV="1">
                  <a:off x="93903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7" name="Shape 484"/>
                <p:cNvSpPr>
                  <a:spLocks noChangeShapeType="1"/>
                </p:cNvSpPr>
                <p:nvPr/>
              </p:nvSpPr>
              <p:spPr bwMode="auto">
                <a:xfrm flipV="1">
                  <a:off x="1095535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8" name="Shape 485"/>
                <p:cNvSpPr>
                  <a:spLocks noChangeShapeType="1"/>
                </p:cNvSpPr>
                <p:nvPr/>
              </p:nvSpPr>
              <p:spPr bwMode="auto">
                <a:xfrm flipV="1">
                  <a:off x="125204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59" name="Shape 486"/>
                <p:cNvSpPr>
                  <a:spLocks noChangeShapeType="1"/>
                </p:cNvSpPr>
                <p:nvPr/>
              </p:nvSpPr>
              <p:spPr bwMode="auto">
                <a:xfrm flipV="1">
                  <a:off x="1408545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60" name="Shape 487"/>
                <p:cNvSpPr>
                  <a:spLocks noChangeShapeType="1"/>
                </p:cNvSpPr>
                <p:nvPr/>
              </p:nvSpPr>
              <p:spPr bwMode="auto">
                <a:xfrm flipV="1">
                  <a:off x="156505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</p:grpSp>
          <p:grpSp>
            <p:nvGrpSpPr>
              <p:cNvPr id="26647" name="Group 513"/>
              <p:cNvGrpSpPr/>
              <p:nvPr/>
            </p:nvGrpSpPr>
            <p:grpSpPr bwMode="auto">
              <a:xfrm>
                <a:off x="156504" y="156028"/>
                <a:ext cx="1878064" cy="1872824"/>
                <a:chOff x="0" y="0"/>
                <a:chExt cx="1878063" cy="1872823"/>
              </a:xfrm>
            </p:grpSpPr>
            <p:sp>
              <p:nvSpPr>
                <p:cNvPr id="26826" name="Shape 489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1878065" cy="1872347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6827" name="Shape 490"/>
                <p:cNvSpPr>
                  <a:spLocks noChangeShapeType="1"/>
                </p:cNvSpPr>
                <p:nvPr/>
              </p:nvSpPr>
              <p:spPr bwMode="auto">
                <a:xfrm>
                  <a:off x="-1" y="15602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28" name="Shape 491"/>
                <p:cNvSpPr>
                  <a:spLocks noChangeShapeType="1"/>
                </p:cNvSpPr>
                <p:nvPr/>
              </p:nvSpPr>
              <p:spPr bwMode="auto">
                <a:xfrm>
                  <a:off x="-1" y="31205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29" name="Shape 492"/>
                <p:cNvSpPr>
                  <a:spLocks noChangeShapeType="1"/>
                </p:cNvSpPr>
                <p:nvPr/>
              </p:nvSpPr>
              <p:spPr bwMode="auto">
                <a:xfrm>
                  <a:off x="-1" y="46808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0" name="Shape 493"/>
                <p:cNvSpPr>
                  <a:spLocks noChangeShapeType="1"/>
                </p:cNvSpPr>
                <p:nvPr/>
              </p:nvSpPr>
              <p:spPr bwMode="auto">
                <a:xfrm>
                  <a:off x="-1" y="62411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1" name="Shape 494"/>
                <p:cNvSpPr>
                  <a:spLocks noChangeShapeType="1"/>
                </p:cNvSpPr>
                <p:nvPr/>
              </p:nvSpPr>
              <p:spPr bwMode="auto">
                <a:xfrm>
                  <a:off x="-1" y="780143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2" name="Shape 495"/>
                <p:cNvSpPr>
                  <a:spLocks noChangeShapeType="1"/>
                </p:cNvSpPr>
                <p:nvPr/>
              </p:nvSpPr>
              <p:spPr bwMode="auto">
                <a:xfrm>
                  <a:off x="-1" y="936172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3" name="Shape 496"/>
                <p:cNvSpPr>
                  <a:spLocks noChangeShapeType="1"/>
                </p:cNvSpPr>
                <p:nvPr/>
              </p:nvSpPr>
              <p:spPr bwMode="auto">
                <a:xfrm>
                  <a:off x="-1" y="1092201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4" name="Shape 497"/>
                <p:cNvSpPr>
                  <a:spLocks noChangeShapeType="1"/>
                </p:cNvSpPr>
                <p:nvPr/>
              </p:nvSpPr>
              <p:spPr bwMode="auto">
                <a:xfrm>
                  <a:off x="-1" y="1248230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5" name="Shape 498"/>
                <p:cNvSpPr>
                  <a:spLocks noChangeShapeType="1"/>
                </p:cNvSpPr>
                <p:nvPr/>
              </p:nvSpPr>
              <p:spPr bwMode="auto">
                <a:xfrm>
                  <a:off x="-1" y="140425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6" name="Shape 499"/>
                <p:cNvSpPr>
                  <a:spLocks noChangeShapeType="1"/>
                </p:cNvSpPr>
                <p:nvPr/>
              </p:nvSpPr>
              <p:spPr bwMode="auto">
                <a:xfrm>
                  <a:off x="-1" y="156028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37" name="Shape 500"/>
                <p:cNvSpPr>
                  <a:spLocks noChangeShapeType="1"/>
                </p:cNvSpPr>
                <p:nvPr/>
              </p:nvSpPr>
              <p:spPr bwMode="auto">
                <a:xfrm>
                  <a:off x="-1" y="171631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6838" name="Group 512"/>
                <p:cNvGrpSpPr/>
                <p:nvPr/>
              </p:nvGrpSpPr>
              <p:grpSpPr bwMode="auto">
                <a:xfrm>
                  <a:off x="156027" y="476"/>
                  <a:ext cx="1565055" cy="1872348"/>
                  <a:chOff x="0" y="0"/>
                  <a:chExt cx="1565054" cy="1872346"/>
                </a:xfrm>
              </p:grpSpPr>
              <p:sp>
                <p:nvSpPr>
                  <p:cNvPr id="26839" name="Shape 50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0" name="Shape 50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4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1" name="Shape 50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009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2" name="Shape 5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951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3" name="Shape 50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6020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4" name="Shape 50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52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5" name="Shape 5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3903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6" name="Shape 50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95536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7" name="Shape 5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5204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8" name="Shape 5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8547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49" name="Shape 5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52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6648" name="Group 538"/>
              <p:cNvGrpSpPr/>
              <p:nvPr/>
            </p:nvGrpSpPr>
            <p:grpSpPr bwMode="auto">
              <a:xfrm>
                <a:off x="156504" y="156028"/>
                <a:ext cx="1878064" cy="1872824"/>
                <a:chOff x="0" y="0"/>
                <a:chExt cx="1878063" cy="1872823"/>
              </a:xfrm>
            </p:grpSpPr>
            <p:sp>
              <p:nvSpPr>
                <p:cNvPr id="26802" name="Shape 514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1878065" cy="1872347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6803" name="Shape 515"/>
                <p:cNvSpPr>
                  <a:spLocks noChangeShapeType="1"/>
                </p:cNvSpPr>
                <p:nvPr/>
              </p:nvSpPr>
              <p:spPr bwMode="auto">
                <a:xfrm>
                  <a:off x="-1" y="15602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4" name="Shape 516"/>
                <p:cNvSpPr>
                  <a:spLocks noChangeShapeType="1"/>
                </p:cNvSpPr>
                <p:nvPr/>
              </p:nvSpPr>
              <p:spPr bwMode="auto">
                <a:xfrm>
                  <a:off x="-1" y="31205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5" name="Shape 517"/>
                <p:cNvSpPr>
                  <a:spLocks noChangeShapeType="1"/>
                </p:cNvSpPr>
                <p:nvPr/>
              </p:nvSpPr>
              <p:spPr bwMode="auto">
                <a:xfrm>
                  <a:off x="-1" y="46808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6" name="Shape 518"/>
                <p:cNvSpPr>
                  <a:spLocks noChangeShapeType="1"/>
                </p:cNvSpPr>
                <p:nvPr/>
              </p:nvSpPr>
              <p:spPr bwMode="auto">
                <a:xfrm>
                  <a:off x="-1" y="62411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7" name="Shape 519"/>
                <p:cNvSpPr>
                  <a:spLocks noChangeShapeType="1"/>
                </p:cNvSpPr>
                <p:nvPr/>
              </p:nvSpPr>
              <p:spPr bwMode="auto">
                <a:xfrm>
                  <a:off x="-1" y="780143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8" name="Shape 520"/>
                <p:cNvSpPr>
                  <a:spLocks noChangeShapeType="1"/>
                </p:cNvSpPr>
                <p:nvPr/>
              </p:nvSpPr>
              <p:spPr bwMode="auto">
                <a:xfrm>
                  <a:off x="-1" y="936172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09" name="Shape 521"/>
                <p:cNvSpPr>
                  <a:spLocks noChangeShapeType="1"/>
                </p:cNvSpPr>
                <p:nvPr/>
              </p:nvSpPr>
              <p:spPr bwMode="auto">
                <a:xfrm>
                  <a:off x="-1" y="1092201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10" name="Shape 522"/>
                <p:cNvSpPr>
                  <a:spLocks noChangeShapeType="1"/>
                </p:cNvSpPr>
                <p:nvPr/>
              </p:nvSpPr>
              <p:spPr bwMode="auto">
                <a:xfrm>
                  <a:off x="-1" y="1248230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11" name="Shape 523"/>
                <p:cNvSpPr>
                  <a:spLocks noChangeShapeType="1"/>
                </p:cNvSpPr>
                <p:nvPr/>
              </p:nvSpPr>
              <p:spPr bwMode="auto">
                <a:xfrm>
                  <a:off x="-1" y="140425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12" name="Shape 524"/>
                <p:cNvSpPr>
                  <a:spLocks noChangeShapeType="1"/>
                </p:cNvSpPr>
                <p:nvPr/>
              </p:nvSpPr>
              <p:spPr bwMode="auto">
                <a:xfrm>
                  <a:off x="-1" y="156028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813" name="Shape 525"/>
                <p:cNvSpPr>
                  <a:spLocks noChangeShapeType="1"/>
                </p:cNvSpPr>
                <p:nvPr/>
              </p:nvSpPr>
              <p:spPr bwMode="auto">
                <a:xfrm>
                  <a:off x="-1" y="171631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6814" name="Group 537"/>
                <p:cNvGrpSpPr/>
                <p:nvPr/>
              </p:nvGrpSpPr>
              <p:grpSpPr bwMode="auto">
                <a:xfrm>
                  <a:off x="156027" y="476"/>
                  <a:ext cx="1565055" cy="1872348"/>
                  <a:chOff x="0" y="0"/>
                  <a:chExt cx="1565054" cy="1872346"/>
                </a:xfrm>
              </p:grpSpPr>
              <p:sp>
                <p:nvSpPr>
                  <p:cNvPr id="26815" name="Shape 5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16" name="Shape 5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4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17" name="Shape 5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009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18" name="Shape 5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951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19" name="Shape 5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6020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0" name="Shape 5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52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1" name="Shape 5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3903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2" name="Shape 5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95536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3" name="Shape 5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5204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4" name="Shape 5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8547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25" name="Shape 5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52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6649" name="Group 563"/>
              <p:cNvGrpSpPr/>
              <p:nvPr/>
            </p:nvGrpSpPr>
            <p:grpSpPr bwMode="auto">
              <a:xfrm>
                <a:off x="313009" y="312057"/>
                <a:ext cx="1878064" cy="1872824"/>
                <a:chOff x="0" y="0"/>
                <a:chExt cx="1878063" cy="1872823"/>
              </a:xfrm>
            </p:grpSpPr>
            <p:sp>
              <p:nvSpPr>
                <p:cNvPr id="26778" name="Shape 539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1878065" cy="1872347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6779" name="Shape 540"/>
                <p:cNvSpPr>
                  <a:spLocks noChangeShapeType="1"/>
                </p:cNvSpPr>
                <p:nvPr/>
              </p:nvSpPr>
              <p:spPr bwMode="auto">
                <a:xfrm>
                  <a:off x="-1" y="15602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0" name="Shape 541"/>
                <p:cNvSpPr>
                  <a:spLocks noChangeShapeType="1"/>
                </p:cNvSpPr>
                <p:nvPr/>
              </p:nvSpPr>
              <p:spPr bwMode="auto">
                <a:xfrm>
                  <a:off x="-1" y="31205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1" name="Shape 542"/>
                <p:cNvSpPr>
                  <a:spLocks noChangeShapeType="1"/>
                </p:cNvSpPr>
                <p:nvPr/>
              </p:nvSpPr>
              <p:spPr bwMode="auto">
                <a:xfrm>
                  <a:off x="-1" y="46808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2" name="Shape 543"/>
                <p:cNvSpPr>
                  <a:spLocks noChangeShapeType="1"/>
                </p:cNvSpPr>
                <p:nvPr/>
              </p:nvSpPr>
              <p:spPr bwMode="auto">
                <a:xfrm>
                  <a:off x="-1" y="62411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3" name="Shape 544"/>
                <p:cNvSpPr>
                  <a:spLocks noChangeShapeType="1"/>
                </p:cNvSpPr>
                <p:nvPr/>
              </p:nvSpPr>
              <p:spPr bwMode="auto">
                <a:xfrm>
                  <a:off x="-1" y="780143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4" name="Shape 545"/>
                <p:cNvSpPr>
                  <a:spLocks noChangeShapeType="1"/>
                </p:cNvSpPr>
                <p:nvPr/>
              </p:nvSpPr>
              <p:spPr bwMode="auto">
                <a:xfrm>
                  <a:off x="-1" y="936172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5" name="Shape 546"/>
                <p:cNvSpPr>
                  <a:spLocks noChangeShapeType="1"/>
                </p:cNvSpPr>
                <p:nvPr/>
              </p:nvSpPr>
              <p:spPr bwMode="auto">
                <a:xfrm>
                  <a:off x="-1" y="1092201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6" name="Shape 547"/>
                <p:cNvSpPr>
                  <a:spLocks noChangeShapeType="1"/>
                </p:cNvSpPr>
                <p:nvPr/>
              </p:nvSpPr>
              <p:spPr bwMode="auto">
                <a:xfrm>
                  <a:off x="-1" y="1248230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7" name="Shape 548"/>
                <p:cNvSpPr>
                  <a:spLocks noChangeShapeType="1"/>
                </p:cNvSpPr>
                <p:nvPr/>
              </p:nvSpPr>
              <p:spPr bwMode="auto">
                <a:xfrm>
                  <a:off x="-1" y="140425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8" name="Shape 549"/>
                <p:cNvSpPr>
                  <a:spLocks noChangeShapeType="1"/>
                </p:cNvSpPr>
                <p:nvPr/>
              </p:nvSpPr>
              <p:spPr bwMode="auto">
                <a:xfrm>
                  <a:off x="-1" y="156028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89" name="Shape 550"/>
                <p:cNvSpPr>
                  <a:spLocks noChangeShapeType="1"/>
                </p:cNvSpPr>
                <p:nvPr/>
              </p:nvSpPr>
              <p:spPr bwMode="auto">
                <a:xfrm>
                  <a:off x="-1" y="171631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6790" name="Group 562"/>
                <p:cNvGrpSpPr/>
                <p:nvPr/>
              </p:nvGrpSpPr>
              <p:grpSpPr bwMode="auto">
                <a:xfrm>
                  <a:off x="156027" y="476"/>
                  <a:ext cx="1565055" cy="1872348"/>
                  <a:chOff x="0" y="0"/>
                  <a:chExt cx="1565054" cy="1872346"/>
                </a:xfrm>
              </p:grpSpPr>
              <p:sp>
                <p:nvSpPr>
                  <p:cNvPr id="26791" name="Shape 5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2" name="Shape 5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4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3" name="Shape 5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009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4" name="Shape 5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951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5" name="Shape 5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6020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6" name="Shape 5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52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7" name="Shape 5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3903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8" name="Shape 5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95536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99" name="Shape 5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5204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00" name="Shape 5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8547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801" name="Shape 56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52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6650" name="Group 588"/>
              <p:cNvGrpSpPr/>
              <p:nvPr/>
            </p:nvGrpSpPr>
            <p:grpSpPr bwMode="auto">
              <a:xfrm>
                <a:off x="313009" y="312057"/>
                <a:ext cx="1878064" cy="1872824"/>
                <a:chOff x="0" y="0"/>
                <a:chExt cx="1878063" cy="1872823"/>
              </a:xfrm>
            </p:grpSpPr>
            <p:sp>
              <p:nvSpPr>
                <p:cNvPr id="26754" name="Shape 564"/>
                <p:cNvSpPr>
                  <a:spLocks noChangeArrowheads="1"/>
                </p:cNvSpPr>
                <p:nvPr/>
              </p:nvSpPr>
              <p:spPr bwMode="auto">
                <a:xfrm>
                  <a:off x="-1" y="-1"/>
                  <a:ext cx="1878065" cy="1872347"/>
                </a:xfrm>
                <a:prstGeom prst="rect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50800" tIns="50800" rIns="50800" bIns="50800" anchor="ctr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26755" name="Shape 565"/>
                <p:cNvSpPr>
                  <a:spLocks noChangeShapeType="1"/>
                </p:cNvSpPr>
                <p:nvPr/>
              </p:nvSpPr>
              <p:spPr bwMode="auto">
                <a:xfrm>
                  <a:off x="-1" y="15602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6" name="Shape 566"/>
                <p:cNvSpPr>
                  <a:spLocks noChangeShapeType="1"/>
                </p:cNvSpPr>
                <p:nvPr/>
              </p:nvSpPr>
              <p:spPr bwMode="auto">
                <a:xfrm>
                  <a:off x="-1" y="31205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7" name="Shape 567"/>
                <p:cNvSpPr>
                  <a:spLocks noChangeShapeType="1"/>
                </p:cNvSpPr>
                <p:nvPr/>
              </p:nvSpPr>
              <p:spPr bwMode="auto">
                <a:xfrm>
                  <a:off x="-1" y="46808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8" name="Shape 568"/>
                <p:cNvSpPr>
                  <a:spLocks noChangeShapeType="1"/>
                </p:cNvSpPr>
                <p:nvPr/>
              </p:nvSpPr>
              <p:spPr bwMode="auto">
                <a:xfrm>
                  <a:off x="-1" y="624115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9" name="Shape 569"/>
                <p:cNvSpPr>
                  <a:spLocks noChangeShapeType="1"/>
                </p:cNvSpPr>
                <p:nvPr/>
              </p:nvSpPr>
              <p:spPr bwMode="auto">
                <a:xfrm>
                  <a:off x="-1" y="780143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0" name="Shape 570"/>
                <p:cNvSpPr>
                  <a:spLocks noChangeShapeType="1"/>
                </p:cNvSpPr>
                <p:nvPr/>
              </p:nvSpPr>
              <p:spPr bwMode="auto">
                <a:xfrm>
                  <a:off x="-1" y="936172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1" name="Shape 571"/>
                <p:cNvSpPr>
                  <a:spLocks noChangeShapeType="1"/>
                </p:cNvSpPr>
                <p:nvPr/>
              </p:nvSpPr>
              <p:spPr bwMode="auto">
                <a:xfrm>
                  <a:off x="-1" y="1092201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2" name="Shape 572"/>
                <p:cNvSpPr>
                  <a:spLocks noChangeShapeType="1"/>
                </p:cNvSpPr>
                <p:nvPr/>
              </p:nvSpPr>
              <p:spPr bwMode="auto">
                <a:xfrm>
                  <a:off x="-1" y="1248230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3" name="Shape 573"/>
                <p:cNvSpPr>
                  <a:spLocks noChangeShapeType="1"/>
                </p:cNvSpPr>
                <p:nvPr/>
              </p:nvSpPr>
              <p:spPr bwMode="auto">
                <a:xfrm>
                  <a:off x="-1" y="1404258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4" name="Shape 574"/>
                <p:cNvSpPr>
                  <a:spLocks noChangeShapeType="1"/>
                </p:cNvSpPr>
                <p:nvPr/>
              </p:nvSpPr>
              <p:spPr bwMode="auto">
                <a:xfrm>
                  <a:off x="-1" y="156028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65" name="Shape 575"/>
                <p:cNvSpPr>
                  <a:spLocks noChangeShapeType="1"/>
                </p:cNvSpPr>
                <p:nvPr/>
              </p:nvSpPr>
              <p:spPr bwMode="auto">
                <a:xfrm>
                  <a:off x="-1" y="1716317"/>
                  <a:ext cx="1878065" cy="2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grpSp>
              <p:nvGrpSpPr>
                <p:cNvPr id="26766" name="Group 587"/>
                <p:cNvGrpSpPr/>
                <p:nvPr/>
              </p:nvGrpSpPr>
              <p:grpSpPr bwMode="auto">
                <a:xfrm>
                  <a:off x="156027" y="476"/>
                  <a:ext cx="1565055" cy="1872348"/>
                  <a:chOff x="0" y="0"/>
                  <a:chExt cx="1565054" cy="1872346"/>
                </a:xfrm>
              </p:grpSpPr>
              <p:sp>
                <p:nvSpPr>
                  <p:cNvPr id="26767" name="Shape 5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68" name="Shape 5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4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69" name="Shape 5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009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0" name="Shape 5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951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1" name="Shape 58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6020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2" name="Shape 5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2525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3" name="Shape 58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3903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4" name="Shape 5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95536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5" name="Shape 5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52041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6" name="Shape 5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8547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26777" name="Shape 58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65052" y="0"/>
                    <a:ext cx="2" cy="1872348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6651" name="Shape 589"/>
              <p:cNvSpPr>
                <a:spLocks noChangeArrowheads="1"/>
              </p:cNvSpPr>
              <p:nvPr/>
            </p:nvSpPr>
            <p:spPr bwMode="auto">
              <a:xfrm>
                <a:off x="469514" y="468085"/>
                <a:ext cx="1878063" cy="1872346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6652" name="Shape 590"/>
              <p:cNvSpPr>
                <a:spLocks noChangeShapeType="1"/>
              </p:cNvSpPr>
              <p:nvPr/>
            </p:nvSpPr>
            <p:spPr bwMode="auto">
              <a:xfrm>
                <a:off x="469514" y="624114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3" name="Shape 591"/>
              <p:cNvSpPr>
                <a:spLocks noChangeShapeType="1"/>
              </p:cNvSpPr>
              <p:nvPr/>
            </p:nvSpPr>
            <p:spPr bwMode="auto">
              <a:xfrm>
                <a:off x="469514" y="780142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4" name="Shape 592"/>
              <p:cNvSpPr>
                <a:spLocks noChangeShapeType="1"/>
              </p:cNvSpPr>
              <p:nvPr/>
            </p:nvSpPr>
            <p:spPr bwMode="auto">
              <a:xfrm>
                <a:off x="469514" y="936171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5" name="Shape 593"/>
              <p:cNvSpPr>
                <a:spLocks noChangeShapeType="1"/>
              </p:cNvSpPr>
              <p:nvPr/>
            </p:nvSpPr>
            <p:spPr bwMode="auto">
              <a:xfrm>
                <a:off x="469514" y="1092199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6" name="Shape 594"/>
              <p:cNvSpPr>
                <a:spLocks noChangeShapeType="1"/>
              </p:cNvSpPr>
              <p:nvPr/>
            </p:nvSpPr>
            <p:spPr bwMode="auto">
              <a:xfrm>
                <a:off x="469514" y="1248229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7" name="Shape 595"/>
              <p:cNvSpPr>
                <a:spLocks noChangeShapeType="1"/>
              </p:cNvSpPr>
              <p:nvPr/>
            </p:nvSpPr>
            <p:spPr bwMode="auto">
              <a:xfrm>
                <a:off x="469514" y="1404257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8" name="Shape 596"/>
              <p:cNvSpPr>
                <a:spLocks noChangeShapeType="1"/>
              </p:cNvSpPr>
              <p:nvPr/>
            </p:nvSpPr>
            <p:spPr bwMode="auto">
              <a:xfrm>
                <a:off x="469514" y="1560286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59" name="Shape 597"/>
              <p:cNvSpPr>
                <a:spLocks noChangeShapeType="1"/>
              </p:cNvSpPr>
              <p:nvPr/>
            </p:nvSpPr>
            <p:spPr bwMode="auto">
              <a:xfrm>
                <a:off x="469514" y="1716315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0" name="Shape 598"/>
              <p:cNvSpPr>
                <a:spLocks noChangeShapeType="1"/>
              </p:cNvSpPr>
              <p:nvPr/>
            </p:nvSpPr>
            <p:spPr bwMode="auto">
              <a:xfrm>
                <a:off x="469514" y="1872343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1" name="Shape 599"/>
              <p:cNvSpPr>
                <a:spLocks noChangeShapeType="1"/>
              </p:cNvSpPr>
              <p:nvPr/>
            </p:nvSpPr>
            <p:spPr bwMode="auto">
              <a:xfrm>
                <a:off x="469514" y="2028372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2" name="Shape 600"/>
              <p:cNvSpPr>
                <a:spLocks noChangeShapeType="1"/>
              </p:cNvSpPr>
              <p:nvPr/>
            </p:nvSpPr>
            <p:spPr bwMode="auto">
              <a:xfrm>
                <a:off x="469514" y="2184400"/>
                <a:ext cx="1878063" cy="2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grpSp>
            <p:nvGrpSpPr>
              <p:cNvPr id="26663" name="Group 612"/>
              <p:cNvGrpSpPr/>
              <p:nvPr/>
            </p:nvGrpSpPr>
            <p:grpSpPr bwMode="auto">
              <a:xfrm>
                <a:off x="625542" y="468562"/>
                <a:ext cx="1565054" cy="1872346"/>
                <a:chOff x="0" y="0"/>
                <a:chExt cx="1565052" cy="1872345"/>
              </a:xfrm>
            </p:grpSpPr>
            <p:sp>
              <p:nvSpPr>
                <p:cNvPr id="26743" name="Shape 601"/>
                <p:cNvSpPr>
                  <a:spLocks noChangeShapeType="1"/>
                </p:cNvSpPr>
                <p:nvPr/>
              </p:nvSpPr>
              <p:spPr bwMode="auto">
                <a:xfrm flipV="1">
                  <a:off x="-1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4" name="Shape 602"/>
                <p:cNvSpPr>
                  <a:spLocks noChangeShapeType="1"/>
                </p:cNvSpPr>
                <p:nvPr/>
              </p:nvSpPr>
              <p:spPr bwMode="auto">
                <a:xfrm flipV="1">
                  <a:off x="15650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5" name="Shape 603"/>
                <p:cNvSpPr>
                  <a:spLocks noChangeShapeType="1"/>
                </p:cNvSpPr>
                <p:nvPr/>
              </p:nvSpPr>
              <p:spPr bwMode="auto">
                <a:xfrm flipV="1">
                  <a:off x="313009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6" name="Shape 604"/>
                <p:cNvSpPr>
                  <a:spLocks noChangeShapeType="1"/>
                </p:cNvSpPr>
                <p:nvPr/>
              </p:nvSpPr>
              <p:spPr bwMode="auto">
                <a:xfrm flipV="1">
                  <a:off x="46951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7" name="Shape 605"/>
                <p:cNvSpPr>
                  <a:spLocks noChangeShapeType="1"/>
                </p:cNvSpPr>
                <p:nvPr/>
              </p:nvSpPr>
              <p:spPr bwMode="auto">
                <a:xfrm flipV="1">
                  <a:off x="626019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8" name="Shape 606"/>
                <p:cNvSpPr>
                  <a:spLocks noChangeShapeType="1"/>
                </p:cNvSpPr>
                <p:nvPr/>
              </p:nvSpPr>
              <p:spPr bwMode="auto">
                <a:xfrm flipV="1">
                  <a:off x="782524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49" name="Shape 607"/>
                <p:cNvSpPr>
                  <a:spLocks noChangeShapeType="1"/>
                </p:cNvSpPr>
                <p:nvPr/>
              </p:nvSpPr>
              <p:spPr bwMode="auto">
                <a:xfrm flipV="1">
                  <a:off x="93903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0" name="Shape 608"/>
                <p:cNvSpPr>
                  <a:spLocks noChangeShapeType="1"/>
                </p:cNvSpPr>
                <p:nvPr/>
              </p:nvSpPr>
              <p:spPr bwMode="auto">
                <a:xfrm flipV="1">
                  <a:off x="1095535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1" name="Shape 609"/>
                <p:cNvSpPr>
                  <a:spLocks noChangeShapeType="1"/>
                </p:cNvSpPr>
                <p:nvPr/>
              </p:nvSpPr>
              <p:spPr bwMode="auto">
                <a:xfrm flipV="1">
                  <a:off x="125204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2" name="Shape 610"/>
                <p:cNvSpPr>
                  <a:spLocks noChangeShapeType="1"/>
                </p:cNvSpPr>
                <p:nvPr/>
              </p:nvSpPr>
              <p:spPr bwMode="auto">
                <a:xfrm flipV="1">
                  <a:off x="1408545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26753" name="Shape 611"/>
                <p:cNvSpPr>
                  <a:spLocks noChangeShapeType="1"/>
                </p:cNvSpPr>
                <p:nvPr/>
              </p:nvSpPr>
              <p:spPr bwMode="auto">
                <a:xfrm flipV="1">
                  <a:off x="1565050" y="0"/>
                  <a:ext cx="2" cy="1872346"/>
                </a:xfrm>
                <a:prstGeom prst="line">
                  <a:avLst/>
                </a:prstGeom>
                <a:noFill/>
                <a:ln w="9525">
                  <a:solidFill>
                    <a:srgbClr val="80808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</p:grpSp>
          <p:sp>
            <p:nvSpPr>
              <p:cNvPr id="26664" name="Shape 613"/>
              <p:cNvSpPr>
                <a:spLocks noChangeShapeType="1"/>
              </p:cNvSpPr>
              <p:nvPr/>
            </p:nvSpPr>
            <p:spPr bwMode="auto">
              <a:xfrm>
                <a:off x="1878060" y="-1"/>
                <a:ext cx="469517" cy="46808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5" name="Shape 614"/>
              <p:cNvSpPr>
                <a:spLocks noChangeShapeType="1"/>
              </p:cNvSpPr>
              <p:nvPr/>
            </p:nvSpPr>
            <p:spPr bwMode="auto">
              <a:xfrm>
                <a:off x="1878060" y="1872343"/>
                <a:ext cx="469517" cy="46808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6" name="Shape 615"/>
              <p:cNvSpPr>
                <a:spLocks noChangeShapeType="1"/>
              </p:cNvSpPr>
              <p:nvPr/>
            </p:nvSpPr>
            <p:spPr bwMode="auto">
              <a:xfrm>
                <a:off x="-1" y="1872343"/>
                <a:ext cx="469516" cy="46808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7" name="Shape 616"/>
              <p:cNvSpPr>
                <a:spLocks noChangeShapeType="1"/>
              </p:cNvSpPr>
              <p:nvPr/>
            </p:nvSpPr>
            <p:spPr bwMode="auto">
              <a:xfrm>
                <a:off x="1565049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8" name="Shape 617"/>
              <p:cNvSpPr>
                <a:spLocks noChangeShapeType="1"/>
              </p:cNvSpPr>
              <p:nvPr/>
            </p:nvSpPr>
            <p:spPr bwMode="auto">
              <a:xfrm>
                <a:off x="1721554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69" name="Shape 618"/>
              <p:cNvSpPr>
                <a:spLocks noChangeShapeType="1"/>
              </p:cNvSpPr>
              <p:nvPr/>
            </p:nvSpPr>
            <p:spPr bwMode="auto">
              <a:xfrm>
                <a:off x="-1" y="-1"/>
                <a:ext cx="469516" cy="468088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0" name="Shape 619"/>
              <p:cNvSpPr>
                <a:spLocks noChangeShapeType="1"/>
              </p:cNvSpPr>
              <p:nvPr/>
            </p:nvSpPr>
            <p:spPr bwMode="auto">
              <a:xfrm>
                <a:off x="1408544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1" name="Shape 620"/>
              <p:cNvSpPr>
                <a:spLocks noChangeShapeType="1"/>
              </p:cNvSpPr>
              <p:nvPr/>
            </p:nvSpPr>
            <p:spPr bwMode="auto">
              <a:xfrm>
                <a:off x="1095534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2" name="Shape 621"/>
              <p:cNvSpPr>
                <a:spLocks noChangeShapeType="1"/>
              </p:cNvSpPr>
              <p:nvPr/>
            </p:nvSpPr>
            <p:spPr bwMode="auto">
              <a:xfrm>
                <a:off x="1252039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3" name="Shape 622"/>
              <p:cNvSpPr>
                <a:spLocks noChangeShapeType="1"/>
              </p:cNvSpPr>
              <p:nvPr/>
            </p:nvSpPr>
            <p:spPr bwMode="auto">
              <a:xfrm>
                <a:off x="939029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4" name="Shape 623"/>
              <p:cNvSpPr>
                <a:spLocks noChangeShapeType="1"/>
              </p:cNvSpPr>
              <p:nvPr/>
            </p:nvSpPr>
            <p:spPr bwMode="auto">
              <a:xfrm>
                <a:off x="626019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5" name="Shape 624"/>
              <p:cNvSpPr>
                <a:spLocks noChangeShapeType="1"/>
              </p:cNvSpPr>
              <p:nvPr/>
            </p:nvSpPr>
            <p:spPr bwMode="auto">
              <a:xfrm>
                <a:off x="782524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6" name="Shape 625"/>
              <p:cNvSpPr>
                <a:spLocks noChangeShapeType="1"/>
              </p:cNvSpPr>
              <p:nvPr/>
            </p:nvSpPr>
            <p:spPr bwMode="auto">
              <a:xfrm>
                <a:off x="469514" y="156028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7" name="Shape 626"/>
              <p:cNvSpPr>
                <a:spLocks noChangeShapeType="1"/>
              </p:cNvSpPr>
              <p:nvPr/>
            </p:nvSpPr>
            <p:spPr bwMode="auto">
              <a:xfrm>
                <a:off x="313009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8" name="Shape 627"/>
              <p:cNvSpPr>
                <a:spLocks noChangeShapeType="1"/>
              </p:cNvSpPr>
              <p:nvPr/>
            </p:nvSpPr>
            <p:spPr bwMode="auto">
              <a:xfrm>
                <a:off x="469514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79" name="Shape 628"/>
              <p:cNvSpPr>
                <a:spLocks noChangeShapeType="1"/>
              </p:cNvSpPr>
              <p:nvPr/>
            </p:nvSpPr>
            <p:spPr bwMode="auto">
              <a:xfrm>
                <a:off x="156504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0" name="Shape 629"/>
              <p:cNvSpPr>
                <a:spLocks noChangeShapeType="1"/>
              </p:cNvSpPr>
              <p:nvPr/>
            </p:nvSpPr>
            <p:spPr bwMode="auto">
              <a:xfrm>
                <a:off x="782524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1" name="Shape 630"/>
              <p:cNvSpPr>
                <a:spLocks noChangeShapeType="1"/>
              </p:cNvSpPr>
              <p:nvPr/>
            </p:nvSpPr>
            <p:spPr bwMode="auto">
              <a:xfrm>
                <a:off x="939029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2" name="Shape 631"/>
              <p:cNvSpPr>
                <a:spLocks noChangeShapeType="1"/>
              </p:cNvSpPr>
              <p:nvPr/>
            </p:nvSpPr>
            <p:spPr bwMode="auto">
              <a:xfrm>
                <a:off x="626019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3" name="Shape 632"/>
              <p:cNvSpPr>
                <a:spLocks noChangeShapeType="1"/>
              </p:cNvSpPr>
              <p:nvPr/>
            </p:nvSpPr>
            <p:spPr bwMode="auto">
              <a:xfrm>
                <a:off x="1252039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4" name="Shape 633"/>
              <p:cNvSpPr>
                <a:spLocks noChangeShapeType="1"/>
              </p:cNvSpPr>
              <p:nvPr/>
            </p:nvSpPr>
            <p:spPr bwMode="auto">
              <a:xfrm>
                <a:off x="1408544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5" name="Shape 634"/>
              <p:cNvSpPr>
                <a:spLocks noChangeShapeType="1"/>
              </p:cNvSpPr>
              <p:nvPr/>
            </p:nvSpPr>
            <p:spPr bwMode="auto">
              <a:xfrm>
                <a:off x="1095534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6" name="Shape 635"/>
              <p:cNvSpPr>
                <a:spLocks noChangeShapeType="1"/>
              </p:cNvSpPr>
              <p:nvPr/>
            </p:nvSpPr>
            <p:spPr bwMode="auto">
              <a:xfrm>
                <a:off x="1721555" y="-1"/>
                <a:ext cx="469516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7" name="Shape 636"/>
              <p:cNvSpPr>
                <a:spLocks noChangeShapeType="1"/>
              </p:cNvSpPr>
              <p:nvPr/>
            </p:nvSpPr>
            <p:spPr bwMode="auto">
              <a:xfrm>
                <a:off x="1565049" y="-1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8" name="Shape 637"/>
              <p:cNvSpPr>
                <a:spLocks noChangeShapeType="1"/>
              </p:cNvSpPr>
              <p:nvPr/>
            </p:nvSpPr>
            <p:spPr bwMode="auto">
              <a:xfrm>
                <a:off x="156504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89" name="Shape 638"/>
              <p:cNvSpPr>
                <a:spLocks noChangeShapeType="1"/>
              </p:cNvSpPr>
              <p:nvPr/>
            </p:nvSpPr>
            <p:spPr bwMode="auto">
              <a:xfrm>
                <a:off x="313009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0" name="Shape 639"/>
              <p:cNvSpPr>
                <a:spLocks noChangeShapeType="1"/>
              </p:cNvSpPr>
              <p:nvPr/>
            </p:nvSpPr>
            <p:spPr bwMode="auto">
              <a:xfrm>
                <a:off x="-1" y="1716314"/>
                <a:ext cx="469516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1" name="Shape 640"/>
              <p:cNvSpPr>
                <a:spLocks noChangeShapeType="1"/>
              </p:cNvSpPr>
              <p:nvPr/>
            </p:nvSpPr>
            <p:spPr bwMode="auto">
              <a:xfrm>
                <a:off x="626019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2" name="Shape 641"/>
              <p:cNvSpPr>
                <a:spLocks noChangeShapeType="1"/>
              </p:cNvSpPr>
              <p:nvPr/>
            </p:nvSpPr>
            <p:spPr bwMode="auto">
              <a:xfrm>
                <a:off x="782524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3" name="Shape 642"/>
              <p:cNvSpPr>
                <a:spLocks noChangeShapeType="1"/>
              </p:cNvSpPr>
              <p:nvPr/>
            </p:nvSpPr>
            <p:spPr bwMode="auto">
              <a:xfrm>
                <a:off x="469514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4" name="Shape 643"/>
              <p:cNvSpPr>
                <a:spLocks noChangeShapeType="1"/>
              </p:cNvSpPr>
              <p:nvPr/>
            </p:nvSpPr>
            <p:spPr bwMode="auto">
              <a:xfrm>
                <a:off x="1095534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5" name="Shape 644"/>
              <p:cNvSpPr>
                <a:spLocks noChangeShapeType="1"/>
              </p:cNvSpPr>
              <p:nvPr/>
            </p:nvSpPr>
            <p:spPr bwMode="auto">
              <a:xfrm>
                <a:off x="1252039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6" name="Shape 645"/>
              <p:cNvSpPr>
                <a:spLocks noChangeShapeType="1"/>
              </p:cNvSpPr>
              <p:nvPr/>
            </p:nvSpPr>
            <p:spPr bwMode="auto">
              <a:xfrm>
                <a:off x="939029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7" name="Shape 646"/>
              <p:cNvSpPr>
                <a:spLocks noChangeShapeType="1"/>
              </p:cNvSpPr>
              <p:nvPr/>
            </p:nvSpPr>
            <p:spPr bwMode="auto">
              <a:xfrm>
                <a:off x="1565049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8" name="Shape 647"/>
              <p:cNvSpPr>
                <a:spLocks noChangeShapeType="1"/>
              </p:cNvSpPr>
              <p:nvPr/>
            </p:nvSpPr>
            <p:spPr bwMode="auto">
              <a:xfrm>
                <a:off x="1408544" y="1716314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699" name="Shape 648"/>
              <p:cNvSpPr>
                <a:spLocks noChangeShapeType="1"/>
              </p:cNvSpPr>
              <p:nvPr/>
            </p:nvSpPr>
            <p:spPr bwMode="auto">
              <a:xfrm>
                <a:off x="156504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0" name="Shape 649"/>
              <p:cNvSpPr>
                <a:spLocks noChangeShapeType="1"/>
              </p:cNvSpPr>
              <p:nvPr/>
            </p:nvSpPr>
            <p:spPr bwMode="auto">
              <a:xfrm>
                <a:off x="313009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1" name="Shape 650"/>
              <p:cNvSpPr>
                <a:spLocks noChangeShapeType="1"/>
              </p:cNvSpPr>
              <p:nvPr/>
            </p:nvSpPr>
            <p:spPr bwMode="auto">
              <a:xfrm>
                <a:off x="-1" y="1560286"/>
                <a:ext cx="469516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2" name="Shape 651"/>
              <p:cNvSpPr>
                <a:spLocks noChangeShapeType="1"/>
              </p:cNvSpPr>
              <p:nvPr/>
            </p:nvSpPr>
            <p:spPr bwMode="auto">
              <a:xfrm>
                <a:off x="626019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3" name="Shape 652"/>
              <p:cNvSpPr>
                <a:spLocks noChangeShapeType="1"/>
              </p:cNvSpPr>
              <p:nvPr/>
            </p:nvSpPr>
            <p:spPr bwMode="auto">
              <a:xfrm>
                <a:off x="782524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4" name="Shape 653"/>
              <p:cNvSpPr>
                <a:spLocks noChangeShapeType="1"/>
              </p:cNvSpPr>
              <p:nvPr/>
            </p:nvSpPr>
            <p:spPr bwMode="auto">
              <a:xfrm>
                <a:off x="469514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5" name="Shape 654"/>
              <p:cNvSpPr>
                <a:spLocks noChangeShapeType="1"/>
              </p:cNvSpPr>
              <p:nvPr/>
            </p:nvSpPr>
            <p:spPr bwMode="auto">
              <a:xfrm>
                <a:off x="1095534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6" name="Shape 655"/>
              <p:cNvSpPr>
                <a:spLocks noChangeShapeType="1"/>
              </p:cNvSpPr>
              <p:nvPr/>
            </p:nvSpPr>
            <p:spPr bwMode="auto">
              <a:xfrm>
                <a:off x="1252039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7" name="Shape 656"/>
              <p:cNvSpPr>
                <a:spLocks noChangeShapeType="1"/>
              </p:cNvSpPr>
              <p:nvPr/>
            </p:nvSpPr>
            <p:spPr bwMode="auto">
              <a:xfrm>
                <a:off x="939029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8" name="Shape 657"/>
              <p:cNvSpPr>
                <a:spLocks noChangeShapeType="1"/>
              </p:cNvSpPr>
              <p:nvPr/>
            </p:nvSpPr>
            <p:spPr bwMode="auto">
              <a:xfrm>
                <a:off x="1565049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09" name="Shape 658"/>
              <p:cNvSpPr>
                <a:spLocks noChangeShapeType="1"/>
              </p:cNvSpPr>
              <p:nvPr/>
            </p:nvSpPr>
            <p:spPr bwMode="auto">
              <a:xfrm>
                <a:off x="1408544" y="1560286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0" name="Shape 659"/>
              <p:cNvSpPr>
                <a:spLocks noChangeShapeType="1"/>
              </p:cNvSpPr>
              <p:nvPr/>
            </p:nvSpPr>
            <p:spPr bwMode="auto">
              <a:xfrm>
                <a:off x="156504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1" name="Shape 660"/>
              <p:cNvSpPr>
                <a:spLocks noChangeShapeType="1"/>
              </p:cNvSpPr>
              <p:nvPr/>
            </p:nvSpPr>
            <p:spPr bwMode="auto">
              <a:xfrm>
                <a:off x="313009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2" name="Shape 661"/>
              <p:cNvSpPr>
                <a:spLocks noChangeShapeType="1"/>
              </p:cNvSpPr>
              <p:nvPr/>
            </p:nvSpPr>
            <p:spPr bwMode="auto">
              <a:xfrm>
                <a:off x="-1" y="1404258"/>
                <a:ext cx="469516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3" name="Shape 662"/>
              <p:cNvSpPr>
                <a:spLocks noChangeShapeType="1"/>
              </p:cNvSpPr>
              <p:nvPr/>
            </p:nvSpPr>
            <p:spPr bwMode="auto">
              <a:xfrm>
                <a:off x="626019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4" name="Shape 663"/>
              <p:cNvSpPr>
                <a:spLocks noChangeShapeType="1"/>
              </p:cNvSpPr>
              <p:nvPr/>
            </p:nvSpPr>
            <p:spPr bwMode="auto">
              <a:xfrm>
                <a:off x="782524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5" name="Shape 664"/>
              <p:cNvSpPr>
                <a:spLocks noChangeShapeType="1"/>
              </p:cNvSpPr>
              <p:nvPr/>
            </p:nvSpPr>
            <p:spPr bwMode="auto">
              <a:xfrm>
                <a:off x="469514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6" name="Shape 665"/>
              <p:cNvSpPr>
                <a:spLocks noChangeShapeType="1"/>
              </p:cNvSpPr>
              <p:nvPr/>
            </p:nvSpPr>
            <p:spPr bwMode="auto">
              <a:xfrm>
                <a:off x="1095534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7" name="Shape 666"/>
              <p:cNvSpPr>
                <a:spLocks noChangeShapeType="1"/>
              </p:cNvSpPr>
              <p:nvPr/>
            </p:nvSpPr>
            <p:spPr bwMode="auto">
              <a:xfrm>
                <a:off x="1252039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8" name="Shape 667"/>
              <p:cNvSpPr>
                <a:spLocks noChangeShapeType="1"/>
              </p:cNvSpPr>
              <p:nvPr/>
            </p:nvSpPr>
            <p:spPr bwMode="auto">
              <a:xfrm>
                <a:off x="939029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19" name="Shape 668"/>
              <p:cNvSpPr>
                <a:spLocks noChangeShapeType="1"/>
              </p:cNvSpPr>
              <p:nvPr/>
            </p:nvSpPr>
            <p:spPr bwMode="auto">
              <a:xfrm>
                <a:off x="1565049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0" name="Shape 669"/>
              <p:cNvSpPr>
                <a:spLocks noChangeShapeType="1"/>
              </p:cNvSpPr>
              <p:nvPr/>
            </p:nvSpPr>
            <p:spPr bwMode="auto">
              <a:xfrm>
                <a:off x="1408544" y="1404258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1" name="Shape 670"/>
              <p:cNvSpPr>
                <a:spLocks noChangeShapeType="1"/>
              </p:cNvSpPr>
              <p:nvPr/>
            </p:nvSpPr>
            <p:spPr bwMode="auto">
              <a:xfrm>
                <a:off x="156504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2" name="Shape 671"/>
              <p:cNvSpPr>
                <a:spLocks noChangeShapeType="1"/>
              </p:cNvSpPr>
              <p:nvPr/>
            </p:nvSpPr>
            <p:spPr bwMode="auto">
              <a:xfrm>
                <a:off x="313009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3" name="Shape 672"/>
              <p:cNvSpPr>
                <a:spLocks noChangeShapeType="1"/>
              </p:cNvSpPr>
              <p:nvPr/>
            </p:nvSpPr>
            <p:spPr bwMode="auto">
              <a:xfrm>
                <a:off x="-1" y="936171"/>
                <a:ext cx="469516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4" name="Shape 673"/>
              <p:cNvSpPr>
                <a:spLocks noChangeShapeType="1"/>
              </p:cNvSpPr>
              <p:nvPr/>
            </p:nvSpPr>
            <p:spPr bwMode="auto">
              <a:xfrm>
                <a:off x="626019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5" name="Shape 674"/>
              <p:cNvSpPr>
                <a:spLocks noChangeShapeType="1"/>
              </p:cNvSpPr>
              <p:nvPr/>
            </p:nvSpPr>
            <p:spPr bwMode="auto">
              <a:xfrm>
                <a:off x="782524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6" name="Shape 675"/>
              <p:cNvSpPr>
                <a:spLocks noChangeShapeType="1"/>
              </p:cNvSpPr>
              <p:nvPr/>
            </p:nvSpPr>
            <p:spPr bwMode="auto">
              <a:xfrm>
                <a:off x="469514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7" name="Shape 676"/>
              <p:cNvSpPr>
                <a:spLocks noChangeShapeType="1"/>
              </p:cNvSpPr>
              <p:nvPr/>
            </p:nvSpPr>
            <p:spPr bwMode="auto">
              <a:xfrm>
                <a:off x="1095534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8" name="Shape 677"/>
              <p:cNvSpPr>
                <a:spLocks noChangeShapeType="1"/>
              </p:cNvSpPr>
              <p:nvPr/>
            </p:nvSpPr>
            <p:spPr bwMode="auto">
              <a:xfrm>
                <a:off x="1252039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29" name="Shape 678"/>
              <p:cNvSpPr>
                <a:spLocks noChangeShapeType="1"/>
              </p:cNvSpPr>
              <p:nvPr/>
            </p:nvSpPr>
            <p:spPr bwMode="auto">
              <a:xfrm>
                <a:off x="939029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0" name="Shape 679"/>
              <p:cNvSpPr>
                <a:spLocks noChangeShapeType="1"/>
              </p:cNvSpPr>
              <p:nvPr/>
            </p:nvSpPr>
            <p:spPr bwMode="auto">
              <a:xfrm>
                <a:off x="1565049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1" name="Shape 680"/>
              <p:cNvSpPr>
                <a:spLocks noChangeShapeType="1"/>
              </p:cNvSpPr>
              <p:nvPr/>
            </p:nvSpPr>
            <p:spPr bwMode="auto">
              <a:xfrm>
                <a:off x="1408544" y="936171"/>
                <a:ext cx="469517" cy="468087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2" name="Shape 681"/>
              <p:cNvSpPr>
                <a:spLocks noChangeShapeType="1"/>
              </p:cNvSpPr>
              <p:nvPr/>
            </p:nvSpPr>
            <p:spPr bwMode="auto">
              <a:xfrm>
                <a:off x="156504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3" name="Shape 682"/>
              <p:cNvSpPr>
                <a:spLocks noChangeShapeType="1"/>
              </p:cNvSpPr>
              <p:nvPr/>
            </p:nvSpPr>
            <p:spPr bwMode="auto">
              <a:xfrm>
                <a:off x="313009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4" name="Shape 683"/>
              <p:cNvSpPr>
                <a:spLocks noChangeShapeType="1"/>
              </p:cNvSpPr>
              <p:nvPr/>
            </p:nvSpPr>
            <p:spPr bwMode="auto">
              <a:xfrm>
                <a:off x="-1" y="1092199"/>
                <a:ext cx="469516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5" name="Shape 684"/>
              <p:cNvSpPr>
                <a:spLocks noChangeShapeType="1"/>
              </p:cNvSpPr>
              <p:nvPr/>
            </p:nvSpPr>
            <p:spPr bwMode="auto">
              <a:xfrm>
                <a:off x="626019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6" name="Shape 685"/>
              <p:cNvSpPr>
                <a:spLocks noChangeShapeType="1"/>
              </p:cNvSpPr>
              <p:nvPr/>
            </p:nvSpPr>
            <p:spPr bwMode="auto">
              <a:xfrm>
                <a:off x="782524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7" name="Shape 686"/>
              <p:cNvSpPr>
                <a:spLocks noChangeShapeType="1"/>
              </p:cNvSpPr>
              <p:nvPr/>
            </p:nvSpPr>
            <p:spPr bwMode="auto">
              <a:xfrm>
                <a:off x="469514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8" name="Shape 687"/>
              <p:cNvSpPr>
                <a:spLocks noChangeShapeType="1"/>
              </p:cNvSpPr>
              <p:nvPr/>
            </p:nvSpPr>
            <p:spPr bwMode="auto">
              <a:xfrm>
                <a:off x="1095534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39" name="Shape 688"/>
              <p:cNvSpPr>
                <a:spLocks noChangeShapeType="1"/>
              </p:cNvSpPr>
              <p:nvPr/>
            </p:nvSpPr>
            <p:spPr bwMode="auto">
              <a:xfrm>
                <a:off x="1252039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40" name="Shape 689"/>
              <p:cNvSpPr>
                <a:spLocks noChangeShapeType="1"/>
              </p:cNvSpPr>
              <p:nvPr/>
            </p:nvSpPr>
            <p:spPr bwMode="auto">
              <a:xfrm>
                <a:off x="939029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41" name="Shape 690"/>
              <p:cNvSpPr>
                <a:spLocks noChangeShapeType="1"/>
              </p:cNvSpPr>
              <p:nvPr/>
            </p:nvSpPr>
            <p:spPr bwMode="auto">
              <a:xfrm>
                <a:off x="1565049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6742" name="Shape 691"/>
              <p:cNvSpPr>
                <a:spLocks noChangeShapeType="1"/>
              </p:cNvSpPr>
              <p:nvPr/>
            </p:nvSpPr>
            <p:spPr bwMode="auto">
              <a:xfrm>
                <a:off x="1408544" y="1092199"/>
                <a:ext cx="469517" cy="468088"/>
              </a:xfrm>
              <a:prstGeom prst="line">
                <a:avLst/>
              </a:prstGeom>
              <a:noFill/>
              <a:ln w="9525">
                <a:solidFill>
                  <a:srgbClr val="80808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26633" name="Shape 693"/>
            <p:cNvSpPr>
              <a:spLocks noChangeArrowheads="1"/>
            </p:cNvSpPr>
            <p:nvPr/>
          </p:nvSpPr>
          <p:spPr bwMode="auto">
            <a:xfrm>
              <a:off x="0" y="-1"/>
              <a:ext cx="8593006" cy="17219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>
              <a:spAutoFit/>
            </a:bodyPr>
            <a:lstStyle/>
            <a:p>
              <a:r>
                <a:rPr lang="en-US" sz="1800"/>
                <a:t>3 sequences:</a:t>
              </a:r>
            </a:p>
            <a:p>
              <a:r>
                <a:rPr lang="en-US" sz="1800"/>
                <a:t>edges:7</a:t>
              </a:r>
            </a:p>
            <a:p>
              <a:r>
                <a:rPr lang="en-US" sz="1800"/>
                <a:t>cells: (length(seq1)+1)*(length(seq2)+1)*(length)</a:t>
              </a:r>
            </a:p>
            <a:p>
              <a:r>
                <a:rPr lang="en-US" sz="1800"/>
                <a:t>time complexity: 7*n^3;O(n^3)</a:t>
              </a:r>
            </a:p>
          </p:txBody>
        </p:sp>
      </p:grpSp>
      <p:grpSp>
        <p:nvGrpSpPr>
          <p:cNvPr id="15" name="Group 697"/>
          <p:cNvGrpSpPr/>
          <p:nvPr/>
        </p:nvGrpSpPr>
        <p:grpSpPr bwMode="auto">
          <a:xfrm>
            <a:off x="214313" y="4851400"/>
            <a:ext cx="7221537" cy="1487488"/>
            <a:chOff x="0" y="0"/>
            <a:chExt cx="10269194" cy="2115788"/>
          </a:xfrm>
        </p:grpSpPr>
        <p:sp>
          <p:nvSpPr>
            <p:cNvPr id="26630" name="Shape 695"/>
            <p:cNvSpPr>
              <a:spLocks noChangeArrowheads="1"/>
            </p:cNvSpPr>
            <p:nvPr/>
          </p:nvSpPr>
          <p:spPr bwMode="auto">
            <a:xfrm>
              <a:off x="9685558" y="1001531"/>
              <a:ext cx="583636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26631" name="Shape 696"/>
            <p:cNvSpPr>
              <a:spLocks noChangeArrowheads="1"/>
            </p:cNvSpPr>
            <p:nvPr/>
          </p:nvSpPr>
          <p:spPr bwMode="auto">
            <a:xfrm>
              <a:off x="0" y="0"/>
              <a:ext cx="7745528" cy="2115788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>
              <a:spAutoFit/>
            </a:bodyPr>
            <a:lstStyle/>
            <a:p>
              <a:r>
                <a:rPr lang="en-US" sz="1800"/>
                <a:t>k sequences:</a:t>
              </a:r>
            </a:p>
            <a:p>
              <a:r>
                <a:rPr lang="en-US" sz="1800"/>
                <a:t>edges:2^k - 1</a:t>
              </a:r>
            </a:p>
            <a:p>
              <a:r>
                <a:rPr lang="en-US" sz="1800"/>
                <a:t>cells: (length(seq1)+1)*(length(seq2)+1)*…* (length(seqk)+1)</a:t>
              </a:r>
            </a:p>
            <a:p>
              <a:r>
                <a:rPr lang="en-US" sz="1800"/>
                <a:t>time complexity: (2^k-1)*n^k;O((2n)^k))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15" grpId="0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699"/>
          <p:cNvSpPr>
            <a:spLocks noChangeArrowheads="1"/>
          </p:cNvSpPr>
          <p:nvPr/>
        </p:nvSpPr>
        <p:spPr bwMode="auto">
          <a:xfrm>
            <a:off x="192088" y="206375"/>
            <a:ext cx="8415337" cy="56515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3200"/>
              <a:t>Scoring system in Global Algorithm(Sum of Pairs)</a:t>
            </a:r>
          </a:p>
        </p:txBody>
      </p:sp>
      <p:sp>
        <p:nvSpPr>
          <p:cNvPr id="700" name="Shape 700"/>
          <p:cNvSpPr>
            <a:spLocks noChangeArrowheads="1"/>
          </p:cNvSpPr>
          <p:nvPr/>
        </p:nvSpPr>
        <p:spPr bwMode="auto">
          <a:xfrm>
            <a:off x="214313" y="3071813"/>
            <a:ext cx="5226050" cy="93345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>
            <a:spAutoFit/>
          </a:bodyPr>
          <a:lstStyle/>
          <a:p>
            <a:r>
              <a:rPr lang="en-US" sz="2800"/>
              <a:t>3 sequences:</a:t>
            </a:r>
          </a:p>
          <a:p>
            <a:r>
              <a:rPr lang="en-US" sz="2800"/>
              <a:t>Sum up the score XY+XZ+YZ</a:t>
            </a:r>
          </a:p>
        </p:txBody>
      </p:sp>
      <p:sp>
        <p:nvSpPr>
          <p:cNvPr id="701" name="Shape 701"/>
          <p:cNvSpPr/>
          <p:nvPr/>
        </p:nvSpPr>
        <p:spPr>
          <a:xfrm>
            <a:off x="214313" y="4851400"/>
            <a:ext cx="5446712" cy="1365250"/>
          </a:xfrm>
          <a:prstGeom prst="rect">
            <a:avLst/>
          </a:prstGeom>
          <a:ln w="12700">
            <a:miter lim="400000"/>
          </a:ln>
        </p:spPr>
        <p:txBody>
          <a:bodyPr lIns="35717" tIns="35717" rIns="35717" bIns="35717">
            <a:spAutoFit/>
          </a:bodyPr>
          <a:lstStyle/>
          <a:p>
            <a:pPr>
              <a:defRPr sz="3000"/>
            </a:pPr>
            <a:r>
              <a:rPr sz="2800" dirty="0"/>
              <a:t>k sequences:</a:t>
            </a:r>
          </a:p>
          <a:p>
            <a:pPr>
              <a:defRPr sz="3000"/>
            </a:pPr>
            <a:r>
              <a:rPr sz="2800" dirty="0"/>
              <a:t>Sum up the score from </a:t>
            </a:r>
            <a:r>
              <a:rPr sz="2800" b="1" dirty="0">
                <a:solidFill>
                  <a:srgbClr val="EC5C57"/>
                </a:solidFill>
                <a:latin typeface="+mn-lt"/>
                <a:sym typeface="Helvetica"/>
              </a:rPr>
              <a:t>k(k-1)/2 or  O(k^2) </a:t>
            </a:r>
            <a:r>
              <a:rPr sz="2800" dirty="0"/>
              <a:t>sequences pairs</a:t>
            </a:r>
          </a:p>
        </p:txBody>
      </p:sp>
      <p:grpSp>
        <p:nvGrpSpPr>
          <p:cNvPr id="2" name="Group 704"/>
          <p:cNvGrpSpPr/>
          <p:nvPr/>
        </p:nvGrpSpPr>
        <p:grpSpPr bwMode="auto">
          <a:xfrm>
            <a:off x="228600" y="1219200"/>
            <a:ext cx="8669618" cy="3869655"/>
            <a:chOff x="0" y="25400"/>
            <a:chExt cx="14749469" cy="7160348"/>
          </a:xfrm>
        </p:grpSpPr>
        <p:sp>
          <p:nvSpPr>
            <p:cNvPr id="27655" name="Shape 702"/>
            <p:cNvSpPr>
              <a:spLocks noChangeArrowheads="1"/>
            </p:cNvSpPr>
            <p:nvPr/>
          </p:nvSpPr>
          <p:spPr bwMode="auto">
            <a:xfrm>
              <a:off x="0" y="125403"/>
              <a:ext cx="7431524" cy="2582203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>
              <a:spAutoFit/>
            </a:bodyPr>
            <a:lstStyle/>
            <a:p>
              <a:r>
                <a:rPr lang="en-US" sz="2800"/>
                <a:t>2 sequences:</a:t>
              </a:r>
            </a:p>
            <a:p>
              <a:r>
                <a:rPr lang="en-US" sz="2800"/>
                <a:t>Infer score from scoring matrix or gap penalty </a:t>
              </a:r>
            </a:p>
          </p:txBody>
        </p:sp>
        <p:graphicFrame>
          <p:nvGraphicFramePr>
            <p:cNvPr id="703" name="Table 703"/>
            <p:cNvGraphicFramePr/>
            <p:nvPr/>
          </p:nvGraphicFramePr>
          <p:xfrm>
            <a:off x="7739394" y="25400"/>
            <a:ext cx="7010075" cy="7160348"/>
          </p:xfrm>
          <a:graphic>
            <a:graphicData uri="http://schemas.openxmlformats.org/drawingml/2006/table">
              <a:tbl>
                <a:tblPr bandRow="1"/>
                <a:tblGrid>
                  <a:gridCol w="824093"/>
                  <a:gridCol w="824093"/>
                  <a:gridCol w="824093"/>
                  <a:gridCol w="824093"/>
                  <a:gridCol w="824093"/>
                </a:tblGrid>
                <a:tr h="773931">
                  <a:tc>
                    <a:txBody>
                      <a:bodyPr/>
                      <a:lstStyle/>
                      <a:p>
                        <a:pPr defTabSz="914400">
                          <a:defRPr sz="26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R w="12700">
                        <a:solidFill>
                          <a:srgbClr val="3797C6"/>
                        </a:solidFill>
                        <a:miter lim="400000"/>
                      </a:lnR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A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T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C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G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</a:tr>
                <a:tr h="773931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A</a:t>
                        </a:r>
                      </a:p>
                    </a:txBody>
                    <a:tcPr marL="50800" marR="50800" marT="50800" marB="50800" anchor="ctr" horzOverflow="overflow"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2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-3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</a:tr>
                <a:tr h="773931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T</a:t>
                        </a:r>
                      </a:p>
                    </a:txBody>
                    <a:tcPr marL="50800" marR="50800" marT="50800" marB="50800" anchor="ctr" horzOverflow="overflow"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2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-3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</a:tr>
                <a:tr h="773931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C</a:t>
                        </a:r>
                      </a:p>
                    </a:txBody>
                    <a:tcPr marL="50800" marR="50800" marT="50800" marB="50800" anchor="ctr" horzOverflow="overflow"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-3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2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T w="12700">
                        <a:solidFill>
                          <a:srgbClr val="3797C6"/>
                        </a:solidFill>
                        <a:miter lim="400000"/>
                      </a:lnT>
                      <a:lnB w="12700">
                        <a:solidFill>
                          <a:srgbClr val="3797C6"/>
                        </a:solidFill>
                        <a:miter lim="400000"/>
                      </a:lnB>
                    </a:tcPr>
                  </a:tc>
                </a:tr>
                <a:tr h="773931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G</a:t>
                        </a:r>
                      </a:p>
                    </a:txBody>
                    <a:tcPr marL="50800" marR="50800" marT="50800" marB="50800" anchor="ctr" horzOverflow="overflow"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-3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-5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R w="12700">
                        <a:solidFill>
                          <a:srgbClr val="3797C6"/>
                        </a:solidFill>
                        <a:miter lim="400000"/>
                      </a:lnR>
                      <a:lnT w="12700">
                        <a:solidFill>
                          <a:srgbClr val="3797C6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2600"/>
                          <a:t>2</a:t>
                        </a:r>
                      </a:p>
                    </a:txBody>
                    <a:tcPr marL="50800" marR="50800" marT="50800" marB="50800" anchor="ctr" horzOverflow="overflow">
                      <a:lnL w="12700">
                        <a:solidFill>
                          <a:srgbClr val="3797C6"/>
                        </a:solidFill>
                        <a:miter lim="400000"/>
                      </a:lnL>
                      <a:lnT w="12700">
                        <a:solidFill>
                          <a:srgbClr val="3797C6"/>
                        </a:solidFill>
                        <a:miter lim="400000"/>
                      </a:lnT>
                    </a:tcPr>
                  </a:tc>
                </a:tr>
              </a:tbl>
            </a:graphicData>
          </a:graphic>
        </p:graphicFrame>
      </p:grpSp>
      <p:sp>
        <p:nvSpPr>
          <p:cNvPr id="705" name="Shape 705"/>
          <p:cNvSpPr>
            <a:spLocks noChangeArrowheads="1"/>
          </p:cNvSpPr>
          <p:nvPr/>
        </p:nvSpPr>
        <p:spPr bwMode="auto">
          <a:xfrm rot="420000">
            <a:off x="966788" y="2930525"/>
            <a:ext cx="7210425" cy="99695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6000" b="1">
                <a:solidFill>
                  <a:srgbClr val="FF2E16"/>
                </a:solidFill>
                <a:latin typeface="Times" charset="0"/>
                <a:sym typeface="Helvetica" pitchFamily="-109" charset="0"/>
              </a:rPr>
              <a:t>IMPRACTICAL!!!!!!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" grpId="0" animBg="1" advAuto="0"/>
      <p:bldP spid="701" grpId="0" animBg="1" advAuto="0"/>
      <p:bldP spid="2" grpId="0" animBg="1" advAuto="0"/>
      <p:bldP spid="705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707"/>
          <p:cNvSpPr>
            <a:spLocks noChangeArrowheads="1"/>
          </p:cNvSpPr>
          <p:nvPr/>
        </p:nvSpPr>
        <p:spPr bwMode="auto">
          <a:xfrm>
            <a:off x="147638" y="176213"/>
            <a:ext cx="7570787" cy="7493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400"/>
              <a:t>Think in More Biological Way…</a:t>
            </a:r>
          </a:p>
        </p:txBody>
      </p:sp>
      <p:sp>
        <p:nvSpPr>
          <p:cNvPr id="708" name="Shape 708"/>
          <p:cNvSpPr>
            <a:spLocks noChangeArrowheads="1"/>
          </p:cNvSpPr>
          <p:nvPr/>
        </p:nvSpPr>
        <p:spPr bwMode="auto">
          <a:xfrm>
            <a:off x="188913" y="1157288"/>
            <a:ext cx="808990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/>
              <a:t>Why similarity and dissimilarity exist among multiple sequence?</a:t>
            </a:r>
          </a:p>
        </p:txBody>
      </p:sp>
      <p:grpSp>
        <p:nvGrpSpPr>
          <p:cNvPr id="2" name="Group 732"/>
          <p:cNvGrpSpPr/>
          <p:nvPr/>
        </p:nvGrpSpPr>
        <p:grpSpPr bwMode="auto">
          <a:xfrm>
            <a:off x="450850" y="2373313"/>
            <a:ext cx="8247063" cy="4548187"/>
            <a:chOff x="0" y="0"/>
            <a:chExt cx="11729680" cy="6470082"/>
          </a:xfrm>
        </p:grpSpPr>
        <p:sp>
          <p:nvSpPr>
            <p:cNvPr id="28677" name="Shape 709"/>
            <p:cNvSpPr>
              <a:spLocks noChangeArrowheads="1"/>
            </p:cNvSpPr>
            <p:nvPr/>
          </p:nvSpPr>
          <p:spPr bwMode="auto">
            <a:xfrm>
              <a:off x="2442364" y="0"/>
              <a:ext cx="724265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CCG</a:t>
              </a:r>
            </a:p>
          </p:txBody>
        </p:sp>
        <p:sp>
          <p:nvSpPr>
            <p:cNvPr id="28678" name="Shape 710"/>
            <p:cNvSpPr>
              <a:spLocks noChangeArrowheads="1"/>
            </p:cNvSpPr>
            <p:nvPr/>
          </p:nvSpPr>
          <p:spPr bwMode="auto">
            <a:xfrm>
              <a:off x="4516134" y="9401"/>
              <a:ext cx="724265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ACG</a:t>
              </a:r>
            </a:p>
          </p:txBody>
        </p:sp>
        <p:sp>
          <p:nvSpPr>
            <p:cNvPr id="28679" name="Shape 711"/>
            <p:cNvSpPr>
              <a:spLocks noChangeArrowheads="1"/>
            </p:cNvSpPr>
            <p:nvPr/>
          </p:nvSpPr>
          <p:spPr bwMode="auto">
            <a:xfrm>
              <a:off x="2907143" y="2502597"/>
              <a:ext cx="724264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ACG</a:t>
              </a:r>
            </a:p>
          </p:txBody>
        </p:sp>
        <p:sp>
          <p:nvSpPr>
            <p:cNvPr id="28680" name="Shape 712"/>
            <p:cNvSpPr>
              <a:spLocks noChangeArrowheads="1"/>
            </p:cNvSpPr>
            <p:nvPr/>
          </p:nvSpPr>
          <p:spPr bwMode="auto">
            <a:xfrm>
              <a:off x="7956745" y="2270376"/>
              <a:ext cx="1314179" cy="569038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ATCG</a:t>
              </a:r>
            </a:p>
          </p:txBody>
        </p:sp>
        <p:sp>
          <p:nvSpPr>
            <p:cNvPr id="28681" name="Shape 713"/>
            <p:cNvSpPr>
              <a:spLocks noChangeArrowheads="1"/>
            </p:cNvSpPr>
            <p:nvPr/>
          </p:nvSpPr>
          <p:spPr bwMode="auto">
            <a:xfrm>
              <a:off x="6352386" y="0"/>
              <a:ext cx="1117542" cy="569038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TTCG</a:t>
              </a:r>
            </a:p>
          </p:txBody>
        </p:sp>
        <p:sp>
          <p:nvSpPr>
            <p:cNvPr id="28682" name="Shape 714"/>
            <p:cNvSpPr>
              <a:spLocks noChangeArrowheads="1"/>
            </p:cNvSpPr>
            <p:nvPr/>
          </p:nvSpPr>
          <p:spPr bwMode="auto">
            <a:xfrm>
              <a:off x="8318419" y="0"/>
              <a:ext cx="920903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ATCGC</a:t>
              </a:r>
            </a:p>
          </p:txBody>
        </p:sp>
        <p:sp>
          <p:nvSpPr>
            <p:cNvPr id="28683" name="Shape 715"/>
            <p:cNvSpPr>
              <a:spLocks noChangeArrowheads="1"/>
            </p:cNvSpPr>
            <p:nvPr/>
          </p:nvSpPr>
          <p:spPr bwMode="auto">
            <a:xfrm>
              <a:off x="5105952" y="4334742"/>
              <a:ext cx="1117541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 ATCG</a:t>
              </a:r>
            </a:p>
          </p:txBody>
        </p:sp>
        <p:grpSp>
          <p:nvGrpSpPr>
            <p:cNvPr id="28684" name="Group 718"/>
            <p:cNvGrpSpPr/>
            <p:nvPr/>
          </p:nvGrpSpPr>
          <p:grpSpPr bwMode="auto">
            <a:xfrm>
              <a:off x="3828012" y="2663586"/>
              <a:ext cx="3932130" cy="1572855"/>
              <a:chOff x="0" y="-1"/>
              <a:chExt cx="3932128" cy="1572853"/>
            </a:xfrm>
          </p:grpSpPr>
          <p:sp>
            <p:nvSpPr>
              <p:cNvPr id="28698" name="Shape 716"/>
              <p:cNvSpPr>
                <a:spLocks noChangeShapeType="1"/>
              </p:cNvSpPr>
              <p:nvPr/>
            </p:nvSpPr>
            <p:spPr bwMode="auto">
              <a:xfrm>
                <a:off x="0" y="-2"/>
                <a:ext cx="1966064" cy="15728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8699" name="Shape 717"/>
              <p:cNvSpPr>
                <a:spLocks noChangeShapeType="1"/>
              </p:cNvSpPr>
              <p:nvPr/>
            </p:nvSpPr>
            <p:spPr bwMode="auto">
              <a:xfrm flipH="1">
                <a:off x="1966064" y="0"/>
                <a:ext cx="1966065" cy="15728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grpSp>
          <p:nvGrpSpPr>
            <p:cNvPr id="28685" name="Group 721"/>
            <p:cNvGrpSpPr/>
            <p:nvPr/>
          </p:nvGrpSpPr>
          <p:grpSpPr bwMode="auto">
            <a:xfrm>
              <a:off x="6777106" y="500917"/>
              <a:ext cx="1966068" cy="2162674"/>
              <a:chOff x="0" y="0"/>
              <a:chExt cx="1966066" cy="2162673"/>
            </a:xfrm>
          </p:grpSpPr>
          <p:sp>
            <p:nvSpPr>
              <p:cNvPr id="28696" name="Shape 719"/>
              <p:cNvSpPr>
                <a:spLocks noChangeShapeType="1"/>
              </p:cNvSpPr>
              <p:nvPr/>
            </p:nvSpPr>
            <p:spPr bwMode="auto">
              <a:xfrm flipH="1">
                <a:off x="983032" y="-1"/>
                <a:ext cx="983035" cy="21626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8697" name="Shape 720"/>
              <p:cNvSpPr>
                <a:spLocks noChangeShapeType="1"/>
              </p:cNvSpPr>
              <p:nvPr/>
            </p:nvSpPr>
            <p:spPr bwMode="auto">
              <a:xfrm>
                <a:off x="-1" y="-1"/>
                <a:ext cx="983034" cy="21626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grpSp>
          <p:nvGrpSpPr>
            <p:cNvPr id="28686" name="Group 724"/>
            <p:cNvGrpSpPr/>
            <p:nvPr/>
          </p:nvGrpSpPr>
          <p:grpSpPr bwMode="auto">
            <a:xfrm>
              <a:off x="2844979" y="500917"/>
              <a:ext cx="1966067" cy="2162673"/>
              <a:chOff x="-1" y="0"/>
              <a:chExt cx="1966066" cy="2162672"/>
            </a:xfrm>
          </p:grpSpPr>
          <p:sp>
            <p:nvSpPr>
              <p:cNvPr id="28694" name="Shape 722"/>
              <p:cNvSpPr>
                <a:spLocks noChangeShapeType="1"/>
              </p:cNvSpPr>
              <p:nvPr/>
            </p:nvSpPr>
            <p:spPr bwMode="auto">
              <a:xfrm flipH="1">
                <a:off x="983032" y="-1"/>
                <a:ext cx="983034" cy="21626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8695" name="Shape 723"/>
              <p:cNvSpPr>
                <a:spLocks noChangeShapeType="1"/>
              </p:cNvSpPr>
              <p:nvPr/>
            </p:nvSpPr>
            <p:spPr bwMode="auto">
              <a:xfrm>
                <a:off x="-2" y="0"/>
                <a:ext cx="983035" cy="216267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28687" name="Shape 725"/>
            <p:cNvSpPr>
              <a:spLocks noChangeArrowheads="1"/>
            </p:cNvSpPr>
            <p:nvPr/>
          </p:nvSpPr>
          <p:spPr bwMode="auto">
            <a:xfrm>
              <a:off x="8413459" y="1090738"/>
              <a:ext cx="527626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+C</a:t>
              </a:r>
            </a:p>
          </p:txBody>
        </p:sp>
        <p:sp>
          <p:nvSpPr>
            <p:cNvPr id="28688" name="Shape 726"/>
            <p:cNvSpPr>
              <a:spLocks noChangeArrowheads="1"/>
            </p:cNvSpPr>
            <p:nvPr/>
          </p:nvSpPr>
          <p:spPr bwMode="auto">
            <a:xfrm>
              <a:off x="6345369" y="1116137"/>
              <a:ext cx="724265" cy="1444493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A-&gt;T</a:t>
              </a:r>
            </a:p>
          </p:txBody>
        </p:sp>
        <p:sp>
          <p:nvSpPr>
            <p:cNvPr id="28689" name="Shape 727"/>
            <p:cNvSpPr>
              <a:spLocks noChangeArrowheads="1"/>
            </p:cNvSpPr>
            <p:nvPr/>
          </p:nvSpPr>
          <p:spPr bwMode="auto">
            <a:xfrm>
              <a:off x="2451767" y="1090738"/>
              <a:ext cx="724265" cy="1444493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A-&gt;C</a:t>
              </a:r>
            </a:p>
          </p:txBody>
        </p:sp>
        <p:sp>
          <p:nvSpPr>
            <p:cNvPr id="28690" name="Shape 728"/>
            <p:cNvSpPr>
              <a:spLocks noChangeArrowheads="1"/>
            </p:cNvSpPr>
            <p:nvPr/>
          </p:nvSpPr>
          <p:spPr bwMode="auto">
            <a:xfrm>
              <a:off x="4122921" y="3253408"/>
              <a:ext cx="527626" cy="1006765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>
                  <a:latin typeface="Courier" pitchFamily="-109" charset="0"/>
                  <a:ea typeface="Courier" pitchFamily="-109" charset="0"/>
                  <a:cs typeface="Courier" pitchFamily="-109" charset="0"/>
                  <a:sym typeface="Courier" pitchFamily="-109" charset="0"/>
                </a:rPr>
                <a:t>-T</a:t>
              </a:r>
            </a:p>
          </p:txBody>
        </p:sp>
        <p:sp>
          <p:nvSpPr>
            <p:cNvPr id="28691" name="Shape 729"/>
            <p:cNvSpPr>
              <a:spLocks noChangeArrowheads="1"/>
            </p:cNvSpPr>
            <p:nvPr/>
          </p:nvSpPr>
          <p:spPr bwMode="auto">
            <a:xfrm>
              <a:off x="9693226" y="3232571"/>
              <a:ext cx="2036454" cy="224699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-  C C G -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-  A C G -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T T C G - 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A T C GC</a:t>
              </a:r>
            </a:p>
          </p:txBody>
        </p:sp>
        <p:sp>
          <p:nvSpPr>
            <p:cNvPr id="28692" name="Shape 730"/>
            <p:cNvSpPr>
              <a:spLocks noChangeArrowheads="1"/>
            </p:cNvSpPr>
            <p:nvPr/>
          </p:nvSpPr>
          <p:spPr bwMode="auto">
            <a:xfrm>
              <a:off x="8195316" y="2986618"/>
              <a:ext cx="1095100" cy="224699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seq1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seq2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seq3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seq4</a:t>
              </a:r>
            </a:p>
          </p:txBody>
        </p:sp>
        <p:sp>
          <p:nvSpPr>
            <p:cNvPr id="28693" name="Shape 731"/>
            <p:cNvSpPr>
              <a:spLocks noChangeArrowheads="1"/>
            </p:cNvSpPr>
            <p:nvPr/>
          </p:nvSpPr>
          <p:spPr bwMode="auto">
            <a:xfrm>
              <a:off x="0" y="4354403"/>
              <a:ext cx="5012718" cy="211567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 sz="3000"/>
                <a:t>Indel and substitution in evolutionary process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" grpId="0" animBg="1" advAuto="0"/>
      <p:bldP spid="2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hape 734"/>
          <p:cNvSpPr>
            <a:spLocks noChangeArrowheads="1"/>
          </p:cNvSpPr>
          <p:nvPr/>
        </p:nvSpPr>
        <p:spPr bwMode="auto">
          <a:xfrm>
            <a:off x="200025" y="185738"/>
            <a:ext cx="8416925" cy="1303337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 sz="4000"/>
              <a:t>Progressive multiple sequences alignment (implemented in clustalW)</a:t>
            </a:r>
          </a:p>
        </p:txBody>
      </p:sp>
      <p:grpSp>
        <p:nvGrpSpPr>
          <p:cNvPr id="2" name="Group 737"/>
          <p:cNvGrpSpPr/>
          <p:nvPr/>
        </p:nvGrpSpPr>
        <p:grpSpPr bwMode="auto">
          <a:xfrm>
            <a:off x="577850" y="1651000"/>
            <a:ext cx="2344738" cy="1635125"/>
            <a:chOff x="0" y="0"/>
            <a:chExt cx="3334590" cy="2325508"/>
          </a:xfrm>
        </p:grpSpPr>
        <p:sp>
          <p:nvSpPr>
            <p:cNvPr id="29756" name="Shape 735"/>
            <p:cNvSpPr>
              <a:spLocks noChangeArrowheads="1"/>
            </p:cNvSpPr>
            <p:nvPr/>
          </p:nvSpPr>
          <p:spPr bwMode="auto">
            <a:xfrm>
              <a:off x="1313525" y="78511"/>
              <a:ext cx="2021065" cy="224699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C C G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A C G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T T C G 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A T C GC</a:t>
              </a:r>
            </a:p>
          </p:txBody>
        </p:sp>
        <p:sp>
          <p:nvSpPr>
            <p:cNvPr id="29757" name="Shape 736"/>
            <p:cNvSpPr>
              <a:spLocks noChangeArrowheads="1"/>
            </p:cNvSpPr>
            <p:nvPr/>
          </p:nvSpPr>
          <p:spPr bwMode="auto">
            <a:xfrm>
              <a:off x="0" y="0"/>
              <a:ext cx="1095099" cy="224699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seq1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seq2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seq3</a:t>
              </a:r>
            </a:p>
            <a:p>
              <a:r>
                <a:rPr lang="en-US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seq4</a:t>
              </a:r>
            </a:p>
          </p:txBody>
        </p:sp>
      </p:grpSp>
      <p:sp>
        <p:nvSpPr>
          <p:cNvPr id="738" name="Shape 738"/>
          <p:cNvSpPr>
            <a:spLocks noChangeArrowheads="1"/>
          </p:cNvSpPr>
          <p:nvPr/>
        </p:nvSpPr>
        <p:spPr bwMode="auto">
          <a:xfrm>
            <a:off x="2559050" y="2085975"/>
            <a:ext cx="2509838" cy="811213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Pairwise Alignment</a:t>
            </a:r>
          </a:p>
          <a:p>
            <a:r>
              <a:rPr lang="en-US"/>
              <a:t>———&gt;</a:t>
            </a:r>
          </a:p>
        </p:txBody>
      </p:sp>
      <p:grpSp>
        <p:nvGrpSpPr>
          <p:cNvPr id="3" name="Group 751"/>
          <p:cNvGrpSpPr/>
          <p:nvPr/>
        </p:nvGrpSpPr>
        <p:grpSpPr bwMode="auto">
          <a:xfrm>
            <a:off x="5572125" y="1731963"/>
            <a:ext cx="3046413" cy="2185987"/>
            <a:chOff x="-1" y="-1"/>
            <a:chExt cx="4330792" cy="3111370"/>
          </a:xfrm>
        </p:grpSpPr>
        <p:sp>
          <p:nvSpPr>
            <p:cNvPr id="29744" name="Shape 739"/>
            <p:cNvSpPr>
              <a:spLocks noChangeArrowheads="1"/>
            </p:cNvSpPr>
            <p:nvPr/>
          </p:nvSpPr>
          <p:spPr bwMode="auto">
            <a:xfrm>
              <a:off x="68625" y="33535"/>
              <a:ext cx="1769361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seq1  CCG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seq2 ACG</a:t>
              </a:r>
            </a:p>
          </p:txBody>
        </p:sp>
        <p:sp>
          <p:nvSpPr>
            <p:cNvPr id="29745" name="Shape 740"/>
            <p:cNvSpPr>
              <a:spLocks noChangeArrowheads="1"/>
            </p:cNvSpPr>
            <p:nvPr/>
          </p:nvSpPr>
          <p:spPr bwMode="auto">
            <a:xfrm>
              <a:off x="65907" y="1025998"/>
              <a:ext cx="1878662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seq1 - CCG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seq3 TTCG</a:t>
              </a:r>
            </a:p>
          </p:txBody>
        </p:sp>
        <p:sp>
          <p:nvSpPr>
            <p:cNvPr id="29746" name="Shape 741"/>
            <p:cNvSpPr>
              <a:spLocks noChangeArrowheads="1"/>
            </p:cNvSpPr>
            <p:nvPr/>
          </p:nvSpPr>
          <p:spPr bwMode="auto">
            <a:xfrm>
              <a:off x="62985" y="2067647"/>
              <a:ext cx="2170344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seq1  - CCG -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seq4 ATCGC</a:t>
              </a:r>
            </a:p>
          </p:txBody>
        </p:sp>
        <p:sp>
          <p:nvSpPr>
            <p:cNvPr id="29747" name="Shape 742"/>
            <p:cNvSpPr>
              <a:spLocks noChangeArrowheads="1"/>
            </p:cNvSpPr>
            <p:nvPr/>
          </p:nvSpPr>
          <p:spPr bwMode="auto">
            <a:xfrm>
              <a:off x="2180939" y="20835"/>
              <a:ext cx="1842442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seq2 - ACG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seq3 TTCG</a:t>
              </a:r>
            </a:p>
          </p:txBody>
        </p:sp>
        <p:sp>
          <p:nvSpPr>
            <p:cNvPr id="29748" name="Shape 743"/>
            <p:cNvSpPr>
              <a:spLocks noChangeArrowheads="1"/>
            </p:cNvSpPr>
            <p:nvPr/>
          </p:nvSpPr>
          <p:spPr bwMode="auto">
            <a:xfrm>
              <a:off x="2184486" y="1064099"/>
              <a:ext cx="2146305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seq2  - ACG - 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seq4  ATCGC</a:t>
              </a:r>
            </a:p>
          </p:txBody>
        </p:sp>
        <p:sp>
          <p:nvSpPr>
            <p:cNvPr id="29749" name="Shape 744"/>
            <p:cNvSpPr>
              <a:spLocks noChangeArrowheads="1"/>
            </p:cNvSpPr>
            <p:nvPr/>
          </p:nvSpPr>
          <p:spPr bwMode="auto">
            <a:xfrm>
              <a:off x="2156881" y="2067647"/>
              <a:ext cx="2127874" cy="93436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seq3  TTCG - </a:t>
              </a:r>
            </a:p>
            <a:p>
              <a:r>
                <a:rPr lang="en-US" sz="1800">
                  <a:latin typeface="Al Tarikh" charset="0"/>
                  <a:ea typeface="Al Tarikh" charset="0"/>
                  <a:cs typeface="Al Tarikh" charset="0"/>
                  <a:sym typeface="Al Tarikh" charset="0"/>
                </a:rPr>
                <a:t>seq4 ATCGC</a:t>
              </a:r>
            </a:p>
          </p:txBody>
        </p:sp>
        <p:sp>
          <p:nvSpPr>
            <p:cNvPr id="29750" name="Shape 745"/>
            <p:cNvSpPr>
              <a:spLocks noChangeArrowheads="1"/>
            </p:cNvSpPr>
            <p:nvPr/>
          </p:nvSpPr>
          <p:spPr bwMode="auto">
            <a:xfrm>
              <a:off x="-1" y="6119"/>
              <a:ext cx="1821727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  <p:sp>
          <p:nvSpPr>
            <p:cNvPr id="29751" name="Shape 746"/>
            <p:cNvSpPr>
              <a:spLocks noChangeArrowheads="1"/>
            </p:cNvSpPr>
            <p:nvPr/>
          </p:nvSpPr>
          <p:spPr bwMode="auto">
            <a:xfrm>
              <a:off x="25399" y="1045048"/>
              <a:ext cx="1821727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  <p:sp>
          <p:nvSpPr>
            <p:cNvPr id="29752" name="Shape 747"/>
            <p:cNvSpPr>
              <a:spLocks noChangeArrowheads="1"/>
            </p:cNvSpPr>
            <p:nvPr/>
          </p:nvSpPr>
          <p:spPr bwMode="auto">
            <a:xfrm>
              <a:off x="-1" y="2099397"/>
              <a:ext cx="2125135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  <p:sp>
          <p:nvSpPr>
            <p:cNvPr id="29753" name="Shape 748"/>
            <p:cNvSpPr>
              <a:spLocks noChangeArrowheads="1"/>
            </p:cNvSpPr>
            <p:nvPr/>
          </p:nvSpPr>
          <p:spPr bwMode="auto">
            <a:xfrm>
              <a:off x="2179245" y="2099397"/>
              <a:ext cx="2125134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  <p:sp>
          <p:nvSpPr>
            <p:cNvPr id="29754" name="Shape 749"/>
            <p:cNvSpPr>
              <a:spLocks noChangeArrowheads="1"/>
            </p:cNvSpPr>
            <p:nvPr/>
          </p:nvSpPr>
          <p:spPr bwMode="auto">
            <a:xfrm>
              <a:off x="2157580" y="1045048"/>
              <a:ext cx="2125135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  <p:sp>
          <p:nvSpPr>
            <p:cNvPr id="29755" name="Shape 750"/>
            <p:cNvSpPr>
              <a:spLocks noChangeArrowheads="1"/>
            </p:cNvSpPr>
            <p:nvPr/>
          </p:nvSpPr>
          <p:spPr bwMode="auto">
            <a:xfrm>
              <a:off x="2157580" y="-1"/>
              <a:ext cx="2125135" cy="1011972"/>
            </a:xfrm>
            <a:prstGeom prst="roundRect">
              <a:avLst>
                <a:gd name="adj" fmla="val 18824"/>
              </a:avLst>
            </a:prstGeom>
            <a:noFill/>
            <a:ln w="63500">
              <a:solidFill>
                <a:srgbClr val="FF272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1800"/>
            </a:p>
          </p:txBody>
        </p:sp>
      </p:grpSp>
      <p:graphicFrame>
        <p:nvGraphicFramePr>
          <p:cNvPr id="752" name="Table 752"/>
          <p:cNvGraphicFramePr/>
          <p:nvPr/>
        </p:nvGraphicFramePr>
        <p:xfrm>
          <a:off x="3097213" y="4144963"/>
          <a:ext cx="2801815" cy="1750220"/>
        </p:xfrm>
        <a:graphic>
          <a:graphicData uri="http://schemas.openxmlformats.org/drawingml/2006/table">
            <a:tbl>
              <a:tblPr bandRow="1"/>
              <a:tblGrid>
                <a:gridCol w="560363"/>
                <a:gridCol w="560363"/>
                <a:gridCol w="560363"/>
                <a:gridCol w="560363"/>
                <a:gridCol w="560363"/>
              </a:tblGrid>
              <a:tr h="350044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1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2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3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4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350044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1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-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0.67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0.50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0.40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350044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2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-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0.50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0.40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350044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3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-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0.6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350044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4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-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</a:tr>
            </a:tbl>
          </a:graphicData>
        </a:graphic>
      </p:graphicFrame>
      <p:grpSp>
        <p:nvGrpSpPr>
          <p:cNvPr id="4" name="Group 755"/>
          <p:cNvGrpSpPr/>
          <p:nvPr/>
        </p:nvGrpSpPr>
        <p:grpSpPr bwMode="auto">
          <a:xfrm>
            <a:off x="-7938" y="4416425"/>
            <a:ext cx="2987676" cy="1565275"/>
            <a:chOff x="-1" y="0"/>
            <a:chExt cx="4248744" cy="2224709"/>
          </a:xfrm>
        </p:grpSpPr>
        <p:sp>
          <p:nvSpPr>
            <p:cNvPr id="29742" name="Shape 753"/>
            <p:cNvSpPr>
              <a:spLocks noChangeArrowheads="1"/>
            </p:cNvSpPr>
            <p:nvPr/>
          </p:nvSpPr>
          <p:spPr bwMode="auto">
            <a:xfrm>
              <a:off x="531909" y="0"/>
              <a:ext cx="2936415" cy="1196452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Distance matrix</a:t>
              </a:r>
            </a:p>
            <a:p>
              <a:r>
                <a:rPr lang="en-US"/>
                <a:t>———&gt;</a:t>
              </a:r>
            </a:p>
          </p:txBody>
        </p:sp>
        <p:sp>
          <p:nvSpPr>
            <p:cNvPr id="29743" name="Shape 754"/>
            <p:cNvSpPr>
              <a:spLocks noChangeArrowheads="1"/>
            </p:cNvSpPr>
            <p:nvPr/>
          </p:nvSpPr>
          <p:spPr bwMode="auto">
            <a:xfrm>
              <a:off x="-1" y="940712"/>
              <a:ext cx="4248744" cy="128399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 sz="2600" b="1" i="1">
                  <a:latin typeface="Times" charset="0"/>
                  <a:sym typeface="Helvetica" pitchFamily="-109" charset="0"/>
                </a:rPr>
                <a:t>match positions/total positions</a:t>
              </a:r>
            </a:p>
          </p:txBody>
        </p:sp>
      </p:grpSp>
      <p:sp>
        <p:nvSpPr>
          <p:cNvPr id="756" name="Shape 756"/>
          <p:cNvSpPr>
            <a:spLocks noChangeArrowheads="1"/>
          </p:cNvSpPr>
          <p:nvPr/>
        </p:nvSpPr>
        <p:spPr bwMode="auto">
          <a:xfrm>
            <a:off x="5900738" y="4367054"/>
            <a:ext cx="3089275" cy="154813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/>
              <a:t>Build Guide Tree</a:t>
            </a:r>
          </a:p>
          <a:p>
            <a:r>
              <a:rPr lang="en-US"/>
              <a:t>by Distance Matrix</a:t>
            </a:r>
          </a:p>
          <a:p>
            <a:r>
              <a:rPr lang="en-US"/>
              <a:t>———&gt;</a:t>
            </a:r>
          </a:p>
          <a:p>
            <a:r>
              <a:rPr lang="en-US"/>
              <a:t>Neighbour joining tree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 fill="hold"/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738" grpId="0" animBg="1" advAuto="0"/>
      <p:bldP spid="3" grpId="0" animBg="1" advAuto="0"/>
      <p:bldP spid="752" grpId="0" animBg="1" advAuto="0"/>
      <p:bldP spid="4" grpId="0" animBg="1" advAuto="0"/>
      <p:bldP spid="756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>
            <a:spLocks noChangeArrowheads="1"/>
          </p:cNvSpPr>
          <p:nvPr/>
        </p:nvSpPr>
        <p:spPr bwMode="auto">
          <a:xfrm>
            <a:off x="4813300" y="1722438"/>
            <a:ext cx="2897188" cy="11811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Align between seq and </a:t>
            </a:r>
          </a:p>
          <a:p>
            <a:r>
              <a:rPr lang="en-US"/>
              <a:t>profile or profiles</a:t>
            </a:r>
          </a:p>
          <a:p>
            <a:r>
              <a:rPr lang="en-US"/>
              <a:t>———&gt;</a:t>
            </a:r>
          </a:p>
        </p:txBody>
      </p:sp>
      <p:grpSp>
        <p:nvGrpSpPr>
          <p:cNvPr id="2" name="Group 772"/>
          <p:cNvGrpSpPr/>
          <p:nvPr/>
        </p:nvGrpSpPr>
        <p:grpSpPr bwMode="auto">
          <a:xfrm>
            <a:off x="903288" y="3400425"/>
            <a:ext cx="7372350" cy="2868613"/>
            <a:chOff x="0" y="-1"/>
            <a:chExt cx="10484577" cy="4079280"/>
          </a:xfrm>
        </p:grpSpPr>
        <p:sp>
          <p:nvSpPr>
            <p:cNvPr id="759" name="Shape 759"/>
            <p:cNvSpPr/>
            <p:nvPr/>
          </p:nvSpPr>
          <p:spPr>
            <a:xfrm>
              <a:off x="0" y="-1"/>
              <a:ext cx="10484577" cy="4079280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chemeClr val="accent4"/>
              </a:solidFill>
              <a:prstDash val="solid"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 sz="2000"/>
            </a:p>
          </p:txBody>
        </p:sp>
        <p:sp>
          <p:nvSpPr>
            <p:cNvPr id="30740" name="Shape 760"/>
            <p:cNvSpPr>
              <a:spLocks noChangeArrowheads="1"/>
            </p:cNvSpPr>
            <p:nvPr/>
          </p:nvSpPr>
          <p:spPr bwMode="auto">
            <a:xfrm>
              <a:off x="3538890" y="1531638"/>
              <a:ext cx="2476191" cy="102123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000"/>
                <a:t>Align 2 Profiles</a:t>
              </a:r>
            </a:p>
            <a:p>
              <a:r>
                <a:rPr lang="en-US" sz="2000"/>
                <a:t>——&gt;</a:t>
              </a:r>
            </a:p>
          </p:txBody>
        </p:sp>
        <p:grpSp>
          <p:nvGrpSpPr>
            <p:cNvPr id="30741" name="Group 763"/>
            <p:cNvGrpSpPr/>
            <p:nvPr/>
          </p:nvGrpSpPr>
          <p:grpSpPr bwMode="auto">
            <a:xfrm>
              <a:off x="108568" y="794256"/>
              <a:ext cx="4436833" cy="2404788"/>
              <a:chOff x="-2" y="0"/>
              <a:chExt cx="4436832" cy="2404787"/>
            </a:xfrm>
          </p:grpSpPr>
          <p:sp>
            <p:nvSpPr>
              <p:cNvPr id="30750" name="Shape 761"/>
              <p:cNvSpPr>
                <a:spLocks noChangeArrowheads="1"/>
              </p:cNvSpPr>
              <p:nvPr/>
            </p:nvSpPr>
            <p:spPr bwMode="auto">
              <a:xfrm>
                <a:off x="94841" y="0"/>
                <a:ext cx="4341989" cy="102123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200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profile1   seq1  CCG</a:t>
                </a:r>
              </a:p>
              <a:p>
                <a:r>
                  <a:rPr lang="en-US" sz="200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               seq2 ACG</a:t>
                </a:r>
              </a:p>
            </p:txBody>
          </p:sp>
          <p:sp>
            <p:nvSpPr>
              <p:cNvPr id="30751" name="Shape 762"/>
              <p:cNvSpPr>
                <a:spLocks noChangeArrowheads="1"/>
              </p:cNvSpPr>
              <p:nvPr/>
            </p:nvSpPr>
            <p:spPr bwMode="auto">
              <a:xfrm>
                <a:off x="-2" y="1383557"/>
                <a:ext cx="3715603" cy="102123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profile2   seq3  TTCG</a:t>
                </a:r>
                <a:r>
                  <a:rPr lang="en-US" sz="2000" dirty="0" smtClean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</a:t>
                </a:r>
                <a:endParaRPr lang="en-US" sz="2000" dirty="0">
                  <a:latin typeface="Al Tarikh" charset="0"/>
                  <a:ea typeface="Al Tarikh" charset="0"/>
                  <a:cs typeface="Al Tarikh" charset="0"/>
                  <a:sym typeface="Al Tarikh" charset="0"/>
                </a:endParaRPr>
              </a:p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                seq4 ATCGC</a:t>
                </a:r>
              </a:p>
            </p:txBody>
          </p:sp>
        </p:grpSp>
        <p:grpSp>
          <p:nvGrpSpPr>
            <p:cNvPr id="30742" name="Group 768"/>
            <p:cNvGrpSpPr/>
            <p:nvPr/>
          </p:nvGrpSpPr>
          <p:grpSpPr bwMode="auto">
            <a:xfrm>
              <a:off x="5739793" y="1175242"/>
              <a:ext cx="3759480" cy="1992051"/>
              <a:chOff x="-1" y="-2"/>
              <a:chExt cx="3759479" cy="1992049"/>
            </a:xfrm>
          </p:grpSpPr>
          <p:sp>
            <p:nvSpPr>
              <p:cNvPr id="30746" name="Shape 764"/>
              <p:cNvSpPr>
                <a:spLocks noChangeArrowheads="1"/>
              </p:cNvSpPr>
              <p:nvPr/>
            </p:nvSpPr>
            <p:spPr bwMode="auto">
              <a:xfrm>
                <a:off x="74687" y="-2"/>
                <a:ext cx="3684791" cy="1021229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profile1    seq1  - CCG -</a:t>
                </a:r>
              </a:p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     </a:t>
                </a:r>
                <a:r>
                  <a:rPr lang="en-US" sz="2000" dirty="0" smtClean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seq2  </a:t>
                </a:r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- ACG -</a:t>
                </a:r>
              </a:p>
            </p:txBody>
          </p:sp>
          <p:sp>
            <p:nvSpPr>
              <p:cNvPr id="30747" name="Shape 765"/>
              <p:cNvSpPr>
                <a:spLocks noChangeArrowheads="1"/>
              </p:cNvSpPr>
              <p:nvPr/>
            </p:nvSpPr>
            <p:spPr bwMode="auto">
              <a:xfrm>
                <a:off x="-1" y="970818"/>
                <a:ext cx="3757101" cy="1021229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profile2    seq3  TTCG - </a:t>
                </a:r>
              </a:p>
              <a:p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    </a:t>
                </a:r>
                <a:r>
                  <a:rPr lang="en-US" sz="2000" dirty="0" smtClean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            </a:t>
                </a:r>
                <a:r>
                  <a:rPr lang="en-US" sz="2000" dirty="0">
                    <a:latin typeface="Al Tarikh" charset="0"/>
                    <a:ea typeface="Al Tarikh" charset="0"/>
                    <a:cs typeface="Al Tarikh" charset="0"/>
                    <a:sym typeface="Al Tarikh" charset="0"/>
                  </a:rPr>
                  <a:t>seq4  ATCGC</a:t>
                </a:r>
              </a:p>
            </p:txBody>
          </p:sp>
          <p:sp>
            <p:nvSpPr>
              <p:cNvPr id="30748" name="Shape 766"/>
              <p:cNvSpPr>
                <a:spLocks noChangeArrowheads="1"/>
              </p:cNvSpPr>
              <p:nvPr/>
            </p:nvSpPr>
            <p:spPr bwMode="auto">
              <a:xfrm>
                <a:off x="2403588" y="40664"/>
                <a:ext cx="274566" cy="952504"/>
              </a:xfrm>
              <a:prstGeom prst="roundRect">
                <a:avLst>
                  <a:gd name="adj" fmla="val 50000"/>
                </a:avLst>
              </a:prstGeom>
              <a:noFill/>
              <a:ln w="38100">
                <a:solidFill>
                  <a:srgbClr val="EC5C57"/>
                </a:solidFill>
                <a:miter lim="400000"/>
              </a:ln>
            </p:spPr>
            <p:txBody>
              <a:bodyPr lIns="50800" tIns="50800" rIns="50800" bIns="50800" anchor="ctr"/>
              <a:lstStyle/>
              <a:p>
                <a:endParaRPr lang="en-US" sz="2000"/>
              </a:p>
            </p:txBody>
          </p:sp>
          <p:sp>
            <p:nvSpPr>
              <p:cNvPr id="30749" name="Shape 767"/>
              <p:cNvSpPr>
                <a:spLocks noChangeArrowheads="1"/>
              </p:cNvSpPr>
              <p:nvPr/>
            </p:nvSpPr>
            <p:spPr bwMode="auto">
              <a:xfrm>
                <a:off x="3429434" y="40664"/>
                <a:ext cx="274566" cy="952504"/>
              </a:xfrm>
              <a:prstGeom prst="roundRect">
                <a:avLst>
                  <a:gd name="adj" fmla="val 50000"/>
                </a:avLst>
              </a:prstGeom>
              <a:noFill/>
              <a:ln w="38100">
                <a:solidFill>
                  <a:srgbClr val="EC5C57"/>
                </a:solidFill>
                <a:miter lim="400000"/>
              </a:ln>
            </p:spPr>
            <p:txBody>
              <a:bodyPr lIns="50800" tIns="50800" rIns="50800" bIns="50800" anchor="ctr"/>
              <a:lstStyle/>
              <a:p>
                <a:endParaRPr lang="en-US" sz="2000"/>
              </a:p>
            </p:txBody>
          </p:sp>
        </p:grpSp>
        <p:grpSp>
          <p:nvGrpSpPr>
            <p:cNvPr id="30743" name="Group 771"/>
            <p:cNvGrpSpPr/>
            <p:nvPr/>
          </p:nvGrpSpPr>
          <p:grpSpPr bwMode="auto">
            <a:xfrm>
              <a:off x="4389492" y="86885"/>
              <a:ext cx="5417900" cy="1096882"/>
              <a:chOff x="0" y="0"/>
              <a:chExt cx="5417898" cy="1096881"/>
            </a:xfrm>
          </p:grpSpPr>
          <p:sp>
            <p:nvSpPr>
              <p:cNvPr id="30744" name="Shape 76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417898" cy="990602"/>
              </a:xfrm>
              <a:prstGeom prst="roundRect">
                <a:avLst>
                  <a:gd name="adj" fmla="val 16042"/>
                </a:avLst>
              </a:prstGeom>
              <a:noFill/>
              <a:ln w="25400">
                <a:solidFill>
                  <a:srgbClr val="85888D"/>
                </a:solidFill>
                <a:miter lim="400000"/>
              </a:ln>
            </p:spPr>
            <p:txBody>
              <a:bodyPr lIns="50800" tIns="50800" rIns="50800" bIns="50800" anchor="ctr"/>
              <a:lstStyle/>
              <a:p>
                <a:endParaRPr lang="en-US" sz="2000"/>
              </a:p>
            </p:txBody>
          </p:sp>
          <p:sp>
            <p:nvSpPr>
              <p:cNvPr id="770" name="Shape 770"/>
              <p:cNvSpPr/>
              <p:nvPr/>
            </p:nvSpPr>
            <p:spPr>
              <a:xfrm>
                <a:off x="46811" y="75652"/>
                <a:ext cx="5323563" cy="102038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50800" tIns="50800" rIns="50800" bIns="50800" anchor="ctr">
                <a:spAutoFit/>
              </a:bodyPr>
              <a:lstStyle/>
              <a:p>
                <a:pPr>
                  <a:defRPr sz="2400"/>
                </a:pPr>
                <a:r>
                  <a:rPr sz="2000"/>
                  <a:t>Insert gaps in </a:t>
                </a:r>
                <a:r>
                  <a:rPr sz="2000" b="1" i="1">
                    <a:solidFill>
                      <a:schemeClr val="accent5"/>
                    </a:solidFill>
                    <a:latin typeface="+mn-lt"/>
                    <a:sym typeface="Helvetica"/>
                  </a:rPr>
                  <a:t>the same positions</a:t>
                </a:r>
                <a:r>
                  <a:rPr sz="2000"/>
                  <a:t> of sequences belonged to </a:t>
                </a:r>
                <a:r>
                  <a:rPr sz="2000" b="1" i="1">
                    <a:solidFill>
                      <a:schemeClr val="accent5"/>
                    </a:solidFill>
                    <a:latin typeface="+mn-lt"/>
                    <a:sym typeface="Helvetica"/>
                  </a:rPr>
                  <a:t>a profile </a:t>
                </a:r>
              </a:p>
            </p:txBody>
          </p:sp>
        </p:grpSp>
      </p:grpSp>
      <p:sp>
        <p:nvSpPr>
          <p:cNvPr id="773" name="Shape 773"/>
          <p:cNvSpPr>
            <a:spLocks noChangeArrowheads="1"/>
          </p:cNvSpPr>
          <p:nvPr/>
        </p:nvSpPr>
        <p:spPr bwMode="auto">
          <a:xfrm>
            <a:off x="749300" y="1949450"/>
            <a:ext cx="866775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——&gt;</a:t>
            </a:r>
          </a:p>
        </p:txBody>
      </p:sp>
      <p:sp>
        <p:nvSpPr>
          <p:cNvPr id="30725" name="Shape 774"/>
          <p:cNvSpPr>
            <a:spLocks noChangeArrowheads="1"/>
          </p:cNvSpPr>
          <p:nvPr/>
        </p:nvSpPr>
        <p:spPr bwMode="auto">
          <a:xfrm>
            <a:off x="200025" y="185738"/>
            <a:ext cx="8416925" cy="117951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 sz="3600"/>
              <a:t>Progressive multiple sequences alignment (implemented in </a:t>
            </a:r>
            <a:r>
              <a:rPr lang="en-US" sz="3600">
                <a:solidFill>
                  <a:srgbClr val="FF0000"/>
                </a:solidFill>
              </a:rPr>
              <a:t>clustalW</a:t>
            </a:r>
            <a:r>
              <a:rPr lang="en-US" sz="3600"/>
              <a:t>)</a:t>
            </a:r>
          </a:p>
        </p:txBody>
      </p:sp>
      <p:grpSp>
        <p:nvGrpSpPr>
          <p:cNvPr id="6" name="Group 787"/>
          <p:cNvGrpSpPr/>
          <p:nvPr/>
        </p:nvGrpSpPr>
        <p:grpSpPr bwMode="auto">
          <a:xfrm>
            <a:off x="1651000" y="1196975"/>
            <a:ext cx="3643313" cy="2155825"/>
            <a:chOff x="-1" y="-1"/>
            <a:chExt cx="5183092" cy="3066382"/>
          </a:xfrm>
        </p:grpSpPr>
        <p:sp>
          <p:nvSpPr>
            <p:cNvPr id="30727" name="Shape 775"/>
            <p:cNvSpPr>
              <a:spLocks noChangeShapeType="1"/>
            </p:cNvSpPr>
            <p:nvPr/>
          </p:nvSpPr>
          <p:spPr bwMode="auto">
            <a:xfrm flipH="1" flipV="1">
              <a:off x="2431310" y="287685"/>
              <a:ext cx="992756" cy="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30728" name="Shape 776"/>
            <p:cNvSpPr>
              <a:spLocks noChangeShapeType="1"/>
            </p:cNvSpPr>
            <p:nvPr/>
          </p:nvSpPr>
          <p:spPr bwMode="auto">
            <a:xfrm>
              <a:off x="2372614" y="2509700"/>
              <a:ext cx="966243" cy="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30729" name="Shape 777"/>
            <p:cNvSpPr>
              <a:spLocks noChangeArrowheads="1"/>
            </p:cNvSpPr>
            <p:nvPr/>
          </p:nvSpPr>
          <p:spPr bwMode="auto">
            <a:xfrm>
              <a:off x="3288555" y="2234707"/>
              <a:ext cx="1404727" cy="83167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32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seq4</a:t>
              </a:r>
            </a:p>
          </p:txBody>
        </p:sp>
        <p:grpSp>
          <p:nvGrpSpPr>
            <p:cNvPr id="30730" name="Group 786"/>
            <p:cNvGrpSpPr/>
            <p:nvPr/>
          </p:nvGrpSpPr>
          <p:grpSpPr bwMode="auto">
            <a:xfrm>
              <a:off x="-1" y="-1"/>
              <a:ext cx="5183092" cy="2509494"/>
              <a:chOff x="0" y="0"/>
              <a:chExt cx="5183090" cy="2509492"/>
            </a:xfrm>
          </p:grpSpPr>
          <p:sp>
            <p:nvSpPr>
              <p:cNvPr id="30731" name="Shape 778"/>
              <p:cNvSpPr>
                <a:spLocks noChangeArrowheads="1"/>
              </p:cNvSpPr>
              <p:nvPr/>
            </p:nvSpPr>
            <p:spPr bwMode="auto">
              <a:xfrm>
                <a:off x="2431025" y="287387"/>
                <a:ext cx="795318" cy="866738"/>
              </a:xfrm>
              <a:custGeom>
                <a:avLst/>
                <a:gdLst>
                  <a:gd name="T0" fmla="*/ 14641915 w 21600"/>
                  <a:gd name="T1" fmla="*/ 17389694 h 21600"/>
                  <a:gd name="T2" fmla="*/ 14641915 w 21600"/>
                  <a:gd name="T3" fmla="*/ 17389694 h 21600"/>
                  <a:gd name="T4" fmla="*/ 14641915 w 21600"/>
                  <a:gd name="T5" fmla="*/ 17389694 h 21600"/>
                  <a:gd name="T6" fmla="*/ 14641915 w 21600"/>
                  <a:gd name="T7" fmla="*/ 1738969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0732" name="Shape 779"/>
              <p:cNvSpPr>
                <a:spLocks noChangeArrowheads="1"/>
              </p:cNvSpPr>
              <p:nvPr/>
            </p:nvSpPr>
            <p:spPr bwMode="auto">
              <a:xfrm>
                <a:off x="1195547" y="776435"/>
                <a:ext cx="1208908" cy="1247817"/>
              </a:xfrm>
              <a:custGeom>
                <a:avLst/>
                <a:gdLst>
                  <a:gd name="T0" fmla="*/ 33830059 w 21600"/>
                  <a:gd name="T1" fmla="*/ 36042790 h 21600"/>
                  <a:gd name="T2" fmla="*/ 33830059 w 21600"/>
                  <a:gd name="T3" fmla="*/ 36042790 h 21600"/>
                  <a:gd name="T4" fmla="*/ 33830059 w 21600"/>
                  <a:gd name="T5" fmla="*/ 36042790 h 21600"/>
                  <a:gd name="T6" fmla="*/ 33830059 w 21600"/>
                  <a:gd name="T7" fmla="*/ 3604279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0733" name="Shape 780"/>
              <p:cNvSpPr>
                <a:spLocks noChangeShapeType="1"/>
              </p:cNvSpPr>
              <p:nvPr/>
            </p:nvSpPr>
            <p:spPr bwMode="auto">
              <a:xfrm>
                <a:off x="1179121" y="2027635"/>
                <a:ext cx="1178260" cy="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30734" name="Shape 781"/>
              <p:cNvSpPr>
                <a:spLocks noChangeArrowheads="1"/>
              </p:cNvSpPr>
              <p:nvPr/>
            </p:nvSpPr>
            <p:spPr bwMode="auto">
              <a:xfrm>
                <a:off x="2375307" y="1696741"/>
                <a:ext cx="845391" cy="812751"/>
              </a:xfrm>
              <a:custGeom>
                <a:avLst/>
                <a:gdLst>
                  <a:gd name="T0" fmla="*/ 16543676 w 21600"/>
                  <a:gd name="T1" fmla="*/ 15290856 h 21600"/>
                  <a:gd name="T2" fmla="*/ 16543676 w 21600"/>
                  <a:gd name="T3" fmla="*/ 15290856 h 21600"/>
                  <a:gd name="T4" fmla="*/ 16543676 w 21600"/>
                  <a:gd name="T5" fmla="*/ 15290856 h 21600"/>
                  <a:gd name="T6" fmla="*/ 16543676 w 21600"/>
                  <a:gd name="T7" fmla="*/ 15290856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0735" name="Shape 782"/>
              <p:cNvSpPr>
                <a:spLocks noChangeArrowheads="1"/>
              </p:cNvSpPr>
              <p:nvPr/>
            </p:nvSpPr>
            <p:spPr bwMode="auto">
              <a:xfrm>
                <a:off x="3419980" y="0"/>
                <a:ext cx="1581024" cy="831673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lIns="45718" tIns="45718" rIns="45718" bIns="45718">
                <a:spAutoFit/>
              </a:bodyPr>
              <a:lstStyle/>
              <a:p>
                <a:pPr defTabSz="457200"/>
                <a:r>
                  <a:rPr lang="en-US" sz="3200" b="1">
                    <a:solidFill>
                      <a:srgbClr val="333399"/>
                    </a:solidFill>
                    <a:latin typeface="Times" charset="0"/>
                    <a:sym typeface="Helvetica" pitchFamily="-109" charset="0"/>
                  </a:rPr>
                  <a:t>seq1</a:t>
                </a:r>
              </a:p>
            </p:txBody>
          </p:sp>
          <p:sp>
            <p:nvSpPr>
              <p:cNvPr id="30736" name="Shape 783"/>
              <p:cNvSpPr>
                <a:spLocks noChangeArrowheads="1"/>
              </p:cNvSpPr>
              <p:nvPr/>
            </p:nvSpPr>
            <p:spPr bwMode="auto">
              <a:xfrm>
                <a:off x="3237894" y="829590"/>
                <a:ext cx="1945196" cy="831673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lIns="45718" tIns="45718" rIns="45718" bIns="45718">
                <a:spAutoFit/>
              </a:bodyPr>
              <a:lstStyle/>
              <a:p>
                <a:pPr defTabSz="457200"/>
                <a:r>
                  <a:rPr lang="en-US" sz="3200" b="1">
                    <a:solidFill>
                      <a:srgbClr val="333399"/>
                    </a:solidFill>
                    <a:latin typeface="Times" charset="0"/>
                    <a:sym typeface="Helvetica" pitchFamily="-109" charset="0"/>
                  </a:rPr>
                  <a:t>seq2</a:t>
                </a:r>
              </a:p>
            </p:txBody>
          </p:sp>
          <p:sp>
            <p:nvSpPr>
              <p:cNvPr id="30737" name="Shape 784"/>
              <p:cNvSpPr>
                <a:spLocks noChangeArrowheads="1"/>
              </p:cNvSpPr>
              <p:nvPr/>
            </p:nvSpPr>
            <p:spPr bwMode="auto">
              <a:xfrm>
                <a:off x="3243752" y="1455456"/>
                <a:ext cx="1247008" cy="831673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lIns="45718" tIns="45718" rIns="45718" bIns="45718">
                <a:spAutoFit/>
              </a:bodyPr>
              <a:lstStyle/>
              <a:p>
                <a:pPr defTabSz="457200"/>
                <a:r>
                  <a:rPr lang="en-US" sz="3200" b="1">
                    <a:solidFill>
                      <a:srgbClr val="333399"/>
                    </a:solidFill>
                    <a:latin typeface="Times" charset="0"/>
                    <a:sym typeface="Helvetica" pitchFamily="-109" charset="0"/>
                  </a:rPr>
                  <a:t>seq3</a:t>
                </a:r>
              </a:p>
            </p:txBody>
          </p:sp>
          <p:sp>
            <p:nvSpPr>
              <p:cNvPr id="30738" name="Shape 785"/>
              <p:cNvSpPr>
                <a:spLocks noChangeShapeType="1"/>
              </p:cNvSpPr>
              <p:nvPr/>
            </p:nvSpPr>
            <p:spPr bwMode="auto">
              <a:xfrm>
                <a:off x="0" y="1419736"/>
                <a:ext cx="1178259" cy="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" grpId="0" animBg="1" advAuto="0"/>
      <p:bldP spid="2" grpId="0" animBg="1" advAuto="0"/>
      <p:bldP spid="773" grpId="0" animBg="1" advAuto="0"/>
      <p:bldP spid="6" grpId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789"/>
          <p:cNvSpPr>
            <a:spLocks noChangeArrowheads="1"/>
          </p:cNvSpPr>
          <p:nvPr/>
        </p:nvSpPr>
        <p:spPr bwMode="auto">
          <a:xfrm>
            <a:off x="212725" y="223838"/>
            <a:ext cx="3541713" cy="7080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45717" tIns="45717" rIns="45717" bIns="45717">
            <a:spAutoFit/>
          </a:bodyPr>
          <a:lstStyle/>
          <a:p>
            <a:pPr defTabSz="649605"/>
            <a:r>
              <a:rPr lang="en-US" sz="4000"/>
              <a:t>Weighting factor</a:t>
            </a:r>
          </a:p>
        </p:txBody>
      </p:sp>
      <p:sp>
        <p:nvSpPr>
          <p:cNvPr id="790" name="Shape 790"/>
          <p:cNvSpPr>
            <a:spLocks noChangeArrowheads="1"/>
          </p:cNvSpPr>
          <p:nvPr/>
        </p:nvSpPr>
        <p:spPr bwMode="auto">
          <a:xfrm>
            <a:off x="619125" y="1112838"/>
            <a:ext cx="7851775" cy="10128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28847" tIns="28847" rIns="28847" bIns="28847">
            <a:spAutoFit/>
          </a:bodyPr>
          <a:lstStyle/>
          <a:p>
            <a:pPr defTabSz="457200"/>
            <a:r>
              <a:rPr lang="en-US" sz="3100"/>
              <a:t>Contributions of sequences to the MSA score are weighted by their evolutionary distance.</a:t>
            </a:r>
          </a:p>
        </p:txBody>
      </p:sp>
      <p:grpSp>
        <p:nvGrpSpPr>
          <p:cNvPr id="2" name="Group 815"/>
          <p:cNvGrpSpPr/>
          <p:nvPr/>
        </p:nvGrpSpPr>
        <p:grpSpPr bwMode="auto">
          <a:xfrm>
            <a:off x="609600" y="2362200"/>
            <a:ext cx="7756525" cy="4056063"/>
            <a:chOff x="-2" y="0"/>
            <a:chExt cx="11032868" cy="5769051"/>
          </a:xfrm>
        </p:grpSpPr>
        <p:sp>
          <p:nvSpPr>
            <p:cNvPr id="791" name="Shape 791"/>
            <p:cNvSpPr/>
            <p:nvPr/>
          </p:nvSpPr>
          <p:spPr>
            <a:xfrm>
              <a:off x="7661587" y="0"/>
              <a:ext cx="3152248" cy="569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45718" tIns="45718" rIns="45718" bIns="45718">
              <a:spAutoFit/>
            </a:bodyPr>
            <a:lstStyle/>
            <a:p>
              <a:pPr defTabSz="321310">
                <a:defRPr sz="3100"/>
              </a:pPr>
              <a:r>
                <a:rPr sz="2000" dirty="0"/>
                <a:t>weighting</a:t>
              </a:r>
              <a:r>
                <a:rPr sz="2000" dirty="0">
                  <a:latin typeface="+mn-lt"/>
                  <a:sym typeface="Helvetica"/>
                </a:rPr>
                <a:t> </a:t>
              </a:r>
              <a:r>
                <a:rPr sz="2000" dirty="0"/>
                <a:t>factor</a:t>
              </a:r>
            </a:p>
          </p:txBody>
        </p:sp>
        <p:grpSp>
          <p:nvGrpSpPr>
            <p:cNvPr id="31750" name="Group 811"/>
            <p:cNvGrpSpPr/>
            <p:nvPr/>
          </p:nvGrpSpPr>
          <p:grpSpPr bwMode="auto">
            <a:xfrm>
              <a:off x="-2" y="895687"/>
              <a:ext cx="7842233" cy="3387386"/>
              <a:chOff x="-2" y="-1"/>
              <a:chExt cx="7842232" cy="3387385"/>
            </a:xfrm>
          </p:grpSpPr>
          <p:grpSp>
            <p:nvGrpSpPr>
              <p:cNvPr id="31754" name="Group 807"/>
              <p:cNvGrpSpPr/>
              <p:nvPr/>
            </p:nvGrpSpPr>
            <p:grpSpPr bwMode="auto">
              <a:xfrm>
                <a:off x="-2" y="-1"/>
                <a:ext cx="4501094" cy="3387385"/>
                <a:chOff x="-1" y="0"/>
                <a:chExt cx="4501092" cy="3387383"/>
              </a:xfrm>
            </p:grpSpPr>
            <p:grpSp>
              <p:nvGrpSpPr>
                <p:cNvPr id="31758" name="Group 799"/>
                <p:cNvGrpSpPr/>
                <p:nvPr/>
              </p:nvGrpSpPr>
              <p:grpSpPr bwMode="auto">
                <a:xfrm>
                  <a:off x="-1" y="442060"/>
                  <a:ext cx="3810144" cy="2628709"/>
                  <a:chOff x="0" y="-1"/>
                  <a:chExt cx="3810142" cy="2628707"/>
                </a:xfrm>
              </p:grpSpPr>
              <p:sp>
                <p:nvSpPr>
                  <p:cNvPr id="31766" name="Shape 792"/>
                  <p:cNvSpPr>
                    <a:spLocks noChangeShapeType="1"/>
                  </p:cNvSpPr>
                  <p:nvPr/>
                </p:nvSpPr>
                <p:spPr bwMode="auto">
                  <a:xfrm>
                    <a:off x="-1" y="1642941"/>
                    <a:ext cx="1219247" cy="2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67" name="Shape 7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19245" y="657175"/>
                    <a:ext cx="2" cy="1971531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68" name="Shape 794"/>
                  <p:cNvSpPr>
                    <a:spLocks noChangeShapeType="1"/>
                  </p:cNvSpPr>
                  <p:nvPr/>
                </p:nvSpPr>
                <p:spPr bwMode="auto">
                  <a:xfrm>
                    <a:off x="1219245" y="657175"/>
                    <a:ext cx="1219247" cy="3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69" name="Shape 795"/>
                  <p:cNvSpPr>
                    <a:spLocks noChangeShapeType="1"/>
                  </p:cNvSpPr>
                  <p:nvPr/>
                </p:nvSpPr>
                <p:spPr bwMode="auto">
                  <a:xfrm>
                    <a:off x="1219245" y="2628705"/>
                    <a:ext cx="2590898" cy="2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70" name="Shape 796"/>
                  <p:cNvSpPr>
                    <a:spLocks noChangeShapeType="1"/>
                  </p:cNvSpPr>
                  <p:nvPr/>
                </p:nvSpPr>
                <p:spPr bwMode="auto">
                  <a:xfrm>
                    <a:off x="2438490" y="0"/>
                    <a:ext cx="1371653" cy="1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71" name="Shape 797"/>
                  <p:cNvSpPr>
                    <a:spLocks noChangeShapeType="1"/>
                  </p:cNvSpPr>
                  <p:nvPr/>
                </p:nvSpPr>
                <p:spPr bwMode="auto">
                  <a:xfrm>
                    <a:off x="2438490" y="1314352"/>
                    <a:ext cx="655349" cy="2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  <p:sp>
                <p:nvSpPr>
                  <p:cNvPr id="31772" name="Shape 7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38490" y="-2"/>
                    <a:ext cx="2" cy="1314355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</a:ln>
                </p:spPr>
                <p:txBody>
                  <a:bodyPr lIns="45718" tIns="45718" rIns="45718" bIns="45718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759" name="Shape 800"/>
                <p:cNvSpPr>
                  <a:spLocks noChangeArrowheads="1"/>
                </p:cNvSpPr>
                <p:nvPr/>
              </p:nvSpPr>
              <p:spPr bwMode="auto">
                <a:xfrm>
                  <a:off x="2837177" y="0"/>
                  <a:ext cx="641210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>
                      <a:latin typeface="Times" charset="0"/>
                      <a:sym typeface="Helvetica" pitchFamily="-109" charset="0"/>
                    </a:rPr>
                    <a:t>0.2</a:t>
                  </a:r>
                </a:p>
              </p:txBody>
            </p:sp>
            <p:sp>
              <p:nvSpPr>
                <p:cNvPr id="31760" name="Shape 801"/>
                <p:cNvSpPr>
                  <a:spLocks noChangeArrowheads="1"/>
                </p:cNvSpPr>
                <p:nvPr/>
              </p:nvSpPr>
              <p:spPr bwMode="auto">
                <a:xfrm>
                  <a:off x="2630083" y="1308096"/>
                  <a:ext cx="641210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>
                      <a:latin typeface="Times" charset="0"/>
                      <a:sym typeface="Helvetica" pitchFamily="-109" charset="0"/>
                    </a:rPr>
                    <a:t>0.1</a:t>
                  </a:r>
                </a:p>
              </p:txBody>
            </p:sp>
            <p:sp>
              <p:nvSpPr>
                <p:cNvPr id="31761" name="Shape 802"/>
                <p:cNvSpPr>
                  <a:spLocks noChangeArrowheads="1"/>
                </p:cNvSpPr>
                <p:nvPr/>
              </p:nvSpPr>
              <p:spPr bwMode="auto">
                <a:xfrm>
                  <a:off x="2349584" y="2616191"/>
                  <a:ext cx="641210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>
                      <a:latin typeface="Times" charset="0"/>
                      <a:sym typeface="Helvetica" pitchFamily="-109" charset="0"/>
                    </a:rPr>
                    <a:t>0.5</a:t>
                  </a:r>
                </a:p>
              </p:txBody>
            </p:sp>
            <p:sp>
              <p:nvSpPr>
                <p:cNvPr id="31762" name="Shape 803"/>
                <p:cNvSpPr>
                  <a:spLocks noChangeArrowheads="1"/>
                </p:cNvSpPr>
                <p:nvPr/>
              </p:nvSpPr>
              <p:spPr bwMode="auto">
                <a:xfrm>
                  <a:off x="1476569" y="604624"/>
                  <a:ext cx="641210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>
                      <a:latin typeface="Times" charset="0"/>
                      <a:sym typeface="Helvetica" pitchFamily="-109" charset="0"/>
                    </a:rPr>
                    <a:t>0.3</a:t>
                  </a:r>
                </a:p>
              </p:txBody>
            </p:sp>
            <p:sp>
              <p:nvSpPr>
                <p:cNvPr id="31763" name="Shape 804"/>
                <p:cNvSpPr>
                  <a:spLocks noChangeArrowheads="1"/>
                </p:cNvSpPr>
                <p:nvPr/>
              </p:nvSpPr>
              <p:spPr bwMode="auto">
                <a:xfrm>
                  <a:off x="3797434" y="25380"/>
                  <a:ext cx="703657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 b="1">
                      <a:latin typeface="Times" charset="0"/>
                      <a:sym typeface="Helvetica" pitchFamily="-109" charset="0"/>
                    </a:rPr>
                    <a:t>A</a:t>
                  </a:r>
                </a:p>
              </p:txBody>
            </p:sp>
            <p:sp>
              <p:nvSpPr>
                <p:cNvPr id="31764" name="Shape 805"/>
                <p:cNvSpPr>
                  <a:spLocks noChangeArrowheads="1"/>
                </p:cNvSpPr>
                <p:nvPr/>
              </p:nvSpPr>
              <p:spPr bwMode="auto">
                <a:xfrm>
                  <a:off x="3264033" y="1339730"/>
                  <a:ext cx="703657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 b="1">
                      <a:latin typeface="Times" charset="0"/>
                      <a:sym typeface="Helvetica" pitchFamily="-109" charset="0"/>
                    </a:rPr>
                    <a:t>B</a:t>
                  </a:r>
                </a:p>
              </p:txBody>
            </p:sp>
            <p:sp>
              <p:nvSpPr>
                <p:cNvPr id="31765" name="Shape 806"/>
                <p:cNvSpPr>
                  <a:spLocks noChangeArrowheads="1"/>
                </p:cNvSpPr>
                <p:nvPr/>
              </p:nvSpPr>
              <p:spPr bwMode="auto">
                <a:xfrm>
                  <a:off x="3797434" y="2818376"/>
                  <a:ext cx="703657" cy="569007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2000" b="1">
                      <a:latin typeface="Times" charset="0"/>
                      <a:sym typeface="Helvetica" pitchFamily="-109" charset="0"/>
                    </a:rPr>
                    <a:t>C</a:t>
                  </a:r>
                </a:p>
              </p:txBody>
            </p:sp>
          </p:grpSp>
          <p:sp>
            <p:nvSpPr>
              <p:cNvPr id="808" name="Shape 808"/>
              <p:cNvSpPr/>
              <p:nvPr/>
            </p:nvSpPr>
            <p:spPr>
              <a:xfrm>
                <a:off x="4726112" y="25554"/>
                <a:ext cx="3116119" cy="569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45718" tIns="45718" rIns="45718" bIns="45718">
                <a:spAutoFit/>
              </a:bodyPr>
              <a:lstStyle/>
              <a:p>
                <a:pPr defTabSz="321310">
                  <a:defRPr sz="3400">
                    <a:latin typeface="+mn-lt"/>
                    <a:ea typeface="+mn-ea"/>
                    <a:cs typeface="+mn-cs"/>
                    <a:sym typeface="Helvetica"/>
                  </a:defRPr>
                </a:pPr>
                <a:r>
                  <a:rPr sz="2000" dirty="0">
                    <a:latin typeface="+mn-lt"/>
                    <a:sym typeface="Helvetica"/>
                  </a:rPr>
                  <a:t>0.2+0.3/</a:t>
                </a:r>
                <a:r>
                  <a:rPr sz="2000" b="1" dirty="0">
                    <a:solidFill>
                      <a:srgbClr val="C67838"/>
                    </a:solidFill>
                    <a:latin typeface="+mn-lt"/>
                    <a:sym typeface="Helvetica"/>
                  </a:rPr>
                  <a:t>2</a:t>
                </a:r>
                <a:r>
                  <a:rPr sz="2000" dirty="0">
                    <a:latin typeface="+mn-lt"/>
                    <a:sym typeface="Helvetica"/>
                  </a:rPr>
                  <a:t>=0.35</a:t>
                </a:r>
              </a:p>
            </p:txBody>
          </p:sp>
          <p:sp>
            <p:nvSpPr>
              <p:cNvPr id="809" name="Shape 809"/>
              <p:cNvSpPr/>
              <p:nvPr/>
            </p:nvSpPr>
            <p:spPr>
              <a:xfrm>
                <a:off x="4726112" y="1339678"/>
                <a:ext cx="3116119" cy="5690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lIns="45718" tIns="45718" rIns="45718" bIns="45718">
                <a:spAutoFit/>
              </a:bodyPr>
              <a:lstStyle/>
              <a:p>
                <a:pPr defTabSz="321310">
                  <a:defRPr sz="3400">
                    <a:latin typeface="+mn-lt"/>
                    <a:ea typeface="+mn-ea"/>
                    <a:cs typeface="+mn-cs"/>
                    <a:sym typeface="Helvetica"/>
                  </a:defRPr>
                </a:pPr>
                <a:r>
                  <a:rPr sz="2000" dirty="0">
                    <a:latin typeface="+mn-lt"/>
                    <a:sym typeface="Helvetica"/>
                  </a:rPr>
                  <a:t>0.1+0.3/</a:t>
                </a:r>
                <a:r>
                  <a:rPr sz="2000" b="1" dirty="0">
                    <a:solidFill>
                      <a:srgbClr val="C67838"/>
                    </a:solidFill>
                    <a:latin typeface="+mn-lt"/>
                    <a:sym typeface="Helvetica"/>
                  </a:rPr>
                  <a:t>2</a:t>
                </a:r>
                <a:r>
                  <a:rPr sz="2000" dirty="0">
                    <a:latin typeface="+mn-lt"/>
                    <a:sym typeface="Helvetica"/>
                  </a:rPr>
                  <a:t>=0.25</a:t>
                </a:r>
              </a:p>
            </p:txBody>
          </p:sp>
          <p:sp>
            <p:nvSpPr>
              <p:cNvPr id="31757" name="Shape 810"/>
              <p:cNvSpPr>
                <a:spLocks noChangeArrowheads="1"/>
              </p:cNvSpPr>
              <p:nvPr/>
            </p:nvSpPr>
            <p:spPr bwMode="auto">
              <a:xfrm>
                <a:off x="4724575" y="2817477"/>
                <a:ext cx="823786" cy="569008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lIns="45718" tIns="45718" rIns="45718" bIns="45718">
                <a:spAutoFit/>
              </a:bodyPr>
              <a:lstStyle/>
              <a:p>
                <a:pPr defTabSz="457200"/>
                <a:r>
                  <a:rPr lang="en-US" sz="2000">
                    <a:latin typeface="Times" charset="0"/>
                    <a:sym typeface="Helvetica" pitchFamily="-109" charset="0"/>
                  </a:rPr>
                  <a:t>0.5</a:t>
                </a:r>
              </a:p>
            </p:txBody>
          </p:sp>
        </p:grpSp>
        <p:sp>
          <p:nvSpPr>
            <p:cNvPr id="31751" name="Shape 812"/>
            <p:cNvSpPr>
              <a:spLocks noChangeArrowheads="1"/>
            </p:cNvSpPr>
            <p:nvPr/>
          </p:nvSpPr>
          <p:spPr bwMode="auto">
            <a:xfrm>
              <a:off x="5792593" y="4762339"/>
              <a:ext cx="5240273" cy="1006712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/>
                <a:t>Used as multiplication factors in alignment scores</a:t>
              </a:r>
            </a:p>
          </p:txBody>
        </p:sp>
        <p:sp>
          <p:nvSpPr>
            <p:cNvPr id="31752" name="Shape 813"/>
            <p:cNvSpPr>
              <a:spLocks noChangeShapeType="1"/>
            </p:cNvSpPr>
            <p:nvPr/>
          </p:nvSpPr>
          <p:spPr bwMode="auto">
            <a:xfrm flipH="1">
              <a:off x="6456560" y="342619"/>
              <a:ext cx="1165262" cy="69105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31753" name="Shape 814"/>
            <p:cNvSpPr>
              <a:spLocks noChangeShapeType="1"/>
            </p:cNvSpPr>
            <p:nvPr/>
          </p:nvSpPr>
          <p:spPr bwMode="auto">
            <a:xfrm flipH="1" flipV="1">
              <a:off x="7378062" y="2792588"/>
              <a:ext cx="297729" cy="212951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miter lim="400000"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" grpId="0" animBg="1" advAuto="0"/>
      <p:bldP spid="2" grpId="0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817"/>
          <p:cNvSpPr>
            <a:spLocks noChangeArrowheads="1"/>
          </p:cNvSpPr>
          <p:nvPr/>
        </p:nvSpPr>
        <p:spPr bwMode="auto">
          <a:xfrm>
            <a:off x="355600" y="339725"/>
            <a:ext cx="3348038" cy="719138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200"/>
              <a:t>Scoring Matrix</a:t>
            </a:r>
          </a:p>
        </p:txBody>
      </p:sp>
      <p:sp>
        <p:nvSpPr>
          <p:cNvPr id="818" name="Shape 818"/>
          <p:cNvSpPr>
            <a:spLocks noChangeArrowheads="1"/>
          </p:cNvSpPr>
          <p:nvPr/>
        </p:nvSpPr>
        <p:spPr bwMode="auto">
          <a:xfrm>
            <a:off x="866775" y="1624013"/>
            <a:ext cx="641350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Scoring matrix are dynamically chosen(e.g protein)</a:t>
            </a:r>
          </a:p>
        </p:txBody>
      </p:sp>
      <p:graphicFrame>
        <p:nvGraphicFramePr>
          <p:cNvPr id="819" name="Table 819"/>
          <p:cNvGraphicFramePr/>
          <p:nvPr/>
        </p:nvGraphicFramePr>
        <p:xfrm>
          <a:off x="2290763" y="2362200"/>
          <a:ext cx="4563784" cy="3515580"/>
        </p:xfrm>
        <a:graphic>
          <a:graphicData uri="http://schemas.openxmlformats.org/drawingml/2006/table">
            <a:tbl>
              <a:tblPr bandRow="1"/>
              <a:tblGrid>
                <a:gridCol w="2281892"/>
                <a:gridCol w="2281892"/>
              </a:tblGrid>
              <a:tr h="703116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sequence identity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matrix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703116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80-100%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blosum80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703116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60-80%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blosum60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703116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40-60%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blosum40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703116"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&lt;30%</a:t>
                      </a:r>
                    </a:p>
                  </a:txBody>
                  <a:tcPr marL="35719" marR="35719" marT="35719" marB="35719" anchor="ctr" horzOverflow="overflow"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800"/>
                        <a:t>blosum30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T w="12700">
                      <a:solidFill>
                        <a:srgbClr val="3797C6"/>
                      </a:solidFill>
                      <a:miter lim="400000"/>
                    </a:lnT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" grpId="0" animBg="1" advAuto="0"/>
      <p:bldP spid="819" grpId="0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>
            <a:spLocks noChangeArrowheads="1"/>
          </p:cNvSpPr>
          <p:nvPr/>
        </p:nvSpPr>
        <p:spPr bwMode="auto">
          <a:xfrm>
            <a:off x="433388" y="1704975"/>
            <a:ext cx="8010525" cy="9239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0" tIns="0" rIns="0" bIns="0">
            <a:spAutoFit/>
          </a:bodyPr>
          <a:lstStyle/>
          <a:p>
            <a:pPr defTabSz="649605"/>
            <a:r>
              <a:rPr lang="en-US" sz="3000"/>
              <a:t>For pairs of sequences, gap penalties are adjusted based on: </a:t>
            </a:r>
          </a:p>
        </p:txBody>
      </p:sp>
      <p:sp>
        <p:nvSpPr>
          <p:cNvPr id="33795" name="Shape 822"/>
          <p:cNvSpPr>
            <a:spLocks noChangeArrowheads="1"/>
          </p:cNvSpPr>
          <p:nvPr/>
        </p:nvSpPr>
        <p:spPr bwMode="auto">
          <a:xfrm>
            <a:off x="241300" y="347663"/>
            <a:ext cx="6934200" cy="6985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41027" tIns="41027" rIns="41027" bIns="41027">
            <a:spAutoFit/>
          </a:bodyPr>
          <a:lstStyle/>
          <a:p>
            <a:pPr defTabSz="649605"/>
            <a:r>
              <a:rPr lang="en-US" sz="4000"/>
              <a:t>Distance associated gap penalties</a:t>
            </a:r>
          </a:p>
        </p:txBody>
      </p:sp>
      <p:sp>
        <p:nvSpPr>
          <p:cNvPr id="823" name="Shape 823"/>
          <p:cNvSpPr>
            <a:spLocks noChangeArrowheads="1"/>
          </p:cNvSpPr>
          <p:nvPr/>
        </p:nvSpPr>
        <p:spPr bwMode="auto">
          <a:xfrm>
            <a:off x="347663" y="2994025"/>
            <a:ext cx="7958137" cy="8096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pPr defTabSz="649605"/>
            <a:r>
              <a:rPr lang="en-US"/>
              <a:t>(1) genetic distance between sequences (higher opening penalty for more closely related sequences)</a:t>
            </a:r>
          </a:p>
        </p:txBody>
      </p:sp>
      <p:sp>
        <p:nvSpPr>
          <p:cNvPr id="824" name="Shape 824"/>
          <p:cNvSpPr>
            <a:spLocks noChangeArrowheads="1"/>
          </p:cNvSpPr>
          <p:nvPr/>
        </p:nvSpPr>
        <p:spPr bwMode="auto">
          <a:xfrm>
            <a:off x="354013" y="4002088"/>
            <a:ext cx="7951787" cy="117951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pPr defTabSz="649605"/>
            <a:r>
              <a:rPr lang="en-US"/>
              <a:t>(2) physical difference in sequence lengths (Log of the length of the shortest seq used as a scaling factor to increase the GOP with increasing length)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 fill="hold"/>
                                        <p:tgtEl>
                                          <p:spTgt spid="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" grpId="0" build="p" bldLvl="5" animBg="1" advAuto="0"/>
      <p:bldP spid="823" grpId="0" animBg="1" advAuto="0"/>
      <p:bldP spid="824" grpId="0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>
            <a:spLocks noChangeArrowheads="1"/>
          </p:cNvSpPr>
          <p:nvPr/>
        </p:nvSpPr>
        <p:spPr bwMode="auto">
          <a:xfrm>
            <a:off x="153988" y="1803400"/>
            <a:ext cx="8747125" cy="61595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0" tIns="0" rIns="0" bIns="0">
            <a:spAutoFit/>
          </a:bodyPr>
          <a:lstStyle/>
          <a:p>
            <a:pPr defTabSz="241300"/>
            <a:r>
              <a:rPr lang="en-US" sz="2000"/>
              <a:t>1 	Lower penalties where gaps already occur to encourage openings in  	subsequent alignments</a:t>
            </a:r>
          </a:p>
        </p:txBody>
      </p:sp>
      <p:sp>
        <p:nvSpPr>
          <p:cNvPr id="34819" name="Shape 827"/>
          <p:cNvSpPr>
            <a:spLocks noChangeArrowheads="1"/>
          </p:cNvSpPr>
          <p:nvPr/>
        </p:nvSpPr>
        <p:spPr bwMode="auto">
          <a:xfrm>
            <a:off x="76200" y="204788"/>
            <a:ext cx="6977063" cy="76041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41027" tIns="41027" rIns="41027" bIns="41027">
            <a:spAutoFit/>
          </a:bodyPr>
          <a:lstStyle/>
          <a:p>
            <a:pPr defTabSz="649605"/>
            <a:r>
              <a:rPr lang="en-US" sz="4400"/>
              <a:t>Position-specific gap penalties</a:t>
            </a:r>
          </a:p>
        </p:txBody>
      </p:sp>
      <p:sp>
        <p:nvSpPr>
          <p:cNvPr id="828" name="Shape 828"/>
          <p:cNvSpPr>
            <a:spLocks noChangeArrowheads="1"/>
          </p:cNvSpPr>
          <p:nvPr/>
        </p:nvSpPr>
        <p:spPr bwMode="auto">
          <a:xfrm>
            <a:off x="123825" y="2641600"/>
            <a:ext cx="8572500" cy="995363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pPr defTabSz="241300"/>
            <a:r>
              <a:rPr lang="en-US" sz="2000"/>
              <a:t>2 	Increase penalties adjacent to gapped positions. If there is no gap opened, GOP is increased if position is within 8 residues of an existing gap. This discourages gaps that are too close together</a:t>
            </a:r>
          </a:p>
        </p:txBody>
      </p:sp>
      <p:sp>
        <p:nvSpPr>
          <p:cNvPr id="829" name="Shape 829"/>
          <p:cNvSpPr>
            <a:spLocks noChangeArrowheads="1"/>
          </p:cNvSpPr>
          <p:nvPr/>
        </p:nvSpPr>
        <p:spPr bwMode="auto">
          <a:xfrm>
            <a:off x="123825" y="5046663"/>
            <a:ext cx="6613525" cy="37941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pPr defTabSz="241300"/>
            <a:r>
              <a:rPr lang="en-US" sz="2000"/>
              <a:t>4 	Employs empirically derived residue specific gap penalties</a:t>
            </a:r>
          </a:p>
        </p:txBody>
      </p:sp>
      <p:sp>
        <p:nvSpPr>
          <p:cNvPr id="830" name="Shape 830"/>
          <p:cNvSpPr/>
          <p:nvPr/>
        </p:nvSpPr>
        <p:spPr>
          <a:xfrm>
            <a:off x="123825" y="3824288"/>
            <a:ext cx="8896350" cy="995362"/>
          </a:xfrm>
          <a:prstGeom prst="rect">
            <a:avLst/>
          </a:prstGeom>
          <a:ln w="12700"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pPr defTabSz="169545">
              <a:defRPr sz="3000"/>
            </a:pPr>
            <a:r>
              <a:rPr sz="2000" dirty="0"/>
              <a:t>3 	Decrease gap penalties in stretches of (5) hydrophilic residues to 	encourage gaps in loops rather than in core regions. Default hydrophyllic residues are </a:t>
            </a:r>
            <a:r>
              <a:rPr sz="2000" b="1" i="1" dirty="0">
                <a:latin typeface="+mn-lt"/>
                <a:sym typeface="Helvetica"/>
              </a:rPr>
              <a:t>D, E, G, K, N, Q, P, R, S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"/>
                                        <p:tgtEl>
                                          <p:spTgt spid="8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 fill="hold"/>
                                        <p:tgtEl>
                                          <p:spTgt spid="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600"/>
                                        <p:tgtEl>
                                          <p:spTgt spid="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6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6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6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" grpId="0" build="p" bldLvl="5" animBg="1" advAuto="0"/>
      <p:bldP spid="828" grpId="0" animBg="1" advAuto="0"/>
      <p:bldP spid="829" grpId="0" animBg="1" advAuto="0"/>
      <p:bldP spid="830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22"/>
          <p:cNvSpPr>
            <a:spLocks noChangeArrowheads="1"/>
          </p:cNvSpPr>
          <p:nvPr/>
        </p:nvSpPr>
        <p:spPr bwMode="auto">
          <a:xfrm>
            <a:off x="215900" y="203200"/>
            <a:ext cx="7264681" cy="626129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3600" dirty="0"/>
              <a:t>Review from</a:t>
            </a:r>
            <a:r>
              <a:rPr lang="en-US" sz="3600" dirty="0" smtClean="0"/>
              <a:t> (</a:t>
            </a:r>
            <a:r>
              <a:rPr lang="en-US" sz="3600" dirty="0"/>
              <a:t>Dynamic Programming)</a:t>
            </a:r>
          </a:p>
        </p:txBody>
      </p:sp>
      <p:sp>
        <p:nvSpPr>
          <p:cNvPr id="17411" name="Shape 123"/>
          <p:cNvSpPr>
            <a:spLocks noChangeArrowheads="1"/>
          </p:cNvSpPr>
          <p:nvPr/>
        </p:nvSpPr>
        <p:spPr bwMode="auto">
          <a:xfrm>
            <a:off x="666750" y="1231900"/>
            <a:ext cx="7916863" cy="376555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>
            <a:spAutoFit/>
          </a:bodyPr>
          <a:lstStyle/>
          <a:p>
            <a:r>
              <a:rPr lang="en-US"/>
              <a:t>Biological Problem: Determine Similarity between 2 sequences</a:t>
            </a:r>
          </a:p>
          <a:p>
            <a:endParaRPr lang="en-US"/>
          </a:p>
          <a:p>
            <a:r>
              <a:rPr lang="en-US"/>
              <a:t>Data: (1) input data: 2 DNA/RNA/AA sequences </a:t>
            </a:r>
          </a:p>
          <a:p>
            <a:r>
              <a:rPr lang="en-US"/>
              <a:t>          (2) supportive data: scoring matrix, gap open/</a:t>
            </a:r>
          </a:p>
          <a:p>
            <a:r>
              <a:rPr lang="en-US"/>
              <a:t>               extension penalty</a:t>
            </a:r>
          </a:p>
          <a:p>
            <a:endParaRPr lang="en-US"/>
          </a:p>
          <a:p>
            <a:r>
              <a:rPr lang="en-US"/>
              <a:t>Model: Dynamic Programming</a:t>
            </a:r>
          </a:p>
          <a:p>
            <a:endParaRPr lang="en-US"/>
          </a:p>
          <a:p>
            <a:r>
              <a:rPr lang="en-US"/>
              <a:t>Algorithm: Needleman-Wunsch (global), </a:t>
            </a:r>
          </a:p>
          <a:p>
            <a:r>
              <a:rPr lang="en-US"/>
              <a:t>                   Smith-Waterman (local)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832"/>
          <p:cNvSpPr>
            <a:spLocks noGrp="1"/>
          </p:cNvSpPr>
          <p:nvPr>
            <p:ph type="title" idx="4294967295"/>
          </p:nvPr>
        </p:nvSpPr>
        <p:spPr>
          <a:xfrm>
            <a:off x="98425" y="69850"/>
            <a:ext cx="5464175" cy="803275"/>
          </a:xfrm>
        </p:spPr>
        <p:txBody>
          <a:bodyPr lIns="31249" tIns="31249" rIns="31249" bIns="31249"/>
          <a:lstStyle/>
          <a:p>
            <a:r>
              <a:rPr lang="en-US" sz="4300">
                <a:ea typeface="MS PGothic" panose="020B0600070205080204" charset="-128"/>
                <a:cs typeface="MS PGothic" panose="020B0600070205080204" charset="-128"/>
              </a:rPr>
              <a:t>Divergent Sequences</a:t>
            </a:r>
          </a:p>
        </p:txBody>
      </p:sp>
      <p:sp>
        <p:nvSpPr>
          <p:cNvPr id="833" name="Shape 833"/>
          <p:cNvSpPr>
            <a:spLocks noGrp="1"/>
          </p:cNvSpPr>
          <p:nvPr>
            <p:ph type="body" sz="half" idx="4294967295"/>
          </p:nvPr>
        </p:nvSpPr>
        <p:spPr>
          <a:xfrm>
            <a:off x="346075" y="1277938"/>
            <a:ext cx="8451850" cy="1639887"/>
          </a:xfrm>
        </p:spPr>
        <p:txBody>
          <a:bodyPr lIns="31249" tIns="31249" rIns="31249" bIns="31249"/>
          <a:lstStyle/>
          <a:p>
            <a:pPr marL="0" indent="0" defTabSz="641350">
              <a:spcBef>
                <a:spcPts val="1340"/>
              </a:spcBef>
              <a:buFontTx/>
              <a:buNone/>
            </a:pPr>
            <a:r>
              <a:rPr lang="en-US" sz="2000">
                <a:ea typeface="MS PGothic" panose="020B0600070205080204" charset="-128"/>
                <a:cs typeface="MS PGothic" panose="020B0600070205080204" charset="-128"/>
              </a:rPr>
              <a:t>The most divergent sequences are usually the most difficult to align.</a:t>
            </a:r>
          </a:p>
          <a:p>
            <a:pPr marL="0" indent="0" defTabSz="641350">
              <a:spcBef>
                <a:spcPts val="1340"/>
              </a:spcBef>
              <a:buFontTx/>
              <a:buNone/>
            </a:pPr>
            <a:r>
              <a:rPr lang="en-US" sz="2000">
                <a:ea typeface="MS PGothic" panose="020B0600070205080204" charset="-128"/>
                <a:cs typeface="MS PGothic" panose="020B0600070205080204" charset="-128"/>
              </a:rPr>
              <a:t>The guide tree can be overriden, for instance by deferring joining two branches if they are too dissimilar, until more information has been added by processing other branches.</a:t>
            </a:r>
          </a:p>
        </p:txBody>
      </p:sp>
      <p:grpSp>
        <p:nvGrpSpPr>
          <p:cNvPr id="2" name="Group 852"/>
          <p:cNvGrpSpPr/>
          <p:nvPr/>
        </p:nvGrpSpPr>
        <p:grpSpPr bwMode="auto">
          <a:xfrm>
            <a:off x="2214563" y="3001963"/>
            <a:ext cx="5292725" cy="2525712"/>
            <a:chOff x="-1" y="0"/>
            <a:chExt cx="7526058" cy="3591177"/>
          </a:xfrm>
        </p:grpSpPr>
        <p:sp>
          <p:nvSpPr>
            <p:cNvPr id="35845" name="Shape 834"/>
            <p:cNvSpPr>
              <a:spLocks noChangeShapeType="1"/>
            </p:cNvSpPr>
            <p:nvPr/>
          </p:nvSpPr>
          <p:spPr bwMode="auto">
            <a:xfrm flipH="1" flipV="1">
              <a:off x="2300302" y="904247"/>
              <a:ext cx="1819332" cy="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grpSp>
          <p:nvGrpSpPr>
            <p:cNvPr id="35846" name="Group 843"/>
            <p:cNvGrpSpPr/>
            <p:nvPr/>
          </p:nvGrpSpPr>
          <p:grpSpPr bwMode="auto">
            <a:xfrm>
              <a:off x="-1" y="901469"/>
              <a:ext cx="3233200" cy="2431482"/>
              <a:chOff x="0" y="0"/>
              <a:chExt cx="3233198" cy="2431481"/>
            </a:xfrm>
          </p:grpSpPr>
          <p:sp>
            <p:nvSpPr>
              <p:cNvPr id="35855" name="Shape 835"/>
              <p:cNvSpPr>
                <a:spLocks noChangeArrowheads="1"/>
              </p:cNvSpPr>
              <p:nvPr/>
            </p:nvSpPr>
            <p:spPr bwMode="auto">
              <a:xfrm>
                <a:off x="2308445" y="0"/>
                <a:ext cx="641362" cy="698956"/>
              </a:xfrm>
              <a:custGeom>
                <a:avLst/>
                <a:gdLst>
                  <a:gd name="T0" fmla="*/ 9521880 w 21600"/>
                  <a:gd name="T1" fmla="*/ 11308784 h 21600"/>
                  <a:gd name="T2" fmla="*/ 9521880 w 21600"/>
                  <a:gd name="T3" fmla="*/ 11308784 h 21600"/>
                  <a:gd name="T4" fmla="*/ 9521880 w 21600"/>
                  <a:gd name="T5" fmla="*/ 11308784 h 21600"/>
                  <a:gd name="T6" fmla="*/ 9521880 w 21600"/>
                  <a:gd name="T7" fmla="*/ 1130878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20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5856" name="Shape 836"/>
              <p:cNvSpPr>
                <a:spLocks noChangeArrowheads="1"/>
              </p:cNvSpPr>
              <p:nvPr/>
            </p:nvSpPr>
            <p:spPr bwMode="auto">
              <a:xfrm>
                <a:off x="517240" y="394379"/>
                <a:ext cx="1769779" cy="1006268"/>
              </a:xfrm>
              <a:custGeom>
                <a:avLst/>
                <a:gdLst>
                  <a:gd name="T0" fmla="*/ 72502766 w 21600"/>
                  <a:gd name="T1" fmla="*/ 23439243 h 21600"/>
                  <a:gd name="T2" fmla="*/ 72502766 w 21600"/>
                  <a:gd name="T3" fmla="*/ 23439243 h 21600"/>
                  <a:gd name="T4" fmla="*/ 72502766 w 21600"/>
                  <a:gd name="T5" fmla="*/ 23439243 h 21600"/>
                  <a:gd name="T6" fmla="*/ 72502766 w 21600"/>
                  <a:gd name="T7" fmla="*/ 23439243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20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5857" name="Shape 837"/>
              <p:cNvSpPr>
                <a:spLocks noChangeShapeType="1"/>
              </p:cNvSpPr>
              <p:nvPr/>
            </p:nvSpPr>
            <p:spPr bwMode="auto">
              <a:xfrm>
                <a:off x="517239" y="1423857"/>
                <a:ext cx="1731818" cy="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35858" name="Shape 838"/>
              <p:cNvSpPr>
                <a:spLocks noChangeArrowheads="1"/>
              </p:cNvSpPr>
              <p:nvPr/>
            </p:nvSpPr>
            <p:spPr bwMode="auto">
              <a:xfrm>
                <a:off x="2263513" y="1136533"/>
                <a:ext cx="681741" cy="655422"/>
              </a:xfrm>
              <a:custGeom>
                <a:avLst/>
                <a:gdLst>
                  <a:gd name="T0" fmla="*/ 10758599 w 21600"/>
                  <a:gd name="T1" fmla="*/ 9943935 h 21600"/>
                  <a:gd name="T2" fmla="*/ 10758599 w 21600"/>
                  <a:gd name="T3" fmla="*/ 9943935 h 21600"/>
                  <a:gd name="T4" fmla="*/ 10758599 w 21600"/>
                  <a:gd name="T5" fmla="*/ 9943935 h 21600"/>
                  <a:gd name="T6" fmla="*/ 10758599 w 21600"/>
                  <a:gd name="T7" fmla="*/ 9943935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216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0"/>
                    </a:ln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round/>
              </a:ln>
            </p:spPr>
            <p:txBody>
              <a:bodyPr lIns="50800" tIns="50800" rIns="50800" bIns="50800"/>
              <a:lstStyle/>
              <a:p>
                <a:pPr defTabSz="320675"/>
                <a:endParaRPr lang="en-US" sz="20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35859" name="Shape 839"/>
              <p:cNvSpPr>
                <a:spLocks noChangeShapeType="1"/>
              </p:cNvSpPr>
              <p:nvPr/>
            </p:nvSpPr>
            <p:spPr bwMode="auto">
              <a:xfrm>
                <a:off x="2261341" y="1792123"/>
                <a:ext cx="779200" cy="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35860" name="Shape 840"/>
              <p:cNvSpPr>
                <a:spLocks noChangeShapeType="1"/>
              </p:cNvSpPr>
              <p:nvPr/>
            </p:nvSpPr>
            <p:spPr bwMode="auto">
              <a:xfrm>
                <a:off x="11235" y="958641"/>
                <a:ext cx="484625" cy="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35861" name="Shape 841"/>
              <p:cNvSpPr>
                <a:spLocks noChangeShapeType="1"/>
              </p:cNvSpPr>
              <p:nvPr/>
            </p:nvSpPr>
            <p:spPr bwMode="auto">
              <a:xfrm flipH="1">
                <a:off x="11236" y="938478"/>
                <a:ext cx="1" cy="149300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35862" name="Shape 842"/>
              <p:cNvSpPr>
                <a:spLocks noChangeShapeType="1"/>
              </p:cNvSpPr>
              <p:nvPr/>
            </p:nvSpPr>
            <p:spPr bwMode="auto">
              <a:xfrm>
                <a:off x="-1" y="2422918"/>
                <a:ext cx="3233200" cy="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35847" name="Shape 844"/>
            <p:cNvSpPr>
              <a:spLocks noChangeArrowheads="1"/>
            </p:cNvSpPr>
            <p:nvPr/>
          </p:nvSpPr>
          <p:spPr bwMode="auto">
            <a:xfrm>
              <a:off x="4107494" y="638272"/>
              <a:ext cx="934327" cy="56901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Ai</a:t>
              </a:r>
            </a:p>
          </p:txBody>
        </p:sp>
        <p:sp>
          <p:nvSpPr>
            <p:cNvPr id="35848" name="Shape 845"/>
            <p:cNvSpPr>
              <a:spLocks noChangeArrowheads="1"/>
            </p:cNvSpPr>
            <p:nvPr/>
          </p:nvSpPr>
          <p:spPr bwMode="auto">
            <a:xfrm>
              <a:off x="3038882" y="1290006"/>
              <a:ext cx="901815" cy="56901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Bj</a:t>
              </a:r>
            </a:p>
          </p:txBody>
        </p:sp>
        <p:sp>
          <p:nvSpPr>
            <p:cNvPr id="35849" name="Shape 846"/>
            <p:cNvSpPr>
              <a:spLocks noChangeArrowheads="1"/>
            </p:cNvSpPr>
            <p:nvPr/>
          </p:nvSpPr>
          <p:spPr bwMode="auto">
            <a:xfrm>
              <a:off x="2973430" y="1751497"/>
              <a:ext cx="1032721" cy="56901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Ck</a:t>
              </a:r>
            </a:p>
          </p:txBody>
        </p:sp>
        <p:sp>
          <p:nvSpPr>
            <p:cNvPr id="35850" name="Shape 847"/>
            <p:cNvSpPr>
              <a:spLocks noChangeArrowheads="1"/>
            </p:cNvSpPr>
            <p:nvPr/>
          </p:nvSpPr>
          <p:spPr bwMode="auto">
            <a:xfrm>
              <a:off x="3022626" y="2385865"/>
              <a:ext cx="934327" cy="56901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Dl</a:t>
              </a:r>
            </a:p>
          </p:txBody>
        </p:sp>
        <p:sp>
          <p:nvSpPr>
            <p:cNvPr id="35851" name="Shape 848"/>
            <p:cNvSpPr>
              <a:spLocks noChangeArrowheads="1"/>
            </p:cNvSpPr>
            <p:nvPr/>
          </p:nvSpPr>
          <p:spPr bwMode="auto">
            <a:xfrm>
              <a:off x="3227379" y="3022166"/>
              <a:ext cx="1163336" cy="56901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2000" b="1">
                  <a:solidFill>
                    <a:srgbClr val="333399"/>
                  </a:solidFill>
                  <a:latin typeface="Times" charset="0"/>
                  <a:sym typeface="Helvetica" pitchFamily="-109" charset="0"/>
                </a:rPr>
                <a:t>Em</a:t>
              </a:r>
            </a:p>
          </p:txBody>
        </p:sp>
        <p:sp>
          <p:nvSpPr>
            <p:cNvPr id="35852" name="Shape 849"/>
            <p:cNvSpPr>
              <a:spLocks noChangeArrowheads="1"/>
            </p:cNvSpPr>
            <p:nvPr/>
          </p:nvSpPr>
          <p:spPr bwMode="auto">
            <a:xfrm>
              <a:off x="2588710" y="597065"/>
              <a:ext cx="2465507" cy="1270003"/>
            </a:xfrm>
            <a:prstGeom prst="ellipse">
              <a:avLst/>
            </a:prstGeom>
            <a:noFill/>
            <a:ln w="50800">
              <a:solidFill>
                <a:srgbClr val="FF2600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endParaRPr lang="en-US" sz="2000"/>
            </a:p>
          </p:txBody>
        </p:sp>
        <p:sp>
          <p:nvSpPr>
            <p:cNvPr id="35853" name="Shape 850"/>
            <p:cNvSpPr>
              <a:spLocks noChangeArrowheads="1"/>
            </p:cNvSpPr>
            <p:nvPr/>
          </p:nvSpPr>
          <p:spPr bwMode="auto">
            <a:xfrm>
              <a:off x="5902960" y="0"/>
              <a:ext cx="1623097" cy="583608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000"/>
                <a:t>align later</a:t>
              </a:r>
            </a:p>
          </p:txBody>
        </p:sp>
        <p:sp>
          <p:nvSpPr>
            <p:cNvPr id="35854" name="Shape 851"/>
            <p:cNvSpPr>
              <a:spLocks noChangeShapeType="1"/>
            </p:cNvSpPr>
            <p:nvPr/>
          </p:nvSpPr>
          <p:spPr bwMode="auto">
            <a:xfrm flipH="1">
              <a:off x="3986801" y="304042"/>
              <a:ext cx="1804573" cy="2643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miter lim="400000"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 fill="hold"/>
                                        <p:tgtEl>
                                          <p:spTgt spid="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/>
                                        <p:tgtEl>
                                          <p:spTgt spid="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" grpId="0" build="p" bldLvl="5" animBg="1" advAuto="0"/>
      <p:bldP spid="2" grpId="0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hape 854"/>
          <p:cNvSpPr>
            <a:spLocks noChangeArrowheads="1"/>
          </p:cNvSpPr>
          <p:nvPr/>
        </p:nvSpPr>
        <p:spPr bwMode="auto">
          <a:xfrm>
            <a:off x="169863" y="223838"/>
            <a:ext cx="5021262" cy="687387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000"/>
              <a:t>Problems lie in clustalw</a:t>
            </a:r>
          </a:p>
        </p:txBody>
      </p:sp>
      <p:sp>
        <p:nvSpPr>
          <p:cNvPr id="855" name="Shape 855"/>
          <p:cNvSpPr/>
          <p:nvPr/>
        </p:nvSpPr>
        <p:spPr>
          <a:xfrm>
            <a:off x="233363" y="1131888"/>
            <a:ext cx="8677275" cy="1549400"/>
          </a:xfrm>
          <a:prstGeom prst="rect">
            <a:avLst/>
          </a:prstGeom>
          <a:ln w="12700">
            <a:miter lim="400000"/>
          </a:ln>
        </p:spPr>
        <p:txBody>
          <a:bodyPr lIns="35717" tIns="35717" rIns="35717" bIns="35717">
            <a:spAutoFit/>
          </a:bodyPr>
          <a:lstStyle/>
          <a:p>
            <a:pPr marL="446405" indent="-446405">
              <a:buSzPct val="100000"/>
              <a:buFontTx/>
              <a:buAutoNum type="arabicParenBoth"/>
              <a:defRPr/>
            </a:pPr>
            <a:r>
              <a:rPr dirty="0"/>
              <a:t>the close related sequence alignments are locked, and won’t change in sequences/profile or profile/profile alignments</a:t>
            </a:r>
          </a:p>
          <a:p>
            <a:pPr>
              <a:defRPr/>
            </a:pPr>
            <a:endParaRPr dirty="0"/>
          </a:p>
          <a:p>
            <a:pPr>
              <a:defRPr/>
            </a:pPr>
            <a:endParaRPr dirty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5" grpId="0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>
            <a:spLocks noChangeArrowheads="1"/>
          </p:cNvSpPr>
          <p:nvPr/>
        </p:nvSpPr>
        <p:spPr bwMode="auto">
          <a:xfrm>
            <a:off x="252413" y="1260475"/>
            <a:ext cx="5653087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(2) vulnerable to prior knowledge(guide tree)</a:t>
            </a:r>
          </a:p>
        </p:txBody>
      </p:sp>
      <p:grpSp>
        <p:nvGrpSpPr>
          <p:cNvPr id="2" name="Group 889"/>
          <p:cNvGrpSpPr/>
          <p:nvPr/>
        </p:nvGrpSpPr>
        <p:grpSpPr bwMode="auto">
          <a:xfrm>
            <a:off x="898525" y="1912938"/>
            <a:ext cx="3397250" cy="4683125"/>
            <a:chOff x="590961" y="-1"/>
            <a:chExt cx="4831696" cy="6661425"/>
          </a:xfrm>
        </p:grpSpPr>
        <p:grpSp>
          <p:nvGrpSpPr>
            <p:cNvPr id="37911" name="Group 887"/>
            <p:cNvGrpSpPr/>
            <p:nvPr/>
          </p:nvGrpSpPr>
          <p:grpSpPr bwMode="auto">
            <a:xfrm>
              <a:off x="590961" y="-1"/>
              <a:ext cx="4831696" cy="6570196"/>
              <a:chOff x="590962" y="0"/>
              <a:chExt cx="4831694" cy="6570194"/>
            </a:xfrm>
          </p:grpSpPr>
          <p:grpSp>
            <p:nvGrpSpPr>
              <p:cNvPr id="37913" name="Group 881"/>
              <p:cNvGrpSpPr/>
              <p:nvPr/>
            </p:nvGrpSpPr>
            <p:grpSpPr bwMode="auto">
              <a:xfrm>
                <a:off x="590962" y="0"/>
                <a:ext cx="4831694" cy="2696448"/>
                <a:chOff x="0" y="0"/>
                <a:chExt cx="4831693" cy="2696447"/>
              </a:xfrm>
            </p:grpSpPr>
            <p:sp>
              <p:nvSpPr>
                <p:cNvPr id="37918" name="Shape 871"/>
                <p:cNvSpPr>
                  <a:spLocks noChangeShapeType="1"/>
                </p:cNvSpPr>
                <p:nvPr/>
              </p:nvSpPr>
              <p:spPr bwMode="auto">
                <a:xfrm flipH="1" flipV="1">
                  <a:off x="2158234" y="279497"/>
                  <a:ext cx="964501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19" name="Shape 872"/>
                <p:cNvSpPr>
                  <a:spLocks noChangeArrowheads="1"/>
                </p:cNvSpPr>
                <p:nvPr/>
              </p:nvSpPr>
              <p:spPr bwMode="auto">
                <a:xfrm>
                  <a:off x="2157958" y="279208"/>
                  <a:ext cx="772681" cy="842068"/>
                </a:xfrm>
                <a:custGeom>
                  <a:avLst/>
                  <a:gdLst>
                    <a:gd name="T0" fmla="*/ 13820294 w 21600"/>
                    <a:gd name="T1" fmla="*/ 16413855 h 21600"/>
                    <a:gd name="T2" fmla="*/ 13820294 w 21600"/>
                    <a:gd name="T3" fmla="*/ 16413855 h 21600"/>
                    <a:gd name="T4" fmla="*/ 13820294 w 21600"/>
                    <a:gd name="T5" fmla="*/ 16413855 h 21600"/>
                    <a:gd name="T6" fmla="*/ 13820294 w 21600"/>
                    <a:gd name="T7" fmla="*/ 16413855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20" name="Shape 873"/>
                <p:cNvSpPr>
                  <a:spLocks noChangeArrowheads="1"/>
                </p:cNvSpPr>
                <p:nvPr/>
              </p:nvSpPr>
              <p:spPr bwMode="auto">
                <a:xfrm>
                  <a:off x="0" y="754337"/>
                  <a:ext cx="2132144" cy="1212302"/>
                </a:xfrm>
                <a:custGeom>
                  <a:avLst/>
                  <a:gdLst>
                    <a:gd name="T0" fmla="*/ 105232362 w 21600"/>
                    <a:gd name="T1" fmla="*/ 34020281 h 21600"/>
                    <a:gd name="T2" fmla="*/ 105232362 w 21600"/>
                    <a:gd name="T3" fmla="*/ 34020281 h 21600"/>
                    <a:gd name="T4" fmla="*/ 105232362 w 21600"/>
                    <a:gd name="T5" fmla="*/ 34020281 h 21600"/>
                    <a:gd name="T6" fmla="*/ 105232362 w 21600"/>
                    <a:gd name="T7" fmla="*/ 34020281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21600" y="0"/>
                      </a:moveTo>
                      <a:lnTo>
                        <a:pt x="0" y="0"/>
                      </a:lnTo>
                      <a:lnTo>
                        <a:pt x="0" y="2160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21" name="Shape 874"/>
                <p:cNvSpPr>
                  <a:spLocks noChangeShapeType="1"/>
                </p:cNvSpPr>
                <p:nvPr/>
              </p:nvSpPr>
              <p:spPr bwMode="auto">
                <a:xfrm>
                  <a:off x="0" y="1994603"/>
                  <a:ext cx="2086410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22" name="Shape 875"/>
                <p:cNvSpPr>
                  <a:spLocks noChangeArrowheads="1"/>
                </p:cNvSpPr>
                <p:nvPr/>
              </p:nvSpPr>
              <p:spPr bwMode="auto">
                <a:xfrm>
                  <a:off x="2103826" y="1648449"/>
                  <a:ext cx="821329" cy="789619"/>
                </a:xfrm>
                <a:custGeom>
                  <a:avLst/>
                  <a:gdLst>
                    <a:gd name="T0" fmla="*/ 15615327 w 21600"/>
                    <a:gd name="T1" fmla="*/ 14432846 h 21600"/>
                    <a:gd name="T2" fmla="*/ 15615327 w 21600"/>
                    <a:gd name="T3" fmla="*/ 14432846 h 21600"/>
                    <a:gd name="T4" fmla="*/ 15615327 w 21600"/>
                    <a:gd name="T5" fmla="*/ 14432846 h 21600"/>
                    <a:gd name="T6" fmla="*/ 15615327 w 21600"/>
                    <a:gd name="T7" fmla="*/ 14432846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0" y="21600"/>
                      </a:moveTo>
                      <a:lnTo>
                        <a:pt x="0" y="0"/>
                      </a:lnTo>
                      <a:lnTo>
                        <a:pt x="21600" y="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23" name="Shape 876"/>
                <p:cNvSpPr>
                  <a:spLocks noChangeShapeType="1"/>
                </p:cNvSpPr>
                <p:nvPr/>
              </p:nvSpPr>
              <p:spPr bwMode="auto">
                <a:xfrm>
                  <a:off x="2101209" y="2438270"/>
                  <a:ext cx="938742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24" name="Shape 877"/>
                <p:cNvSpPr>
                  <a:spLocks noChangeArrowheads="1"/>
                </p:cNvSpPr>
                <p:nvPr/>
              </p:nvSpPr>
              <p:spPr bwMode="auto">
                <a:xfrm>
                  <a:off x="3118766" y="0"/>
                  <a:ext cx="1536025" cy="52534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DAEDEF"/>
                      </a:solidFill>
                      <a:latin typeface="Times" charset="0"/>
                      <a:sym typeface="Helvetica" pitchFamily="-109" charset="0"/>
                    </a:rPr>
                    <a:t>seq1</a:t>
                  </a:r>
                </a:p>
              </p:txBody>
            </p:sp>
            <p:sp>
              <p:nvSpPr>
                <p:cNvPr id="37925" name="Shape 878"/>
                <p:cNvSpPr>
                  <a:spLocks noChangeArrowheads="1"/>
                </p:cNvSpPr>
                <p:nvPr/>
              </p:nvSpPr>
              <p:spPr bwMode="auto">
                <a:xfrm>
                  <a:off x="2941859" y="805978"/>
                  <a:ext cx="1889834" cy="52534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DAEDEF"/>
                      </a:solidFill>
                      <a:latin typeface="Times" charset="0"/>
                      <a:sym typeface="Helvetica" pitchFamily="-109" charset="0"/>
                    </a:rPr>
                    <a:t>seq3</a:t>
                  </a:r>
                </a:p>
              </p:txBody>
            </p:sp>
            <p:sp>
              <p:nvSpPr>
                <p:cNvPr id="37926" name="Shape 879"/>
                <p:cNvSpPr>
                  <a:spLocks noChangeArrowheads="1"/>
                </p:cNvSpPr>
                <p:nvPr/>
              </p:nvSpPr>
              <p:spPr bwMode="auto">
                <a:xfrm>
                  <a:off x="2947552" y="1414033"/>
                  <a:ext cx="1211517" cy="52534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seq2</a:t>
                  </a:r>
                </a:p>
              </p:txBody>
            </p:sp>
            <p:sp>
              <p:nvSpPr>
                <p:cNvPr id="37927" name="Shape 880"/>
                <p:cNvSpPr>
                  <a:spLocks noChangeArrowheads="1"/>
                </p:cNvSpPr>
                <p:nvPr/>
              </p:nvSpPr>
              <p:spPr bwMode="auto">
                <a:xfrm>
                  <a:off x="2991079" y="2171104"/>
                  <a:ext cx="1364748" cy="52534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seq4</a:t>
                  </a:r>
                </a:p>
              </p:txBody>
            </p:sp>
          </p:grpSp>
          <p:grpSp>
            <p:nvGrpSpPr>
              <p:cNvPr id="37914" name="Group 884"/>
              <p:cNvGrpSpPr/>
              <p:nvPr/>
            </p:nvGrpSpPr>
            <p:grpSpPr bwMode="auto">
              <a:xfrm>
                <a:off x="1459426" y="4737513"/>
                <a:ext cx="2404311" cy="1832681"/>
                <a:chOff x="-1" y="-28"/>
                <a:chExt cx="2404310" cy="1832680"/>
              </a:xfrm>
            </p:grpSpPr>
            <p:sp>
              <p:nvSpPr>
                <p:cNvPr id="882" name="Shape 882"/>
                <p:cNvSpPr/>
                <p:nvPr/>
              </p:nvSpPr>
              <p:spPr>
                <a:xfrm>
                  <a:off x="52718" y="-27"/>
                  <a:ext cx="2352627" cy="934856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none" lIns="50800" tIns="50800" rIns="50800" bIns="50800" anchor="ctr">
                  <a:spAutoFit/>
                </a:bodyPr>
                <a:lstStyle/>
                <a:p>
                  <a:pPr>
                    <a:defRPr sz="2700">
                      <a:solidFill>
                        <a:schemeClr val="accent5"/>
                      </a:solidFill>
                      <a:latin typeface="Al Tarikh"/>
                      <a:ea typeface="Al Tarikh"/>
                      <a:cs typeface="Al Tarikh"/>
                      <a:sym typeface="Al Tarikh"/>
                    </a:defRPr>
                  </a:pPr>
                  <a:r>
                    <a:rPr sz="1800">
                      <a:solidFill>
                        <a:schemeClr val="accent5"/>
                      </a:solidFill>
                      <a:latin typeface="Al Tarikh"/>
                      <a:ea typeface="Al Tarikh"/>
                      <a:cs typeface="Al Tarikh"/>
                      <a:sym typeface="Al Tarikh"/>
                    </a:rPr>
                    <a:t>seq1</a:t>
                  </a:r>
                  <a:r>
                    <a:rPr sz="1800">
                      <a:solidFill>
                        <a:srgbClr val="000000"/>
                      </a:solidFill>
                      <a:latin typeface="Al Tarikh"/>
                      <a:ea typeface="Al Tarikh"/>
                      <a:cs typeface="Al Tarikh"/>
                      <a:sym typeface="Al Tarikh"/>
                    </a:rPr>
                    <a:t> -  C C G -</a:t>
                  </a:r>
                </a:p>
                <a:p>
                  <a:pPr>
                    <a:defRPr sz="2700">
                      <a:solidFill>
                        <a:schemeClr val="accent5"/>
                      </a:solidFill>
                      <a:latin typeface="Al Tarikh"/>
                      <a:ea typeface="Al Tarikh"/>
                      <a:cs typeface="Al Tarikh"/>
                      <a:sym typeface="Al Tarikh"/>
                    </a:defRPr>
                  </a:pPr>
                  <a:r>
                    <a:rPr sz="1800">
                      <a:solidFill>
                        <a:schemeClr val="accent5"/>
                      </a:solidFill>
                      <a:latin typeface="Al Tarikh"/>
                      <a:ea typeface="Al Tarikh"/>
                      <a:cs typeface="Al Tarikh"/>
                      <a:sym typeface="Al Tarikh"/>
                    </a:rPr>
                    <a:t>seq3</a:t>
                  </a:r>
                  <a:r>
                    <a:rPr sz="1800">
                      <a:solidFill>
                        <a:srgbClr val="000000"/>
                      </a:solidFill>
                      <a:latin typeface="Al Tarikh"/>
                      <a:ea typeface="Al Tarikh"/>
                      <a:cs typeface="Al Tarikh"/>
                      <a:sym typeface="Al Tarikh"/>
                    </a:rPr>
                    <a:t> T T C G -</a:t>
                  </a:r>
                </a:p>
              </p:txBody>
            </p:sp>
            <p:sp>
              <p:nvSpPr>
                <p:cNvPr id="37917" name="Shape 883"/>
                <p:cNvSpPr>
                  <a:spLocks noChangeArrowheads="1"/>
                </p:cNvSpPr>
                <p:nvPr/>
              </p:nvSpPr>
              <p:spPr bwMode="auto">
                <a:xfrm>
                  <a:off x="-1" y="898698"/>
                  <a:ext cx="2323290" cy="933954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wrap="none" lIns="50800" tIns="50800" rIns="50800" bIns="50800" anchor="ctr">
                  <a:spAutoFit/>
                </a:bodyPr>
                <a:lstStyle/>
                <a:p>
                  <a:r>
                    <a:rPr lang="en-US" sz="1800">
                      <a:solidFill>
                        <a:srgbClr val="333399"/>
                      </a:solidFill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seq2</a:t>
                  </a:r>
                  <a:r>
                    <a:rPr lang="en-US" sz="1800">
                      <a:solidFill>
                        <a:srgbClr val="000000"/>
                      </a:solidFill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  A - C G - </a:t>
                  </a:r>
                </a:p>
                <a:p>
                  <a:r>
                    <a:rPr lang="en-US" sz="1800">
                      <a:solidFill>
                        <a:srgbClr val="333399"/>
                      </a:solidFill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seq4</a:t>
                  </a:r>
                  <a:r>
                    <a:rPr lang="en-US" sz="1800">
                      <a:solidFill>
                        <a:srgbClr val="000000"/>
                      </a:solidFill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  AT C GC</a:t>
                  </a:r>
                </a:p>
              </p:txBody>
            </p:sp>
          </p:grpSp>
          <p:sp>
            <p:nvSpPr>
              <p:cNvPr id="37915" name="Shape 885"/>
              <p:cNvSpPr>
                <a:spLocks noChangeShapeType="1"/>
              </p:cNvSpPr>
              <p:nvPr/>
            </p:nvSpPr>
            <p:spPr bwMode="auto">
              <a:xfrm>
                <a:off x="2612000" y="4049272"/>
                <a:ext cx="2" cy="64770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400000"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888" name="Shape 888"/>
            <p:cNvSpPr/>
            <p:nvPr/>
          </p:nvSpPr>
          <p:spPr>
            <a:xfrm>
              <a:off x="1424091" y="4737514"/>
              <a:ext cx="2876440" cy="1923910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 sz="1800"/>
            </a:p>
          </p:txBody>
        </p:sp>
      </p:grpSp>
      <p:grpSp>
        <p:nvGrpSpPr>
          <p:cNvPr id="6" name="Group 910"/>
          <p:cNvGrpSpPr/>
          <p:nvPr/>
        </p:nvGrpSpPr>
        <p:grpSpPr bwMode="auto">
          <a:xfrm>
            <a:off x="5195888" y="1912938"/>
            <a:ext cx="3397250" cy="4694237"/>
            <a:chOff x="140076" y="-2"/>
            <a:chExt cx="4831697" cy="6675939"/>
          </a:xfrm>
        </p:grpSpPr>
        <p:grpSp>
          <p:nvGrpSpPr>
            <p:cNvPr id="37894" name="Group 907"/>
            <p:cNvGrpSpPr/>
            <p:nvPr/>
          </p:nvGrpSpPr>
          <p:grpSpPr bwMode="auto">
            <a:xfrm>
              <a:off x="140076" y="-2"/>
              <a:ext cx="4831697" cy="6595760"/>
              <a:chOff x="134269" y="-1"/>
              <a:chExt cx="4831696" cy="6595758"/>
            </a:xfrm>
          </p:grpSpPr>
          <p:grpSp>
            <p:nvGrpSpPr>
              <p:cNvPr id="37896" name="Group 900"/>
              <p:cNvGrpSpPr/>
              <p:nvPr/>
            </p:nvGrpSpPr>
            <p:grpSpPr bwMode="auto">
              <a:xfrm>
                <a:off x="134269" y="-1"/>
                <a:ext cx="4831696" cy="2696349"/>
                <a:chOff x="0" y="0"/>
                <a:chExt cx="4831695" cy="2696347"/>
              </a:xfrm>
            </p:grpSpPr>
            <p:sp>
              <p:nvSpPr>
                <p:cNvPr id="37901" name="Shape 890"/>
                <p:cNvSpPr>
                  <a:spLocks noChangeShapeType="1"/>
                </p:cNvSpPr>
                <p:nvPr/>
              </p:nvSpPr>
              <p:spPr bwMode="auto">
                <a:xfrm flipH="1" flipV="1">
                  <a:off x="2158234" y="279497"/>
                  <a:ext cx="964501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02" name="Shape 891"/>
                <p:cNvSpPr>
                  <a:spLocks noChangeArrowheads="1"/>
                </p:cNvSpPr>
                <p:nvPr/>
              </p:nvSpPr>
              <p:spPr bwMode="auto">
                <a:xfrm>
                  <a:off x="2157958" y="279208"/>
                  <a:ext cx="772681" cy="842068"/>
                </a:xfrm>
                <a:custGeom>
                  <a:avLst/>
                  <a:gdLst>
                    <a:gd name="T0" fmla="*/ 13820294 w 21600"/>
                    <a:gd name="T1" fmla="*/ 16413855 h 21600"/>
                    <a:gd name="T2" fmla="*/ 13820294 w 21600"/>
                    <a:gd name="T3" fmla="*/ 16413855 h 21600"/>
                    <a:gd name="T4" fmla="*/ 13820294 w 21600"/>
                    <a:gd name="T5" fmla="*/ 16413855 h 21600"/>
                    <a:gd name="T6" fmla="*/ 13820294 w 21600"/>
                    <a:gd name="T7" fmla="*/ 16413855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21600"/>
                      </a:lnTo>
                      <a:lnTo>
                        <a:pt x="21600" y="2160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03" name="Shape 892"/>
                <p:cNvSpPr>
                  <a:spLocks noChangeArrowheads="1"/>
                </p:cNvSpPr>
                <p:nvPr/>
              </p:nvSpPr>
              <p:spPr bwMode="auto">
                <a:xfrm>
                  <a:off x="0" y="754337"/>
                  <a:ext cx="2132144" cy="1212302"/>
                </a:xfrm>
                <a:custGeom>
                  <a:avLst/>
                  <a:gdLst>
                    <a:gd name="T0" fmla="*/ 105232362 w 21600"/>
                    <a:gd name="T1" fmla="*/ 34020281 h 21600"/>
                    <a:gd name="T2" fmla="*/ 105232362 w 21600"/>
                    <a:gd name="T3" fmla="*/ 34020281 h 21600"/>
                    <a:gd name="T4" fmla="*/ 105232362 w 21600"/>
                    <a:gd name="T5" fmla="*/ 34020281 h 21600"/>
                    <a:gd name="T6" fmla="*/ 105232362 w 21600"/>
                    <a:gd name="T7" fmla="*/ 34020281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21600" y="0"/>
                      </a:moveTo>
                      <a:lnTo>
                        <a:pt x="0" y="0"/>
                      </a:lnTo>
                      <a:lnTo>
                        <a:pt x="0" y="2160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04" name="Shape 893"/>
                <p:cNvSpPr>
                  <a:spLocks noChangeShapeType="1"/>
                </p:cNvSpPr>
                <p:nvPr/>
              </p:nvSpPr>
              <p:spPr bwMode="auto">
                <a:xfrm>
                  <a:off x="0" y="1994603"/>
                  <a:ext cx="2086410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05" name="Shape 894"/>
                <p:cNvSpPr>
                  <a:spLocks noChangeArrowheads="1"/>
                </p:cNvSpPr>
                <p:nvPr/>
              </p:nvSpPr>
              <p:spPr bwMode="auto">
                <a:xfrm>
                  <a:off x="2103826" y="1648449"/>
                  <a:ext cx="821329" cy="789619"/>
                </a:xfrm>
                <a:custGeom>
                  <a:avLst/>
                  <a:gdLst>
                    <a:gd name="T0" fmla="*/ 15615327 w 21600"/>
                    <a:gd name="T1" fmla="*/ 14432846 h 21600"/>
                    <a:gd name="T2" fmla="*/ 15615327 w 21600"/>
                    <a:gd name="T3" fmla="*/ 14432846 h 21600"/>
                    <a:gd name="T4" fmla="*/ 15615327 w 21600"/>
                    <a:gd name="T5" fmla="*/ 14432846 h 21600"/>
                    <a:gd name="T6" fmla="*/ 15615327 w 21600"/>
                    <a:gd name="T7" fmla="*/ 14432846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216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 extrusionOk="0">
                      <a:moveTo>
                        <a:pt x="0" y="21600"/>
                      </a:moveTo>
                      <a:lnTo>
                        <a:pt x="0" y="0"/>
                      </a:lnTo>
                      <a:lnTo>
                        <a:pt x="21600" y="0"/>
                      </a:lnTo>
                    </a:path>
                  </a:pathLst>
                </a:custGeom>
                <a:noFill/>
                <a:ln w="38100" cap="rnd">
                  <a:solidFill>
                    <a:srgbClr val="000000"/>
                  </a:solidFill>
                  <a:round/>
                </a:ln>
              </p:spPr>
              <p:txBody>
                <a:bodyPr lIns="50800" tIns="50800" rIns="50800" bIns="50800"/>
                <a:lstStyle/>
                <a:p>
                  <a:pPr defTabSz="320675"/>
                  <a:endParaRPr lang="en-US" sz="1800">
                    <a:latin typeface="Times" charset="0"/>
                    <a:ea typeface="Times" charset="0"/>
                    <a:cs typeface="Times" charset="0"/>
                    <a:sym typeface="Times" charset="0"/>
                  </a:endParaRPr>
                </a:p>
              </p:txBody>
            </p:sp>
            <p:sp>
              <p:nvSpPr>
                <p:cNvPr id="37906" name="Shape 895"/>
                <p:cNvSpPr>
                  <a:spLocks noChangeShapeType="1"/>
                </p:cNvSpPr>
                <p:nvPr/>
              </p:nvSpPr>
              <p:spPr bwMode="auto">
                <a:xfrm>
                  <a:off x="2101209" y="2438270"/>
                  <a:ext cx="938742" cy="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</a:ln>
              </p:spPr>
              <p:txBody>
                <a:bodyPr lIns="45718" tIns="45718" rIns="45718" bIns="45718"/>
                <a:lstStyle/>
                <a:p>
                  <a:endParaRPr lang="en-US"/>
                </a:p>
              </p:txBody>
            </p:sp>
            <p:sp>
              <p:nvSpPr>
                <p:cNvPr id="37907" name="Shape 896"/>
                <p:cNvSpPr>
                  <a:spLocks noChangeArrowheads="1"/>
                </p:cNvSpPr>
                <p:nvPr/>
              </p:nvSpPr>
              <p:spPr bwMode="auto">
                <a:xfrm>
                  <a:off x="3118765" y="0"/>
                  <a:ext cx="1536026" cy="525242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seq1</a:t>
                  </a:r>
                </a:p>
              </p:txBody>
            </p:sp>
            <p:sp>
              <p:nvSpPr>
                <p:cNvPr id="37908" name="Shape 897"/>
                <p:cNvSpPr>
                  <a:spLocks noChangeArrowheads="1"/>
                </p:cNvSpPr>
                <p:nvPr/>
              </p:nvSpPr>
              <p:spPr bwMode="auto">
                <a:xfrm>
                  <a:off x="2941860" y="805979"/>
                  <a:ext cx="1889835" cy="525242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seq2</a:t>
                  </a:r>
                </a:p>
              </p:txBody>
            </p:sp>
            <p:sp>
              <p:nvSpPr>
                <p:cNvPr id="37909" name="Shape 898"/>
                <p:cNvSpPr>
                  <a:spLocks noChangeArrowheads="1"/>
                </p:cNvSpPr>
                <p:nvPr/>
              </p:nvSpPr>
              <p:spPr bwMode="auto">
                <a:xfrm>
                  <a:off x="2947553" y="1414032"/>
                  <a:ext cx="1211517" cy="525242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seq3</a:t>
                  </a:r>
                </a:p>
              </p:txBody>
            </p:sp>
            <p:sp>
              <p:nvSpPr>
                <p:cNvPr id="37910" name="Shape 899"/>
                <p:cNvSpPr>
                  <a:spLocks noChangeArrowheads="1"/>
                </p:cNvSpPr>
                <p:nvPr/>
              </p:nvSpPr>
              <p:spPr bwMode="auto">
                <a:xfrm>
                  <a:off x="2991080" y="2171105"/>
                  <a:ext cx="1364748" cy="525242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lIns="45718" tIns="45718" rIns="45718" bIns="45718">
                  <a:spAutoFit/>
                </a:bodyPr>
                <a:lstStyle/>
                <a:p>
                  <a:pPr defTabSz="457200"/>
                  <a:r>
                    <a:rPr lang="en-US" sz="1800" b="1">
                      <a:solidFill>
                        <a:srgbClr val="333399"/>
                      </a:solidFill>
                      <a:latin typeface="Times" charset="0"/>
                      <a:sym typeface="Helvetica" pitchFamily="-109" charset="0"/>
                    </a:rPr>
                    <a:t>seq4</a:t>
                  </a:r>
                </a:p>
              </p:txBody>
            </p:sp>
          </p:grpSp>
          <p:grpSp>
            <p:nvGrpSpPr>
              <p:cNvPr id="37897" name="Group 903"/>
              <p:cNvGrpSpPr/>
              <p:nvPr/>
            </p:nvGrpSpPr>
            <p:grpSpPr bwMode="auto">
              <a:xfrm>
                <a:off x="1503392" y="4691164"/>
                <a:ext cx="2245463" cy="1904593"/>
                <a:chOff x="-1" y="-2"/>
                <a:chExt cx="2245461" cy="1904592"/>
              </a:xfrm>
            </p:grpSpPr>
            <p:sp>
              <p:nvSpPr>
                <p:cNvPr id="37899" name="Shape 901"/>
                <p:cNvSpPr>
                  <a:spLocks noChangeArrowheads="1"/>
                </p:cNvSpPr>
                <p:nvPr/>
              </p:nvSpPr>
              <p:spPr bwMode="auto">
                <a:xfrm>
                  <a:off x="74688" y="-2"/>
                  <a:ext cx="2170772" cy="93377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wrap="none" lIns="50800" tIns="50800" rIns="50800" bIns="50800" anchor="ctr">
                  <a:spAutoFit/>
                </a:bodyPr>
                <a:lstStyle/>
                <a:p>
                  <a:r>
                    <a:rPr lang="en-US" sz="1800"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seq1  - CCG -</a:t>
                  </a:r>
                </a:p>
                <a:p>
                  <a:r>
                    <a:rPr lang="en-US" sz="1800"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seq2 - ACG -</a:t>
                  </a:r>
                </a:p>
              </p:txBody>
            </p:sp>
            <p:sp>
              <p:nvSpPr>
                <p:cNvPr id="37900" name="Shape 902"/>
                <p:cNvSpPr>
                  <a:spLocks noChangeArrowheads="1"/>
                </p:cNvSpPr>
                <p:nvPr/>
              </p:nvSpPr>
              <p:spPr bwMode="auto">
                <a:xfrm>
                  <a:off x="-1" y="970817"/>
                  <a:ext cx="2219504" cy="933773"/>
                </a:xfrm>
                <a:prstGeom prst="rect">
                  <a:avLst/>
                </a:prstGeom>
                <a:noFill/>
                <a:ln w="12700">
                  <a:noFill/>
                  <a:miter lim="400000"/>
                </a:ln>
              </p:spPr>
              <p:txBody>
                <a:bodyPr wrap="none" lIns="50800" tIns="50800" rIns="50800" bIns="50800" anchor="ctr">
                  <a:spAutoFit/>
                </a:bodyPr>
                <a:lstStyle/>
                <a:p>
                  <a:r>
                    <a:rPr lang="en-US" sz="1800"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 seq3  TTCG - </a:t>
                  </a:r>
                </a:p>
                <a:p>
                  <a:r>
                    <a:rPr lang="en-US" sz="1800">
                      <a:latin typeface="Al Tarikh" charset="0"/>
                      <a:ea typeface="Al Tarikh" charset="0"/>
                      <a:cs typeface="Al Tarikh" charset="0"/>
                      <a:sym typeface="Al Tarikh" charset="0"/>
                    </a:rPr>
                    <a:t> seq4 ATCGC</a:t>
                  </a:r>
                </a:p>
              </p:txBody>
            </p:sp>
          </p:grpSp>
          <p:sp>
            <p:nvSpPr>
              <p:cNvPr id="37898" name="Shape 906"/>
              <p:cNvSpPr>
                <a:spLocks noChangeShapeType="1"/>
              </p:cNvSpPr>
              <p:nvPr/>
            </p:nvSpPr>
            <p:spPr bwMode="auto">
              <a:xfrm>
                <a:off x="2550116" y="4042045"/>
                <a:ext cx="2" cy="64770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400000"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909" name="Shape 909"/>
            <p:cNvSpPr/>
            <p:nvPr/>
          </p:nvSpPr>
          <p:spPr>
            <a:xfrm>
              <a:off x="1433796" y="4752399"/>
              <a:ext cx="2865152" cy="1923538"/>
            </a:xfrm>
            <a:prstGeom prst="roundRect">
              <a:avLst>
                <a:gd name="adj" fmla="val 15000"/>
              </a:avLst>
            </a:prstGeom>
            <a:noFill/>
            <a:ln w="50800" cap="flat">
              <a:solidFill>
                <a:schemeClr val="accent5"/>
              </a:solidFill>
              <a:prstDash val="solid"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 sz="1800"/>
            </a:p>
          </p:txBody>
        </p:sp>
      </p:grpSp>
      <p:sp>
        <p:nvSpPr>
          <p:cNvPr id="37893" name="Shape 911"/>
          <p:cNvSpPr>
            <a:spLocks noChangeArrowheads="1"/>
          </p:cNvSpPr>
          <p:nvPr/>
        </p:nvSpPr>
        <p:spPr bwMode="auto">
          <a:xfrm>
            <a:off x="169863" y="223838"/>
            <a:ext cx="5021262" cy="687387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000"/>
              <a:t>Problems lie in clustalw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" grpId="0" animBg="1" advAuto="0"/>
      <p:bldP spid="2" grpId="0" animBg="1" advAuto="0"/>
      <p:bldP spid="6" grpId="0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hape 913"/>
          <p:cNvSpPr>
            <a:spLocks noChangeArrowheads="1"/>
          </p:cNvSpPr>
          <p:nvPr/>
        </p:nvSpPr>
        <p:spPr bwMode="auto">
          <a:xfrm>
            <a:off x="333375" y="2068513"/>
            <a:ext cx="7265988" cy="62547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3600"/>
              <a:t>Some other frequently used MSA tools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Shape 915"/>
          <p:cNvSpPr/>
          <p:nvPr/>
        </p:nvSpPr>
        <p:spPr>
          <a:xfrm>
            <a:off x="190500" y="136525"/>
            <a:ext cx="8888413" cy="1303338"/>
          </a:xfrm>
          <a:prstGeom prst="rect">
            <a:avLst/>
          </a:prstGeom>
          <a:ln w="12700"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pPr>
              <a:defRPr sz="4000"/>
            </a:pPr>
            <a:r>
              <a:rPr sz="4000"/>
              <a:t>MAFFT(</a:t>
            </a:r>
            <a:r>
              <a:rPr sz="4000" b="1">
                <a:latin typeface="+mn-lt"/>
                <a:sym typeface="Helvetica"/>
              </a:rPr>
              <a:t>M</a:t>
            </a:r>
            <a:r>
              <a:rPr sz="4000"/>
              <a:t>ultiple </a:t>
            </a:r>
            <a:r>
              <a:rPr sz="4000" b="1">
                <a:latin typeface="+mn-lt"/>
                <a:sym typeface="Helvetica"/>
              </a:rPr>
              <a:t>A</a:t>
            </a:r>
            <a:r>
              <a:rPr sz="4000"/>
              <a:t>lignment using </a:t>
            </a:r>
            <a:r>
              <a:rPr sz="4000" b="1">
                <a:latin typeface="+mn-lt"/>
                <a:sym typeface="Helvetica"/>
              </a:rPr>
              <a:t>F</a:t>
            </a:r>
            <a:r>
              <a:rPr sz="4000"/>
              <a:t>ast </a:t>
            </a:r>
            <a:r>
              <a:rPr sz="4000" b="1">
                <a:latin typeface="+mn-lt"/>
                <a:sym typeface="Helvetica"/>
              </a:rPr>
              <a:t>F</a:t>
            </a:r>
            <a:r>
              <a:rPr sz="4000"/>
              <a:t>ourier </a:t>
            </a:r>
            <a:r>
              <a:rPr sz="4000" b="1">
                <a:latin typeface="+mn-lt"/>
                <a:sym typeface="Helvetica"/>
              </a:rPr>
              <a:t>T</a:t>
            </a:r>
            <a:r>
              <a:rPr sz="4000"/>
              <a:t>ransform)</a:t>
            </a:r>
          </a:p>
        </p:txBody>
      </p:sp>
      <p:sp>
        <p:nvSpPr>
          <p:cNvPr id="916" name="Shape 916"/>
          <p:cNvSpPr/>
          <p:nvPr/>
        </p:nvSpPr>
        <p:spPr>
          <a:xfrm>
            <a:off x="354013" y="1633537"/>
            <a:ext cx="8470900" cy="3765450"/>
          </a:xfrm>
          <a:prstGeom prst="rect">
            <a:avLst/>
          </a:prstGeom>
          <a:ln w="12700">
            <a:miter lim="400000"/>
          </a:ln>
        </p:spPr>
        <p:txBody>
          <a:bodyPr lIns="35717" tIns="35717" rIns="35717" bIns="35717">
            <a:spAutoFit/>
          </a:bodyPr>
          <a:lstStyle/>
          <a:p>
            <a:pPr>
              <a:defRPr/>
            </a:pPr>
            <a:r>
              <a:rPr dirty="0"/>
              <a:t>An alignment tool offers various alignment strategies, classified into 3 types</a:t>
            </a:r>
          </a:p>
          <a:p>
            <a:pPr>
              <a:defRPr/>
            </a:pPr>
            <a:endParaRPr dirty="0"/>
          </a:p>
          <a:p>
            <a:pPr marL="446405" indent="-446405">
              <a:buSzPct val="100000"/>
              <a:buFontTx/>
              <a:buAutoNum type="alphaLcParenBoth"/>
              <a:defRPr/>
            </a:pPr>
            <a:r>
              <a:rPr dirty="0"/>
              <a:t>the progressive method</a:t>
            </a:r>
          </a:p>
          <a:p>
            <a:pPr>
              <a:defRPr/>
            </a:pPr>
            <a:endParaRPr dirty="0"/>
          </a:p>
          <a:p>
            <a:pPr>
              <a:defRPr/>
            </a:pPr>
            <a:r>
              <a:rPr dirty="0"/>
              <a:t>(b) the iterative refinement method with the</a:t>
            </a:r>
            <a:r>
              <a:rPr dirty="0" smtClean="0"/>
              <a:t> </a:t>
            </a:r>
            <a:r>
              <a:rPr lang="en-US" dirty="0" smtClean="0"/>
              <a:t>weighted sum-of-pairs (WSP)</a:t>
            </a:r>
            <a:r>
              <a:rPr dirty="0" smtClean="0"/>
              <a:t> </a:t>
            </a:r>
            <a:r>
              <a:rPr dirty="0"/>
              <a:t>score</a:t>
            </a:r>
          </a:p>
          <a:p>
            <a:pPr>
              <a:defRPr/>
            </a:pPr>
            <a:endParaRPr dirty="0"/>
          </a:p>
          <a:p>
            <a:pPr>
              <a:defRPr/>
            </a:pPr>
            <a:r>
              <a:rPr dirty="0"/>
              <a:t>(c) the iterative refinment method using both the WSP and consistency scores</a:t>
            </a:r>
          </a:p>
        </p:txBody>
      </p:sp>
      <p:grpSp>
        <p:nvGrpSpPr>
          <p:cNvPr id="2" name="Group 919"/>
          <p:cNvGrpSpPr/>
          <p:nvPr/>
        </p:nvGrpSpPr>
        <p:grpSpPr bwMode="auto">
          <a:xfrm>
            <a:off x="1322388" y="5700713"/>
            <a:ext cx="6007100" cy="471487"/>
            <a:chOff x="-1" y="0"/>
            <a:chExt cx="8543617" cy="671179"/>
          </a:xfrm>
        </p:grpSpPr>
        <p:sp>
          <p:nvSpPr>
            <p:cNvPr id="39941" name="Shape 917"/>
            <p:cNvSpPr>
              <a:spLocks noChangeArrowheads="1"/>
            </p:cNvSpPr>
            <p:nvPr/>
          </p:nvSpPr>
          <p:spPr bwMode="auto">
            <a:xfrm>
              <a:off x="-1" y="0"/>
              <a:ext cx="2353136" cy="67117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dirty="0"/>
                <a:t>speed a&gt;</a:t>
              </a:r>
              <a:r>
                <a:rPr lang="en-US" dirty="0" err="1"/>
                <a:t>b</a:t>
              </a:r>
              <a:r>
                <a:rPr lang="en-US" dirty="0"/>
                <a:t>&gt;</a:t>
              </a:r>
              <a:r>
                <a:rPr lang="en-US" dirty="0" err="1"/>
                <a:t>c</a:t>
              </a:r>
              <a:endParaRPr lang="en-US" dirty="0"/>
            </a:p>
          </p:txBody>
        </p:sp>
        <p:sp>
          <p:nvSpPr>
            <p:cNvPr id="39942" name="Shape 918"/>
            <p:cNvSpPr>
              <a:spLocks noChangeArrowheads="1"/>
            </p:cNvSpPr>
            <p:nvPr/>
          </p:nvSpPr>
          <p:spPr bwMode="auto">
            <a:xfrm>
              <a:off x="5632207" y="0"/>
              <a:ext cx="2911409" cy="67117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accuracy a&lt;b&lt;c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" grpId="0" animBg="1" advAuto="0"/>
      <p:bldP spid="2" grpId="0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hape 1140"/>
          <p:cNvSpPr>
            <a:spLocks noChangeArrowheads="1"/>
          </p:cNvSpPr>
          <p:nvPr/>
        </p:nvSpPr>
        <p:spPr bwMode="auto">
          <a:xfrm>
            <a:off x="134938" y="85725"/>
            <a:ext cx="384175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ClustalO(O stands for Omega)</a:t>
            </a:r>
          </a:p>
        </p:txBody>
      </p:sp>
      <p:sp>
        <p:nvSpPr>
          <p:cNvPr id="1141" name="Shape 1141"/>
          <p:cNvSpPr>
            <a:spLocks noChangeArrowheads="1"/>
          </p:cNvSpPr>
          <p:nvPr/>
        </p:nvSpPr>
        <p:spPr bwMode="auto">
          <a:xfrm>
            <a:off x="331788" y="2265363"/>
            <a:ext cx="8613775" cy="122396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/>
              <a:t>Clustalo provide precise MSA for more than 10,000 sequences rapidly without dropping accuracy by improved guide tree construction and progressive alignment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" grpId="0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hape 1143"/>
          <p:cNvSpPr>
            <a:spLocks noChangeArrowheads="1"/>
          </p:cNvSpPr>
          <p:nvPr/>
        </p:nvSpPr>
        <p:spPr bwMode="auto">
          <a:xfrm>
            <a:off x="134938" y="85725"/>
            <a:ext cx="384175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ClustalO(O stands for Omega)</a:t>
            </a:r>
          </a:p>
        </p:txBody>
      </p:sp>
      <p:grpSp>
        <p:nvGrpSpPr>
          <p:cNvPr id="2" name="Group 1156"/>
          <p:cNvGrpSpPr/>
          <p:nvPr/>
        </p:nvGrpSpPr>
        <p:grpSpPr bwMode="auto">
          <a:xfrm>
            <a:off x="804863" y="1012825"/>
            <a:ext cx="7953375" cy="5064125"/>
            <a:chOff x="-5" y="0"/>
            <a:chExt cx="11312264" cy="7202090"/>
          </a:xfrm>
        </p:grpSpPr>
        <p:grpSp>
          <p:nvGrpSpPr>
            <p:cNvPr id="41988" name="Group 1151"/>
            <p:cNvGrpSpPr/>
            <p:nvPr/>
          </p:nvGrpSpPr>
          <p:grpSpPr bwMode="auto">
            <a:xfrm>
              <a:off x="-5" y="1344353"/>
              <a:ext cx="9238682" cy="4260822"/>
              <a:chOff x="-2" y="-1"/>
              <a:chExt cx="9238681" cy="4260820"/>
            </a:xfrm>
          </p:grpSpPr>
          <p:sp>
            <p:nvSpPr>
              <p:cNvPr id="41993" name="Shape 1144"/>
              <p:cNvSpPr>
                <a:spLocks noChangeArrowheads="1"/>
              </p:cNvSpPr>
              <p:nvPr/>
            </p:nvSpPr>
            <p:spPr bwMode="auto">
              <a:xfrm>
                <a:off x="41448" y="-1"/>
                <a:ext cx="9197231" cy="539868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lIns="50800" tIns="50800" rIns="50800" bIns="50800" anchor="ctr">
                <a:spAutoFit/>
              </a:bodyPr>
              <a:lstStyle/>
              <a:p>
                <a:r>
                  <a:rPr lang="en-US" sz="1800"/>
                  <a:t>Build Distance Matrix(modified version of mBed)</a:t>
                </a:r>
              </a:p>
            </p:txBody>
          </p:sp>
          <p:sp>
            <p:nvSpPr>
              <p:cNvPr id="41994" name="Shape 1145"/>
              <p:cNvSpPr>
                <a:spLocks noChangeArrowheads="1"/>
              </p:cNvSpPr>
              <p:nvPr/>
            </p:nvSpPr>
            <p:spPr bwMode="auto">
              <a:xfrm>
                <a:off x="589278" y="1282035"/>
                <a:ext cx="6692563" cy="539868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1800"/>
                  <a:t>Constructing Guide Tree(UPGMA, K-means etc.)</a:t>
                </a:r>
              </a:p>
            </p:txBody>
          </p:sp>
          <p:sp>
            <p:nvSpPr>
              <p:cNvPr id="41995" name="Shape 1146"/>
              <p:cNvSpPr>
                <a:spLocks noChangeArrowheads="1"/>
              </p:cNvSpPr>
              <p:nvPr/>
            </p:nvSpPr>
            <p:spPr bwMode="auto">
              <a:xfrm>
                <a:off x="-2" y="2493556"/>
                <a:ext cx="7676622" cy="539868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1800"/>
                  <a:t>Progressive Alignment(external HMM profile alignment)</a:t>
                </a:r>
              </a:p>
            </p:txBody>
          </p:sp>
          <p:sp>
            <p:nvSpPr>
              <p:cNvPr id="41996" name="Shape 1147"/>
              <p:cNvSpPr>
                <a:spLocks noChangeArrowheads="1"/>
              </p:cNvSpPr>
              <p:nvPr/>
            </p:nvSpPr>
            <p:spPr bwMode="auto">
              <a:xfrm>
                <a:off x="4004502" y="3720951"/>
                <a:ext cx="1258433" cy="539868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 sz="1800"/>
                  <a:t>Iteration</a:t>
                </a:r>
              </a:p>
            </p:txBody>
          </p:sp>
          <p:sp>
            <p:nvSpPr>
              <p:cNvPr id="41997" name="Shape 1148"/>
              <p:cNvSpPr>
                <a:spLocks noChangeShapeType="1"/>
              </p:cNvSpPr>
              <p:nvPr/>
            </p:nvSpPr>
            <p:spPr bwMode="auto">
              <a:xfrm>
                <a:off x="4788028" y="635000"/>
                <a:ext cx="2" cy="71120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400000"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41998" name="Shape 1149"/>
              <p:cNvSpPr>
                <a:spLocks noChangeShapeType="1"/>
              </p:cNvSpPr>
              <p:nvPr/>
            </p:nvSpPr>
            <p:spPr bwMode="auto">
              <a:xfrm>
                <a:off x="4775327" y="3038991"/>
                <a:ext cx="2" cy="71120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400000"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41999" name="Shape 1150"/>
              <p:cNvSpPr>
                <a:spLocks noChangeShapeType="1"/>
              </p:cNvSpPr>
              <p:nvPr/>
            </p:nvSpPr>
            <p:spPr bwMode="auto">
              <a:xfrm>
                <a:off x="4775327" y="1836995"/>
                <a:ext cx="2" cy="71120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miter lim="400000"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41989" name="Shape 1152"/>
            <p:cNvSpPr>
              <a:spLocks noChangeShapeType="1"/>
            </p:cNvSpPr>
            <p:nvPr/>
          </p:nvSpPr>
          <p:spPr bwMode="auto">
            <a:xfrm flipH="1">
              <a:off x="8759354" y="959600"/>
              <a:ext cx="205552" cy="64325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miter lim="400000"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41990" name="Shape 1153"/>
            <p:cNvSpPr>
              <a:spLocks noChangeShapeType="1"/>
            </p:cNvSpPr>
            <p:nvPr/>
          </p:nvSpPr>
          <p:spPr bwMode="auto">
            <a:xfrm flipH="1" flipV="1">
              <a:off x="7894875" y="4421803"/>
              <a:ext cx="569521" cy="191497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miter lim="400000"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41991" name="Shape 1154"/>
            <p:cNvSpPr>
              <a:spLocks noChangeArrowheads="1"/>
            </p:cNvSpPr>
            <p:nvPr/>
          </p:nvSpPr>
          <p:spPr bwMode="auto">
            <a:xfrm>
              <a:off x="6026504" y="6268264"/>
              <a:ext cx="4986730" cy="933826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 sz="1800"/>
                <a:t>improve accuracy by introduce preexisting alignments</a:t>
              </a:r>
            </a:p>
          </p:txBody>
        </p:sp>
        <p:sp>
          <p:nvSpPr>
            <p:cNvPr id="41992" name="Shape 1155"/>
            <p:cNvSpPr>
              <a:spLocks noChangeArrowheads="1"/>
            </p:cNvSpPr>
            <p:nvPr/>
          </p:nvSpPr>
          <p:spPr bwMode="auto">
            <a:xfrm>
              <a:off x="5384485" y="0"/>
              <a:ext cx="5927774" cy="933826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 sz="1800"/>
                <a:t>project sequences to t dimensional spaces to construct matrix rapidly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2.png"/>
          <p:cNvPicPr>
            <a:picLocks noChangeAspect="1"/>
          </p:cNvPicPr>
          <p:nvPr/>
        </p:nvPicPr>
        <p:blipFill>
          <a:blip r:embed="rId2"/>
          <a:srcRect t="22523"/>
          <a:stretch>
            <a:fillRect/>
          </a:stretch>
        </p:blipFill>
        <p:spPr bwMode="auto">
          <a:xfrm>
            <a:off x="1370013" y="1150938"/>
            <a:ext cx="6403975" cy="30495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8435" name="image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0738" y="3832225"/>
            <a:ext cx="4187825" cy="25495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8436" name="image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125" y="3875088"/>
            <a:ext cx="4038600" cy="24447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8437" name="Shape 128"/>
          <p:cNvSpPr>
            <a:spLocks noChangeArrowheads="1"/>
          </p:cNvSpPr>
          <p:nvPr/>
        </p:nvSpPr>
        <p:spPr bwMode="auto">
          <a:xfrm>
            <a:off x="201613" y="136525"/>
            <a:ext cx="8126412" cy="687388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000"/>
              <a:t>Needleman-Wunsch(global) Algorithm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5.png"/>
          <p:cNvPicPr>
            <a:picLocks noChangeAspect="1"/>
          </p:cNvPicPr>
          <p:nvPr/>
        </p:nvPicPr>
        <p:blipFill>
          <a:blip r:embed="rId2"/>
          <a:srcRect t="19037"/>
          <a:stretch>
            <a:fillRect/>
          </a:stretch>
        </p:blipFill>
        <p:spPr bwMode="auto">
          <a:xfrm>
            <a:off x="1628775" y="828675"/>
            <a:ext cx="5595938" cy="30718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9459" name="image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1513" y="3892550"/>
            <a:ext cx="4494212" cy="26479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9460" name="image7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350" y="3867150"/>
            <a:ext cx="4303713" cy="26447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9461" name="Shape 133"/>
          <p:cNvSpPr>
            <a:spLocks noChangeArrowheads="1"/>
          </p:cNvSpPr>
          <p:nvPr/>
        </p:nvSpPr>
        <p:spPr bwMode="auto">
          <a:xfrm>
            <a:off x="152400" y="106363"/>
            <a:ext cx="7315200" cy="70326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100"/>
              <a:t>Smith-Waterman(local) Algorithm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38"/>
          <p:cNvSpPr>
            <a:spLocks noChangeArrowheads="1"/>
          </p:cNvSpPr>
          <p:nvPr/>
        </p:nvSpPr>
        <p:spPr bwMode="auto">
          <a:xfrm>
            <a:off x="538163" y="939800"/>
            <a:ext cx="6511925" cy="703263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100"/>
              <a:t>In most of analysis involves in</a:t>
            </a:r>
          </a:p>
        </p:txBody>
      </p:sp>
      <p:grpSp>
        <p:nvGrpSpPr>
          <p:cNvPr id="2" name="Group 141"/>
          <p:cNvGrpSpPr/>
          <p:nvPr/>
        </p:nvGrpSpPr>
        <p:grpSpPr bwMode="auto">
          <a:xfrm>
            <a:off x="403225" y="1855788"/>
            <a:ext cx="8482013" cy="4368800"/>
            <a:chOff x="-1" y="-1"/>
            <a:chExt cx="12062938" cy="6214020"/>
          </a:xfrm>
        </p:grpSpPr>
        <p:sp>
          <p:nvSpPr>
            <p:cNvPr id="21508" name="Shape 139"/>
            <p:cNvSpPr>
              <a:spLocks noChangeArrowheads="1"/>
            </p:cNvSpPr>
            <p:nvPr/>
          </p:nvSpPr>
          <p:spPr bwMode="auto">
            <a:xfrm>
              <a:off x="2781021" y="-1"/>
              <a:ext cx="7746368" cy="1240226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5000" b="1">
                  <a:latin typeface="Times" charset="0"/>
                  <a:sym typeface="Helvetica" pitchFamily="-109" charset="0"/>
                </a:rPr>
                <a:t>Bunch of sequences </a:t>
              </a:r>
            </a:p>
          </p:txBody>
        </p:sp>
        <p:pic>
          <p:nvPicPr>
            <p:cNvPr id="21509" name="image8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" y="1441063"/>
              <a:ext cx="12062938" cy="4772956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image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5288"/>
            <a:ext cx="9144000" cy="516731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43"/>
          <p:cNvSpPr>
            <a:spLocks noChangeArrowheads="1"/>
          </p:cNvSpPr>
          <p:nvPr/>
        </p:nvSpPr>
        <p:spPr bwMode="auto">
          <a:xfrm>
            <a:off x="347663" y="268288"/>
            <a:ext cx="8172450" cy="8096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>
            <a:spAutoFit/>
          </a:bodyPr>
          <a:lstStyle/>
          <a:p>
            <a:r>
              <a:rPr lang="en-US"/>
              <a:t>Biological Problem: Determine similarity among multiple sequences</a:t>
            </a:r>
          </a:p>
        </p:txBody>
      </p:sp>
      <p:sp>
        <p:nvSpPr>
          <p:cNvPr id="144" name="Shape 144"/>
          <p:cNvSpPr>
            <a:spLocks noChangeArrowheads="1"/>
          </p:cNvSpPr>
          <p:nvPr/>
        </p:nvSpPr>
        <p:spPr bwMode="auto">
          <a:xfrm>
            <a:off x="354013" y="2792413"/>
            <a:ext cx="8712200" cy="455612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35717" tIns="35717" rIns="35717" bIns="35717" anchor="ctr">
            <a:spAutoFit/>
          </a:bodyPr>
          <a:lstStyle/>
          <a:p>
            <a:r>
              <a:rPr lang="en-US"/>
              <a:t>Supportive data: scoring matrix,gap open/extension penalty</a:t>
            </a:r>
          </a:p>
        </p:txBody>
      </p:sp>
      <p:sp>
        <p:nvSpPr>
          <p:cNvPr id="145" name="Shape 145"/>
          <p:cNvSpPr>
            <a:spLocks noChangeArrowheads="1"/>
          </p:cNvSpPr>
          <p:nvPr/>
        </p:nvSpPr>
        <p:spPr bwMode="auto">
          <a:xfrm>
            <a:off x="358775" y="3817938"/>
            <a:ext cx="3935413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Model: Dynamic Programming</a:t>
            </a:r>
          </a:p>
        </p:txBody>
      </p:sp>
      <p:sp>
        <p:nvSpPr>
          <p:cNvPr id="146" name="Shape 146"/>
          <p:cNvSpPr>
            <a:spLocks noChangeArrowheads="1"/>
          </p:cNvSpPr>
          <p:nvPr/>
        </p:nvSpPr>
        <p:spPr bwMode="auto">
          <a:xfrm>
            <a:off x="358775" y="4745038"/>
            <a:ext cx="4495800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Algorithm: Global/Local Algorithm</a:t>
            </a:r>
          </a:p>
        </p:txBody>
      </p:sp>
      <p:grpSp>
        <p:nvGrpSpPr>
          <p:cNvPr id="2" name="Group 149"/>
          <p:cNvGrpSpPr/>
          <p:nvPr/>
        </p:nvGrpSpPr>
        <p:grpSpPr bwMode="auto">
          <a:xfrm>
            <a:off x="347663" y="1722438"/>
            <a:ext cx="6769817" cy="471925"/>
            <a:chOff x="-1" y="-1"/>
            <a:chExt cx="9628141" cy="671803"/>
          </a:xfrm>
        </p:grpSpPr>
        <p:sp>
          <p:nvSpPr>
            <p:cNvPr id="22536" name="Shape 147"/>
            <p:cNvSpPr>
              <a:spLocks noChangeArrowheads="1"/>
            </p:cNvSpPr>
            <p:nvPr/>
          </p:nvSpPr>
          <p:spPr bwMode="auto">
            <a:xfrm>
              <a:off x="-1" y="-1"/>
              <a:ext cx="1093818" cy="671179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>
              <a:spAutoFit/>
            </a:bodyPr>
            <a:lstStyle/>
            <a:p>
              <a:r>
                <a:rPr lang="en-US"/>
                <a:t>Data:</a:t>
              </a:r>
            </a:p>
          </p:txBody>
        </p:sp>
        <p:sp>
          <p:nvSpPr>
            <p:cNvPr id="22537" name="Shape 148"/>
            <p:cNvSpPr>
              <a:spLocks noChangeArrowheads="1"/>
            </p:cNvSpPr>
            <p:nvPr/>
          </p:nvSpPr>
          <p:spPr bwMode="auto">
            <a:xfrm>
              <a:off x="1312725" y="0"/>
              <a:ext cx="8315415" cy="671802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dirty="0"/>
                <a:t>Input data</a:t>
              </a:r>
              <a:r>
                <a:rPr lang="en-US" dirty="0" smtClean="0"/>
                <a:t>: multiple </a:t>
              </a:r>
              <a:r>
                <a:rPr lang="en-US" dirty="0"/>
                <a:t>DNA/RNA/AA sequences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52"/>
          <p:cNvSpPr>
            <a:spLocks noChangeArrowheads="1"/>
          </p:cNvSpPr>
          <p:nvPr/>
        </p:nvSpPr>
        <p:spPr bwMode="auto">
          <a:xfrm>
            <a:off x="171450" y="419100"/>
            <a:ext cx="3978275" cy="735013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300"/>
              <a:t>Global Algorithm</a:t>
            </a:r>
          </a:p>
        </p:txBody>
      </p:sp>
      <p:grpSp>
        <p:nvGrpSpPr>
          <p:cNvPr id="2" name="Group 160"/>
          <p:cNvGrpSpPr/>
          <p:nvPr/>
        </p:nvGrpSpPr>
        <p:grpSpPr bwMode="auto">
          <a:xfrm>
            <a:off x="5380038" y="3519488"/>
            <a:ext cx="3052762" cy="2678112"/>
            <a:chOff x="0" y="0"/>
            <a:chExt cx="4343402" cy="3810002"/>
          </a:xfrm>
        </p:grpSpPr>
        <p:sp>
          <p:nvSpPr>
            <p:cNvPr id="23593" name="Shape 153"/>
            <p:cNvSpPr>
              <a:spLocks noChangeShapeType="1"/>
            </p:cNvSpPr>
            <p:nvPr/>
          </p:nvSpPr>
          <p:spPr bwMode="auto">
            <a:xfrm>
              <a:off x="3206751" y="0"/>
              <a:ext cx="1003301" cy="3408366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4" name="Shape 154"/>
            <p:cNvSpPr>
              <a:spLocks noChangeShapeType="1"/>
            </p:cNvSpPr>
            <p:nvPr/>
          </p:nvSpPr>
          <p:spPr bwMode="auto">
            <a:xfrm>
              <a:off x="-1" y="0"/>
              <a:ext cx="3808416" cy="3408365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5" name="Shape 155"/>
            <p:cNvSpPr>
              <a:spLocks noChangeShapeType="1"/>
            </p:cNvSpPr>
            <p:nvPr/>
          </p:nvSpPr>
          <p:spPr bwMode="auto">
            <a:xfrm>
              <a:off x="0" y="3208340"/>
              <a:ext cx="3741740" cy="468314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6" name="Shape 156"/>
            <p:cNvSpPr>
              <a:spLocks noChangeShapeType="1"/>
            </p:cNvSpPr>
            <p:nvPr/>
          </p:nvSpPr>
          <p:spPr bwMode="auto">
            <a:xfrm>
              <a:off x="3206751" y="3208339"/>
              <a:ext cx="668339" cy="334965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7" name="Shape 157"/>
            <p:cNvSpPr>
              <a:spLocks noChangeShapeType="1"/>
            </p:cNvSpPr>
            <p:nvPr/>
          </p:nvSpPr>
          <p:spPr bwMode="auto">
            <a:xfrm>
              <a:off x="1136651" y="3810002"/>
              <a:ext cx="2738440" cy="1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8" name="Shape 158"/>
            <p:cNvSpPr>
              <a:spLocks noChangeShapeType="1"/>
            </p:cNvSpPr>
            <p:nvPr/>
          </p:nvSpPr>
          <p:spPr bwMode="auto">
            <a:xfrm flipH="1">
              <a:off x="4343401" y="601662"/>
              <a:ext cx="2" cy="2740029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  <p:sp>
          <p:nvSpPr>
            <p:cNvPr id="23599" name="Shape 159"/>
            <p:cNvSpPr>
              <a:spLocks noChangeShapeType="1"/>
            </p:cNvSpPr>
            <p:nvPr/>
          </p:nvSpPr>
          <p:spPr bwMode="auto">
            <a:xfrm>
              <a:off x="1136651" y="601662"/>
              <a:ext cx="2940051" cy="2941643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tailEnd type="triangle" w="med" len="med"/>
            </a:ln>
          </p:spPr>
          <p:txBody>
            <a:bodyPr lIns="45718" tIns="45718" rIns="45718" bIns="45718"/>
            <a:lstStyle/>
            <a:p>
              <a:endParaRPr lang="en-US"/>
            </a:p>
          </p:txBody>
        </p:sp>
      </p:grpSp>
      <p:grpSp>
        <p:nvGrpSpPr>
          <p:cNvPr id="3" name="Group 163"/>
          <p:cNvGrpSpPr/>
          <p:nvPr/>
        </p:nvGrpSpPr>
        <p:grpSpPr bwMode="auto">
          <a:xfrm>
            <a:off x="153988" y="4167188"/>
            <a:ext cx="4313237" cy="1539875"/>
            <a:chOff x="0" y="0"/>
            <a:chExt cx="6134307" cy="2190257"/>
          </a:xfrm>
        </p:grpSpPr>
        <p:sp>
          <p:nvSpPr>
            <p:cNvPr id="23591" name="Shape 161"/>
            <p:cNvSpPr>
              <a:spLocks noChangeArrowheads="1"/>
            </p:cNvSpPr>
            <p:nvPr/>
          </p:nvSpPr>
          <p:spPr bwMode="auto">
            <a:xfrm>
              <a:off x="194971" y="0"/>
              <a:ext cx="2966125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For 3 sequences </a:t>
              </a:r>
            </a:p>
          </p:txBody>
        </p:sp>
        <p:sp>
          <p:nvSpPr>
            <p:cNvPr id="23592" name="Shape 162"/>
            <p:cNvSpPr>
              <a:spLocks noChangeArrowheads="1"/>
            </p:cNvSpPr>
            <p:nvPr/>
          </p:nvSpPr>
          <p:spPr bwMode="auto">
            <a:xfrm>
              <a:off x="0" y="996456"/>
              <a:ext cx="6134307" cy="119380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/>
                <a:t>Fill the cell with the highest score added from 7 edges</a:t>
              </a:r>
            </a:p>
          </p:txBody>
        </p:sp>
      </p:grpSp>
      <p:grpSp>
        <p:nvGrpSpPr>
          <p:cNvPr id="4" name="Group 175"/>
          <p:cNvGrpSpPr/>
          <p:nvPr/>
        </p:nvGrpSpPr>
        <p:grpSpPr bwMode="auto">
          <a:xfrm>
            <a:off x="4222750" y="3241675"/>
            <a:ext cx="4210050" cy="2955925"/>
            <a:chOff x="0" y="0"/>
            <a:chExt cx="5989358" cy="4205871"/>
          </a:xfrm>
        </p:grpSpPr>
        <p:grpSp>
          <p:nvGrpSpPr>
            <p:cNvPr id="23580" name="Group 170"/>
            <p:cNvGrpSpPr/>
            <p:nvPr/>
          </p:nvGrpSpPr>
          <p:grpSpPr bwMode="auto">
            <a:xfrm>
              <a:off x="1645951" y="395866"/>
              <a:ext cx="4343407" cy="3810005"/>
              <a:chOff x="-1" y="0"/>
              <a:chExt cx="4343405" cy="3810003"/>
            </a:xfrm>
          </p:grpSpPr>
          <p:sp>
            <p:nvSpPr>
              <p:cNvPr id="23585" name="Shape 164"/>
              <p:cNvSpPr>
                <a:spLocks noChangeArrowheads="1"/>
              </p:cNvSpPr>
              <p:nvPr/>
            </p:nvSpPr>
            <p:spPr bwMode="auto">
              <a:xfrm>
                <a:off x="-1" y="0"/>
                <a:ext cx="3206753" cy="3208341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3586" name="Shape 165"/>
              <p:cNvSpPr>
                <a:spLocks noChangeArrowheads="1"/>
              </p:cNvSpPr>
              <p:nvPr/>
            </p:nvSpPr>
            <p:spPr bwMode="auto">
              <a:xfrm>
                <a:off x="1136650" y="601662"/>
                <a:ext cx="3206753" cy="3208342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3587" name="Shape 166"/>
              <p:cNvSpPr>
                <a:spLocks noChangeShapeType="1"/>
              </p:cNvSpPr>
              <p:nvPr/>
            </p:nvSpPr>
            <p:spPr bwMode="auto">
              <a:xfrm>
                <a:off x="3206751" y="3208340"/>
                <a:ext cx="1136654" cy="6016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3588" name="Shape 167"/>
              <p:cNvSpPr>
                <a:spLocks noChangeShapeType="1"/>
              </p:cNvSpPr>
              <p:nvPr/>
            </p:nvSpPr>
            <p:spPr bwMode="auto">
              <a:xfrm>
                <a:off x="-2" y="3208340"/>
                <a:ext cx="1136654" cy="601664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3589" name="Shape 168"/>
              <p:cNvSpPr>
                <a:spLocks noChangeShapeType="1"/>
              </p:cNvSpPr>
              <p:nvPr/>
            </p:nvSpPr>
            <p:spPr bwMode="auto">
              <a:xfrm>
                <a:off x="3206751" y="-1"/>
                <a:ext cx="1136654" cy="60166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3590" name="Shape 169"/>
              <p:cNvSpPr>
                <a:spLocks noChangeShapeType="1"/>
              </p:cNvSpPr>
              <p:nvPr/>
            </p:nvSpPr>
            <p:spPr bwMode="auto">
              <a:xfrm>
                <a:off x="-2" y="-1"/>
                <a:ext cx="1136654" cy="601665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23581" name="Shape 171"/>
            <p:cNvSpPr>
              <a:spLocks noChangeArrowheads="1"/>
            </p:cNvSpPr>
            <p:nvPr/>
          </p:nvSpPr>
          <p:spPr bwMode="auto">
            <a:xfrm>
              <a:off x="0" y="95250"/>
              <a:ext cx="2231060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(i-1, j-1,k-1)</a:t>
              </a:r>
            </a:p>
          </p:txBody>
        </p:sp>
        <p:sp>
          <p:nvSpPr>
            <p:cNvPr id="23582" name="Shape 172"/>
            <p:cNvSpPr>
              <a:spLocks noChangeArrowheads="1"/>
            </p:cNvSpPr>
            <p:nvPr/>
          </p:nvSpPr>
          <p:spPr bwMode="auto">
            <a:xfrm>
              <a:off x="3280581" y="0"/>
              <a:ext cx="676823" cy="67118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Xi</a:t>
              </a:r>
            </a:p>
          </p:txBody>
        </p:sp>
        <p:sp>
          <p:nvSpPr>
            <p:cNvPr id="23583" name="Shape 173"/>
            <p:cNvSpPr>
              <a:spLocks noChangeArrowheads="1"/>
            </p:cNvSpPr>
            <p:nvPr/>
          </p:nvSpPr>
          <p:spPr bwMode="auto">
            <a:xfrm>
              <a:off x="1974651" y="366816"/>
              <a:ext cx="652244" cy="67118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Yj</a:t>
              </a:r>
            </a:p>
          </p:txBody>
        </p:sp>
        <p:sp>
          <p:nvSpPr>
            <p:cNvPr id="23584" name="Shape 174"/>
            <p:cNvSpPr>
              <a:spLocks noChangeArrowheads="1"/>
            </p:cNvSpPr>
            <p:nvPr/>
          </p:nvSpPr>
          <p:spPr bwMode="auto">
            <a:xfrm>
              <a:off x="1300585" y="1651513"/>
              <a:ext cx="749493" cy="67118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Zk</a:t>
              </a:r>
            </a:p>
          </p:txBody>
        </p:sp>
      </p:grpSp>
      <p:grpSp>
        <p:nvGrpSpPr>
          <p:cNvPr id="6" name="Group 183"/>
          <p:cNvGrpSpPr/>
          <p:nvPr/>
        </p:nvGrpSpPr>
        <p:grpSpPr bwMode="auto">
          <a:xfrm>
            <a:off x="4313238" y="3179763"/>
            <a:ext cx="5100637" cy="3330575"/>
            <a:chOff x="0" y="0"/>
            <a:chExt cx="7254186" cy="4737585"/>
          </a:xfrm>
        </p:grpSpPr>
        <p:sp>
          <p:nvSpPr>
            <p:cNvPr id="23573" name="Shape 176"/>
            <p:cNvSpPr>
              <a:spLocks noChangeArrowheads="1"/>
            </p:cNvSpPr>
            <p:nvPr/>
          </p:nvSpPr>
          <p:spPr bwMode="auto">
            <a:xfrm>
              <a:off x="5867810" y="4042238"/>
              <a:ext cx="1077876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(i,j,k)</a:t>
              </a:r>
            </a:p>
          </p:txBody>
        </p:sp>
        <p:sp>
          <p:nvSpPr>
            <p:cNvPr id="23574" name="Shape 177"/>
            <p:cNvSpPr>
              <a:spLocks noChangeArrowheads="1"/>
            </p:cNvSpPr>
            <p:nvPr/>
          </p:nvSpPr>
          <p:spPr bwMode="auto">
            <a:xfrm>
              <a:off x="0" y="3485746"/>
              <a:ext cx="1881623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(i-1, j-1,k)</a:t>
              </a:r>
            </a:p>
          </p:txBody>
        </p:sp>
        <p:sp>
          <p:nvSpPr>
            <p:cNvPr id="23575" name="Shape 178"/>
            <p:cNvSpPr>
              <a:spLocks noChangeArrowheads="1"/>
            </p:cNvSpPr>
            <p:nvPr/>
          </p:nvSpPr>
          <p:spPr bwMode="auto">
            <a:xfrm>
              <a:off x="4755696" y="0"/>
              <a:ext cx="1776751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(i,j-1,k-1)</a:t>
              </a:r>
            </a:p>
          </p:txBody>
        </p:sp>
        <p:sp>
          <p:nvSpPr>
            <p:cNvPr id="23576" name="Shape 179"/>
            <p:cNvSpPr>
              <a:spLocks noChangeArrowheads="1"/>
            </p:cNvSpPr>
            <p:nvPr/>
          </p:nvSpPr>
          <p:spPr bwMode="auto">
            <a:xfrm>
              <a:off x="5826872" y="752731"/>
              <a:ext cx="1427314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(i,j,k-1)</a:t>
              </a:r>
            </a:p>
          </p:txBody>
        </p:sp>
        <p:sp>
          <p:nvSpPr>
            <p:cNvPr id="23577" name="Shape 180"/>
            <p:cNvSpPr>
              <a:spLocks noChangeArrowheads="1"/>
            </p:cNvSpPr>
            <p:nvPr/>
          </p:nvSpPr>
          <p:spPr bwMode="auto">
            <a:xfrm>
              <a:off x="2526516" y="636227"/>
              <a:ext cx="1776751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(i-1,j,k-1)</a:t>
              </a:r>
            </a:p>
          </p:txBody>
        </p:sp>
        <p:sp>
          <p:nvSpPr>
            <p:cNvPr id="23578" name="Shape 181"/>
            <p:cNvSpPr>
              <a:spLocks noChangeArrowheads="1"/>
            </p:cNvSpPr>
            <p:nvPr/>
          </p:nvSpPr>
          <p:spPr bwMode="auto">
            <a:xfrm>
              <a:off x="1565241" y="4088291"/>
              <a:ext cx="1427314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(i-1,j,k)</a:t>
              </a:r>
            </a:p>
          </p:txBody>
        </p:sp>
        <p:sp>
          <p:nvSpPr>
            <p:cNvPr id="23579" name="Shape 182"/>
            <p:cNvSpPr>
              <a:spLocks noChangeArrowheads="1"/>
            </p:cNvSpPr>
            <p:nvPr/>
          </p:nvSpPr>
          <p:spPr bwMode="auto">
            <a:xfrm>
              <a:off x="3621030" y="3248190"/>
              <a:ext cx="1427314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(i,j-1,k)</a:t>
              </a:r>
            </a:p>
          </p:txBody>
        </p:sp>
      </p:grpSp>
      <p:grpSp>
        <p:nvGrpSpPr>
          <p:cNvPr id="7" name="Group 197"/>
          <p:cNvGrpSpPr/>
          <p:nvPr/>
        </p:nvGrpSpPr>
        <p:grpSpPr bwMode="auto">
          <a:xfrm>
            <a:off x="153988" y="593725"/>
            <a:ext cx="8058150" cy="2701925"/>
            <a:chOff x="-1" y="-1"/>
            <a:chExt cx="11460115" cy="3843593"/>
          </a:xfrm>
        </p:grpSpPr>
        <p:sp>
          <p:nvSpPr>
            <p:cNvPr id="23560" name="Shape 184"/>
            <p:cNvSpPr>
              <a:spLocks noChangeArrowheads="1"/>
            </p:cNvSpPr>
            <p:nvPr/>
          </p:nvSpPr>
          <p:spPr bwMode="auto">
            <a:xfrm>
              <a:off x="230727" y="1103576"/>
              <a:ext cx="2966125" cy="67118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/>
                <a:t>For 2 sequences </a:t>
              </a:r>
            </a:p>
          </p:txBody>
        </p:sp>
        <p:grpSp>
          <p:nvGrpSpPr>
            <p:cNvPr id="23561" name="Group 189"/>
            <p:cNvGrpSpPr/>
            <p:nvPr/>
          </p:nvGrpSpPr>
          <p:grpSpPr bwMode="auto">
            <a:xfrm>
              <a:off x="7569253" y="601432"/>
              <a:ext cx="2748002" cy="2748003"/>
              <a:chOff x="0" y="0"/>
              <a:chExt cx="2748001" cy="2748002"/>
            </a:xfrm>
          </p:grpSpPr>
          <p:sp>
            <p:nvSpPr>
              <p:cNvPr id="23569" name="Shape 185"/>
              <p:cNvSpPr>
                <a:spLocks noChangeArrowheads="1"/>
              </p:cNvSpPr>
              <p:nvPr/>
            </p:nvSpPr>
            <p:spPr bwMode="auto">
              <a:xfrm>
                <a:off x="-1" y="-1"/>
                <a:ext cx="2748003" cy="2748004"/>
              </a:xfrm>
              <a:prstGeom prst="rect">
                <a:avLst/>
              </a:prstGeom>
              <a:noFill/>
              <a:ln w="50800">
                <a:solidFill>
                  <a:srgbClr val="000000"/>
                </a:solidFill>
                <a:round/>
              </a:ln>
            </p:spPr>
            <p:txBody>
              <a:bodyPr lIns="50800" tIns="50800" rIns="50800" bIns="50800" anchor="ctr"/>
              <a:lstStyle/>
              <a:p>
                <a:pPr defTabSz="320675"/>
                <a:endParaRPr lang="en-US" sz="1800">
                  <a:latin typeface="Times" charset="0"/>
                  <a:ea typeface="Times" charset="0"/>
                  <a:cs typeface="Times" charset="0"/>
                  <a:sym typeface="Times" charset="0"/>
                </a:endParaRPr>
              </a:p>
            </p:txBody>
          </p:sp>
          <p:sp>
            <p:nvSpPr>
              <p:cNvPr id="23570" name="Shape 186"/>
              <p:cNvSpPr>
                <a:spLocks noChangeShapeType="1"/>
              </p:cNvSpPr>
              <p:nvPr/>
            </p:nvSpPr>
            <p:spPr bwMode="auto">
              <a:xfrm flipH="1">
                <a:off x="2748000" y="0"/>
                <a:ext cx="2" cy="2198402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3571" name="Shape 187"/>
              <p:cNvSpPr>
                <a:spLocks noChangeShapeType="1"/>
              </p:cNvSpPr>
              <p:nvPr/>
            </p:nvSpPr>
            <p:spPr bwMode="auto">
              <a:xfrm>
                <a:off x="-1" y="0"/>
                <a:ext cx="2381603" cy="2290003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  <p:sp>
            <p:nvSpPr>
              <p:cNvPr id="23572" name="Shape 188"/>
              <p:cNvSpPr>
                <a:spLocks noChangeShapeType="1"/>
              </p:cNvSpPr>
              <p:nvPr/>
            </p:nvSpPr>
            <p:spPr bwMode="auto">
              <a:xfrm>
                <a:off x="0" y="2748001"/>
                <a:ext cx="2198401" cy="2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tailEnd type="triangle" w="med" len="med"/>
              </a:ln>
            </p:spPr>
            <p:txBody>
              <a:bodyPr lIns="45718" tIns="45718" rIns="45718" bIns="45718"/>
              <a:lstStyle/>
              <a:p>
                <a:endParaRPr lang="en-US"/>
              </a:p>
            </p:txBody>
          </p:sp>
        </p:grpSp>
        <p:sp>
          <p:nvSpPr>
            <p:cNvPr id="23562" name="Shape 190"/>
            <p:cNvSpPr>
              <a:spLocks noChangeArrowheads="1"/>
            </p:cNvSpPr>
            <p:nvPr/>
          </p:nvSpPr>
          <p:spPr bwMode="auto">
            <a:xfrm>
              <a:off x="-1" y="2378626"/>
              <a:ext cx="6134307" cy="119380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50800" tIns="50800" rIns="50800" bIns="50800" anchor="ctr">
              <a:spAutoFit/>
            </a:bodyPr>
            <a:lstStyle/>
            <a:p>
              <a:r>
                <a:rPr lang="en-US"/>
                <a:t>Fill the cell with the highest score added from 3 edges</a:t>
              </a:r>
            </a:p>
          </p:txBody>
        </p:sp>
        <p:sp>
          <p:nvSpPr>
            <p:cNvPr id="23563" name="Shape 191"/>
            <p:cNvSpPr>
              <a:spLocks noChangeArrowheads="1"/>
            </p:cNvSpPr>
            <p:nvPr/>
          </p:nvSpPr>
          <p:spPr bwMode="auto">
            <a:xfrm>
              <a:off x="6311260" y="187236"/>
              <a:ext cx="1567007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(i-1, j-1)</a:t>
              </a:r>
            </a:p>
          </p:txBody>
        </p:sp>
        <p:sp>
          <p:nvSpPr>
            <p:cNvPr id="23564" name="Shape 192"/>
            <p:cNvSpPr>
              <a:spLocks noChangeArrowheads="1"/>
            </p:cNvSpPr>
            <p:nvPr/>
          </p:nvSpPr>
          <p:spPr bwMode="auto">
            <a:xfrm>
              <a:off x="10454953" y="3194298"/>
              <a:ext cx="763261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(i,j)</a:t>
              </a:r>
            </a:p>
          </p:txBody>
        </p:sp>
        <p:sp>
          <p:nvSpPr>
            <p:cNvPr id="23565" name="Shape 193"/>
            <p:cNvSpPr>
              <a:spLocks noChangeArrowheads="1"/>
            </p:cNvSpPr>
            <p:nvPr/>
          </p:nvSpPr>
          <p:spPr bwMode="auto">
            <a:xfrm>
              <a:off x="10347416" y="187236"/>
              <a:ext cx="1112698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(i,j-1)</a:t>
              </a:r>
            </a:p>
          </p:txBody>
        </p:sp>
        <p:sp>
          <p:nvSpPr>
            <p:cNvPr id="23566" name="Shape 194"/>
            <p:cNvSpPr>
              <a:spLocks noChangeArrowheads="1"/>
            </p:cNvSpPr>
            <p:nvPr/>
          </p:nvSpPr>
          <p:spPr bwMode="auto">
            <a:xfrm>
              <a:off x="6556023" y="3194298"/>
              <a:ext cx="1209581" cy="649294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sz="2300"/>
                <a:t>(i+1,j)</a:t>
              </a:r>
            </a:p>
          </p:txBody>
        </p:sp>
        <p:sp>
          <p:nvSpPr>
            <p:cNvPr id="23567" name="Shape 195"/>
            <p:cNvSpPr>
              <a:spLocks noChangeArrowheads="1"/>
            </p:cNvSpPr>
            <p:nvPr/>
          </p:nvSpPr>
          <p:spPr bwMode="auto">
            <a:xfrm>
              <a:off x="8658340" y="-1"/>
              <a:ext cx="676823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Xi</a:t>
              </a:r>
            </a:p>
          </p:txBody>
        </p:sp>
        <p:sp>
          <p:nvSpPr>
            <p:cNvPr id="23568" name="Shape 196"/>
            <p:cNvSpPr>
              <a:spLocks noChangeArrowheads="1"/>
            </p:cNvSpPr>
            <p:nvPr/>
          </p:nvSpPr>
          <p:spPr bwMode="auto">
            <a:xfrm>
              <a:off x="6967416" y="1595517"/>
              <a:ext cx="652244" cy="671181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wrap="none" lIns="50800" tIns="50800" rIns="50800" bIns="50800" anchor="ctr">
              <a:spAutoFit/>
            </a:bodyPr>
            <a:lstStyle/>
            <a:p>
              <a:r>
                <a:rPr lang="en-US" b="1" i="1">
                  <a:solidFill>
                    <a:srgbClr val="DAEDEF"/>
                  </a:solidFill>
                  <a:latin typeface="Times" charset="0"/>
                  <a:sym typeface="Helvetica" pitchFamily="-109" charset="0"/>
                </a:rPr>
                <a:t>Yj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  <p:bldP spid="6" grpId="0" animBg="1" advAuto="0"/>
      <p:bldP spid="7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99"/>
          <p:cNvSpPr>
            <a:spLocks noChangeArrowheads="1"/>
          </p:cNvSpPr>
          <p:nvPr/>
        </p:nvSpPr>
        <p:spPr bwMode="auto">
          <a:xfrm>
            <a:off x="196850" y="244475"/>
            <a:ext cx="3978275" cy="7334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 sz="4300"/>
              <a:t>Global Algorithm</a:t>
            </a:r>
          </a:p>
        </p:txBody>
      </p:sp>
      <p:sp>
        <p:nvSpPr>
          <p:cNvPr id="24579" name="Shape 200"/>
          <p:cNvSpPr>
            <a:spLocks noChangeArrowheads="1"/>
          </p:cNvSpPr>
          <p:nvPr/>
        </p:nvSpPr>
        <p:spPr bwMode="auto">
          <a:xfrm>
            <a:off x="722313" y="1247775"/>
            <a:ext cx="1970087" cy="44132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none" lIns="35717" tIns="35717" rIns="35717" bIns="35717" anchor="ctr">
            <a:spAutoFit/>
          </a:bodyPr>
          <a:lstStyle/>
          <a:p>
            <a:r>
              <a:rPr lang="en-US"/>
              <a:t>Easy to Infer…</a:t>
            </a:r>
          </a:p>
        </p:txBody>
      </p:sp>
      <p:grpSp>
        <p:nvGrpSpPr>
          <p:cNvPr id="2" name="Group 217"/>
          <p:cNvGrpSpPr/>
          <p:nvPr/>
        </p:nvGrpSpPr>
        <p:grpSpPr bwMode="auto">
          <a:xfrm>
            <a:off x="334963" y="2008188"/>
            <a:ext cx="8377237" cy="3825875"/>
            <a:chOff x="-2" y="-2"/>
            <a:chExt cx="11914578" cy="5440874"/>
          </a:xfrm>
        </p:grpSpPr>
        <p:grpSp>
          <p:nvGrpSpPr>
            <p:cNvPr id="24581" name="Group 211"/>
            <p:cNvGrpSpPr/>
            <p:nvPr/>
          </p:nvGrpSpPr>
          <p:grpSpPr bwMode="auto">
            <a:xfrm>
              <a:off x="-2" y="-2"/>
              <a:ext cx="8358999" cy="5440874"/>
              <a:chOff x="-1" y="-1"/>
              <a:chExt cx="8358998" cy="5440872"/>
            </a:xfrm>
          </p:grpSpPr>
          <p:sp>
            <p:nvSpPr>
              <p:cNvPr id="24587" name="Shape 201"/>
              <p:cNvSpPr>
                <a:spLocks noChangeArrowheads="1"/>
              </p:cNvSpPr>
              <p:nvPr/>
            </p:nvSpPr>
            <p:spPr bwMode="auto">
              <a:xfrm>
                <a:off x="-1" y="-1"/>
                <a:ext cx="2240927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F(0,0,0) = 0</a:t>
                </a:r>
              </a:p>
            </p:txBody>
          </p:sp>
          <p:sp>
            <p:nvSpPr>
              <p:cNvPr id="24588" name="Shape 202"/>
              <p:cNvSpPr>
                <a:spLocks noChangeArrowheads="1"/>
              </p:cNvSpPr>
              <p:nvPr/>
            </p:nvSpPr>
            <p:spPr bwMode="auto">
              <a:xfrm>
                <a:off x="13967" y="2515422"/>
                <a:ext cx="2699313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F(i,j,k) =  max</a:t>
                </a:r>
              </a:p>
            </p:txBody>
          </p:sp>
          <p:pic>
            <p:nvPicPr>
              <p:cNvPr id="24589" name="image9.png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060634" y="601315"/>
                <a:ext cx="368696" cy="4839556"/>
              </a:xfrm>
              <a:prstGeom prst="rect">
                <a:avLst/>
              </a:prstGeom>
              <a:noFill/>
              <a:ln w="12700">
                <a:noFill/>
                <a:miter lim="400000"/>
                <a:headEnd/>
                <a:tailEnd/>
              </a:ln>
            </p:spPr>
          </p:pic>
          <p:sp>
            <p:nvSpPr>
              <p:cNvPr id="24590" name="Shape 204"/>
              <p:cNvSpPr>
                <a:spLocks noChangeArrowheads="1"/>
              </p:cNvSpPr>
              <p:nvPr/>
            </p:nvSpPr>
            <p:spPr bwMode="auto">
              <a:xfrm>
                <a:off x="3354922" y="556545"/>
                <a:ext cx="4696299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F(i-1,j-1,k-1) + s(xi,yj,zk)</a:t>
                </a:r>
              </a:p>
            </p:txBody>
          </p:sp>
          <p:sp>
            <p:nvSpPr>
              <p:cNvPr id="24591" name="Shape 205"/>
              <p:cNvSpPr>
                <a:spLocks noChangeArrowheads="1"/>
              </p:cNvSpPr>
              <p:nvPr/>
            </p:nvSpPr>
            <p:spPr bwMode="auto">
              <a:xfrm>
                <a:off x="3329474" y="2643733"/>
                <a:ext cx="3152500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F(i-1,j,k) + d(j,k) </a:t>
                </a:r>
              </a:p>
            </p:txBody>
          </p:sp>
          <p:sp>
            <p:nvSpPr>
              <p:cNvPr id="24592" name="Shape 206"/>
              <p:cNvSpPr>
                <a:spLocks noChangeArrowheads="1"/>
              </p:cNvSpPr>
              <p:nvPr/>
            </p:nvSpPr>
            <p:spPr bwMode="auto">
              <a:xfrm>
                <a:off x="3342223" y="1970687"/>
                <a:ext cx="3152500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F(i,j-1,k) + d(i,k)</a:t>
                </a:r>
              </a:p>
            </p:txBody>
          </p:sp>
          <p:sp>
            <p:nvSpPr>
              <p:cNvPr id="24593" name="Shape 207"/>
              <p:cNvSpPr>
                <a:spLocks noChangeArrowheads="1"/>
              </p:cNvSpPr>
              <p:nvPr/>
            </p:nvSpPr>
            <p:spPr bwMode="auto">
              <a:xfrm>
                <a:off x="3354975" y="1257265"/>
                <a:ext cx="3055251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F(i,j,k-1) + d(i,j)</a:t>
                </a:r>
              </a:p>
            </p:txBody>
          </p:sp>
          <p:sp>
            <p:nvSpPr>
              <p:cNvPr id="24594" name="Shape 208"/>
              <p:cNvSpPr>
                <a:spLocks noChangeArrowheads="1"/>
              </p:cNvSpPr>
              <p:nvPr/>
            </p:nvSpPr>
            <p:spPr bwMode="auto">
              <a:xfrm>
                <a:off x="3354922" y="4769302"/>
                <a:ext cx="5004075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F(i-1,j-1,k) + s(xi,yj) + d(k)</a:t>
                </a:r>
              </a:p>
            </p:txBody>
          </p:sp>
          <p:sp>
            <p:nvSpPr>
              <p:cNvPr id="24595" name="Shape 209"/>
              <p:cNvSpPr>
                <a:spLocks noChangeArrowheads="1"/>
              </p:cNvSpPr>
              <p:nvPr/>
            </p:nvSpPr>
            <p:spPr bwMode="auto">
              <a:xfrm>
                <a:off x="3354922" y="4059048"/>
                <a:ext cx="4979496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F(i-1,j,k-1) + s(xi,zk) + d(j)</a:t>
                </a:r>
              </a:p>
            </p:txBody>
          </p:sp>
          <p:sp>
            <p:nvSpPr>
              <p:cNvPr id="24596" name="Shape 210"/>
              <p:cNvSpPr>
                <a:spLocks noChangeArrowheads="1"/>
              </p:cNvSpPr>
              <p:nvPr/>
            </p:nvSpPr>
            <p:spPr bwMode="auto">
              <a:xfrm>
                <a:off x="3354922" y="3389044"/>
                <a:ext cx="4979496" cy="671180"/>
              </a:xfrm>
              <a:prstGeom prst="rect">
                <a:avLst/>
              </a:prstGeom>
              <a:noFill/>
              <a:ln w="12700">
                <a:noFill/>
                <a:miter lim="400000"/>
              </a:ln>
            </p:spPr>
            <p:txBody>
              <a:bodyPr wrap="none" lIns="50800" tIns="50800" rIns="50800" bIns="50800" anchor="ctr">
                <a:spAutoFit/>
              </a:bodyPr>
              <a:lstStyle/>
              <a:p>
                <a:r>
                  <a:rPr lang="en-US"/>
                  <a:t>F(i,j-1,k-1) + s(yj,zk) + d(i)</a:t>
                </a:r>
              </a:p>
            </p:txBody>
          </p:sp>
        </p:grpSp>
        <p:sp>
          <p:nvSpPr>
            <p:cNvPr id="24582" name="Shape 212"/>
            <p:cNvSpPr>
              <a:spLocks noChangeArrowheads="1"/>
            </p:cNvSpPr>
            <p:nvPr/>
          </p:nvSpPr>
          <p:spPr bwMode="auto">
            <a:xfrm>
              <a:off x="9602556" y="395047"/>
              <a:ext cx="2312020" cy="919077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180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Cube diagonal: no indels</a:t>
              </a:r>
            </a:p>
          </p:txBody>
        </p:sp>
        <p:sp>
          <p:nvSpPr>
            <p:cNvPr id="24583" name="Shape 213"/>
            <p:cNvSpPr>
              <a:spLocks noChangeArrowheads="1"/>
            </p:cNvSpPr>
            <p:nvPr/>
          </p:nvSpPr>
          <p:spPr bwMode="auto">
            <a:xfrm>
              <a:off x="9139409" y="1457824"/>
              <a:ext cx="146530" cy="1767683"/>
            </a:xfrm>
            <a:custGeom>
              <a:avLst/>
              <a:gdLst>
                <a:gd name="T0" fmla="*/ 497015 w 21600"/>
                <a:gd name="T1" fmla="*/ 72331133 h 21600"/>
                <a:gd name="T2" fmla="*/ 497015 w 21600"/>
                <a:gd name="T3" fmla="*/ 72331133 h 21600"/>
                <a:gd name="T4" fmla="*/ 497015 w 21600"/>
                <a:gd name="T5" fmla="*/ 72331133 h 21600"/>
                <a:gd name="T6" fmla="*/ 497015 w 21600"/>
                <a:gd name="T7" fmla="*/ 7233113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806"/>
                    <a:pt x="21600" y="1800"/>
                  </a:cubicBezTo>
                  <a:lnTo>
                    <a:pt x="21600" y="19800"/>
                  </a:lnTo>
                  <a:cubicBezTo>
                    <a:pt x="21600" y="20794"/>
                    <a:pt x="11929" y="21600"/>
                    <a:pt x="0" y="21600"/>
                  </a:cubicBezTo>
                </a:path>
              </a:pathLst>
            </a:custGeom>
            <a:noFill/>
            <a:ln w="50800">
              <a:solidFill>
                <a:srgbClr val="000000"/>
              </a:solidFill>
              <a:round/>
            </a:ln>
          </p:spPr>
          <p:txBody>
            <a:bodyPr lIns="50800" tIns="50800" rIns="50800" bIns="50800" anchor="ctr"/>
            <a:lstStyle/>
            <a:p>
              <a:pPr defTabSz="320675"/>
              <a:endParaRPr lang="en-US" sz="1800">
                <a:latin typeface="Times" charset="0"/>
                <a:ea typeface="Times" charset="0"/>
                <a:cs typeface="Times" charset="0"/>
                <a:sym typeface="Times" charset="0"/>
              </a:endParaRPr>
            </a:p>
          </p:txBody>
        </p:sp>
        <p:sp>
          <p:nvSpPr>
            <p:cNvPr id="24584" name="Shape 214"/>
            <p:cNvSpPr>
              <a:spLocks noChangeArrowheads="1"/>
            </p:cNvSpPr>
            <p:nvPr/>
          </p:nvSpPr>
          <p:spPr bwMode="auto">
            <a:xfrm>
              <a:off x="9655091" y="3869519"/>
              <a:ext cx="2157884" cy="131297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180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Face diagonal: one indel</a:t>
              </a:r>
            </a:p>
          </p:txBody>
        </p:sp>
        <p:sp>
          <p:nvSpPr>
            <p:cNvPr id="24585" name="Shape 215"/>
            <p:cNvSpPr>
              <a:spLocks noChangeArrowheads="1"/>
            </p:cNvSpPr>
            <p:nvPr/>
          </p:nvSpPr>
          <p:spPr bwMode="auto">
            <a:xfrm>
              <a:off x="9097378" y="3579514"/>
              <a:ext cx="146530" cy="1767683"/>
            </a:xfrm>
            <a:custGeom>
              <a:avLst/>
              <a:gdLst>
                <a:gd name="T0" fmla="*/ 497015 w 21600"/>
                <a:gd name="T1" fmla="*/ 72331133 h 21600"/>
                <a:gd name="T2" fmla="*/ 497015 w 21600"/>
                <a:gd name="T3" fmla="*/ 72331133 h 21600"/>
                <a:gd name="T4" fmla="*/ 497015 w 21600"/>
                <a:gd name="T5" fmla="*/ 72331133 h 21600"/>
                <a:gd name="T6" fmla="*/ 497015 w 21600"/>
                <a:gd name="T7" fmla="*/ 7233113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0" y="0"/>
                  </a:moveTo>
                  <a:cubicBezTo>
                    <a:pt x="11929" y="0"/>
                    <a:pt x="21600" y="806"/>
                    <a:pt x="21600" y="1800"/>
                  </a:cubicBezTo>
                  <a:lnTo>
                    <a:pt x="21600" y="19800"/>
                  </a:lnTo>
                  <a:cubicBezTo>
                    <a:pt x="21600" y="20794"/>
                    <a:pt x="11929" y="21600"/>
                    <a:pt x="0" y="21600"/>
                  </a:cubicBezTo>
                </a:path>
              </a:pathLst>
            </a:custGeom>
            <a:noFill/>
            <a:ln w="50800">
              <a:solidFill>
                <a:srgbClr val="000000"/>
              </a:solidFill>
              <a:round/>
            </a:ln>
          </p:spPr>
          <p:txBody>
            <a:bodyPr lIns="50800" tIns="50800" rIns="50800" bIns="50800" anchor="ctr"/>
            <a:lstStyle/>
            <a:p>
              <a:pPr defTabSz="320675"/>
              <a:endParaRPr lang="en-US" sz="1800">
                <a:latin typeface="Times" charset="0"/>
                <a:ea typeface="Times" charset="0"/>
                <a:cs typeface="Times" charset="0"/>
                <a:sym typeface="Times" charset="0"/>
              </a:endParaRPr>
            </a:p>
          </p:txBody>
        </p:sp>
        <p:sp>
          <p:nvSpPr>
            <p:cNvPr id="24586" name="Shape 216"/>
            <p:cNvSpPr>
              <a:spLocks noChangeArrowheads="1"/>
            </p:cNvSpPr>
            <p:nvPr/>
          </p:nvSpPr>
          <p:spPr bwMode="auto">
            <a:xfrm>
              <a:off x="9616992" y="1747829"/>
              <a:ext cx="2157884" cy="1312970"/>
            </a:xfrm>
            <a:prstGeom prst="rect">
              <a:avLst/>
            </a:prstGeom>
            <a:noFill/>
            <a:ln w="12700">
              <a:noFill/>
              <a:miter lim="400000"/>
            </a:ln>
          </p:spPr>
          <p:txBody>
            <a:bodyPr lIns="45718" tIns="45718" rIns="45718" bIns="45718">
              <a:spAutoFit/>
            </a:bodyPr>
            <a:lstStyle/>
            <a:p>
              <a:pPr defTabSz="457200"/>
              <a:r>
                <a:rPr lang="en-US" sz="180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Edge diagonal: two indels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.2|7.1|8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3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6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9|2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0.5|23.8|21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24.2|3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3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4.5|8.5|4.3|8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8.8|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5.8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0.4|9.8|1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8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0.9|8.:|6.7|10.9|7.7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1058</Words>
  <Application>Microsoft Office PowerPoint</Application>
  <PresentationFormat>全屏显示(4:3)</PresentationFormat>
  <Paragraphs>285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5" baseType="lpstr">
      <vt:lpstr>Al Tarikh</vt:lpstr>
      <vt:lpstr>Courier</vt:lpstr>
      <vt:lpstr>MS PGothic</vt:lpstr>
      <vt:lpstr>Arial</vt:lpstr>
      <vt:lpstr>Calibri</vt:lpstr>
      <vt:lpstr>Helvetica</vt:lpstr>
      <vt:lpstr>Times</vt:lpstr>
      <vt:lpstr>Times New Roman</vt:lpstr>
      <vt:lpstr>Blank Presentation</vt:lpstr>
      <vt:lpstr>Multiple Sequence Alignment (MSA)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Divergent Sequences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Florida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BLOSUM Scoring Matrices</dc:title>
  <dc:creator>David Swofford</dc:creator>
  <cp:lastModifiedBy>HC</cp:lastModifiedBy>
  <cp:revision>439</cp:revision>
  <cp:lastPrinted>2005-03-01T13:49:00Z</cp:lastPrinted>
  <dcterms:created xsi:type="dcterms:W3CDTF">2020-03-09T14:40:00Z</dcterms:created>
  <dcterms:modified xsi:type="dcterms:W3CDTF">2022-10-21T08:29:38Z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CC2E22105EE94C5092BCD88C8668E016</vt:lpwstr>
  </property>
  <property fmtid="{D5CDD505-2E9C-101B-9397-08002B2CF9AE}" pid="3" name="KSOProductBuildVer">
    <vt:lpwstr>2052-11.1.0.10356</vt:lpwstr>
  </property>
</Properties>
</file>