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325" r:id="rId4"/>
    <p:sldId id="375" r:id="rId5"/>
    <p:sldId id="374" r:id="rId6"/>
    <p:sldId id="278" r:id="rId7"/>
    <p:sldId id="279" r:id="rId8"/>
    <p:sldId id="280" r:id="rId9"/>
    <p:sldId id="281" r:id="rId10"/>
    <p:sldId id="282" r:id="rId11"/>
    <p:sldId id="385" r:id="rId12"/>
    <p:sldId id="284" r:id="rId13"/>
    <p:sldId id="283" r:id="rId14"/>
    <p:sldId id="418" r:id="rId15"/>
    <p:sldId id="419" r:id="rId16"/>
    <p:sldId id="417" r:id="rId17"/>
    <p:sldId id="416" r:id="rId18"/>
    <p:sldId id="427" r:id="rId19"/>
    <p:sldId id="426" r:id="rId20"/>
    <p:sldId id="289" r:id="rId21"/>
    <p:sldId id="380" r:id="rId22"/>
    <p:sldId id="381" r:id="rId23"/>
    <p:sldId id="382" r:id="rId24"/>
    <p:sldId id="383" r:id="rId25"/>
    <p:sldId id="402" r:id="rId26"/>
  </p:sldIdLst>
  <p:sldSz cx="13004800" cy="9753600"/>
  <p:notesSz cx="6858000" cy="9144000"/>
  <p:custDataLst>
    <p:tags r:id="rId3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13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5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 hasCustomPrompt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170" indent="-47117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06145" indent="-448945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 panose="020B0604020202020204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 panose="020B0604020202020204"/>
              <a:buChar char="–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 panose="020B0604020202020204"/>
              <a:buChar char="»"/>
              <a:defRPr sz="4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 hasCustomPrompt="1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1685419" y="2846111"/>
            <a:ext cx="9058097" cy="2204028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6400"/>
            </a:lvl1pPr>
          </a:lstStyle>
          <a:p>
            <a:r>
              <a:rPr lang="en-US" altLang="zh-CN" dirty="0" smtClean="0"/>
              <a:t>Evolutionary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75360" y="650240"/>
            <a:ext cx="11054080" cy="1625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0046" tIns="65023" rIns="130046" bIns="65023" anchor="ctr"/>
          <a:lstStyle/>
          <a:p>
            <a:pPr algn="ctr" eaLnBrk="1" hangingPunct="1"/>
            <a:r>
              <a:rPr lang="en-US" sz="6300" dirty="0" smtClean="0">
                <a:solidFill>
                  <a:schemeClr val="tx2"/>
                </a:solidFill>
              </a:rPr>
              <a:t>Basic </a:t>
            </a:r>
            <a:r>
              <a:rPr lang="en-US" sz="6300" dirty="0">
                <a:solidFill>
                  <a:schemeClr val="tx2"/>
                </a:solidFill>
              </a:rPr>
              <a:t>evolutionary models</a:t>
            </a:r>
            <a:endParaRPr lang="en-US" sz="6300" dirty="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527040" y="2578383"/>
            <a:ext cx="7152640" cy="61998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30046" tIns="65023" rIns="130046" bIns="65023"/>
          <a:lstStyle/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Topology and branch length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Substitution matrix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300" dirty="0" err="1"/>
              <a:t>r</a:t>
            </a:r>
            <a:r>
              <a:rPr lang="en-US" sz="2300" baseline="-25000" dirty="0" err="1"/>
              <a:t>TC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CT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TA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AT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TG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GT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sz="2300" dirty="0"/>
              <a:t>       </a:t>
            </a:r>
            <a:r>
              <a:rPr lang="en-US" sz="2300" dirty="0" err="1"/>
              <a:t>r</a:t>
            </a:r>
            <a:r>
              <a:rPr lang="en-US" sz="2300" baseline="-25000" dirty="0" err="1"/>
              <a:t>CA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AC</a:t>
            </a:r>
            <a:r>
              <a:rPr lang="en-US" sz="2300" dirty="0"/>
              <a:t>), </a:t>
            </a:r>
            <a:r>
              <a:rPr lang="en-US" sz="2300" dirty="0" err="1"/>
              <a:t>r</a:t>
            </a:r>
            <a:r>
              <a:rPr lang="en-US" sz="2300" baseline="-25000" dirty="0" err="1"/>
              <a:t>CG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GC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sz="2300" dirty="0"/>
              <a:t>       </a:t>
            </a:r>
            <a:r>
              <a:rPr lang="en-US" sz="2300" dirty="0" err="1"/>
              <a:t>r</a:t>
            </a:r>
            <a:r>
              <a:rPr lang="en-US" sz="2300" baseline="-25000" dirty="0" err="1"/>
              <a:t>AG</a:t>
            </a:r>
            <a:r>
              <a:rPr lang="en-US" sz="2300" dirty="0"/>
              <a:t> (= </a:t>
            </a:r>
            <a:r>
              <a:rPr lang="en-US" sz="2300" dirty="0" err="1"/>
              <a:t>r</a:t>
            </a:r>
            <a:r>
              <a:rPr lang="en-US" sz="2300" baseline="-25000" dirty="0" err="1"/>
              <a:t>GA</a:t>
            </a:r>
            <a:r>
              <a:rPr lang="en-US" sz="2300" dirty="0"/>
              <a:t>)</a:t>
            </a:r>
            <a:endParaRPr lang="en-US" sz="2300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Stationary base frequencies</a:t>
            </a:r>
            <a:endParaRPr lang="en-US" dirty="0"/>
          </a:p>
          <a:p>
            <a:pPr marL="487680" indent="-487680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    </a:t>
            </a:r>
            <a:r>
              <a:rPr lang="en-US" sz="2300" dirty="0" err="1"/>
              <a:t>f</a:t>
            </a:r>
            <a:r>
              <a:rPr lang="en-US" sz="2300" baseline="-25000" dirty="0" err="1"/>
              <a:t>T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C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A</a:t>
            </a:r>
            <a:r>
              <a:rPr lang="en-US" sz="2300" dirty="0"/>
              <a:t>, </a:t>
            </a:r>
            <a:r>
              <a:rPr lang="en-US" sz="2300" dirty="0" err="1"/>
              <a:t>f</a:t>
            </a:r>
            <a:r>
              <a:rPr lang="en-US" sz="2300" baseline="-25000" dirty="0" err="1"/>
              <a:t>G</a:t>
            </a:r>
            <a:r>
              <a:rPr lang="en-US" sz="2300" dirty="0"/>
              <a:t>, </a:t>
            </a:r>
            <a:endParaRPr lang="en-US" sz="2300" dirty="0"/>
          </a:p>
        </p:txBody>
      </p:sp>
      <p:pic>
        <p:nvPicPr>
          <p:cNvPr id="62468" name="Picture 4" descr="&#10;Picture 2.png     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0720" y="4258169"/>
            <a:ext cx="3034453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85707" y="4145281"/>
            <a:ext cx="1263572" cy="21318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600" dirty="0"/>
              <a:t>Taxa 1</a:t>
            </a:r>
            <a:endParaRPr lang="en-US" sz="2600" dirty="0"/>
          </a:p>
          <a:p>
            <a:r>
              <a:rPr lang="en-US" sz="2600" dirty="0"/>
              <a:t>Taxa 2</a:t>
            </a:r>
            <a:endParaRPr lang="en-US" sz="2600" dirty="0"/>
          </a:p>
          <a:p>
            <a:r>
              <a:rPr lang="en-US" sz="2600" dirty="0"/>
              <a:t>Taxa 3</a:t>
            </a:r>
            <a:endParaRPr lang="en-US" sz="2600" dirty="0"/>
          </a:p>
          <a:p>
            <a:r>
              <a:rPr lang="en-US" sz="2600" dirty="0"/>
              <a:t>Taxa 4</a:t>
            </a:r>
            <a:endParaRPr lang="en-US" sz="2600" dirty="0"/>
          </a:p>
          <a:p>
            <a:r>
              <a:rPr lang="en-US" sz="2600" dirty="0"/>
              <a:t>Taxa 5</a:t>
            </a:r>
            <a:endParaRPr lang="en-US" sz="2600" dirty="0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7369387" y="3445369"/>
            <a:ext cx="10837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7369387" y="3662116"/>
            <a:ext cx="86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7369387" y="3445369"/>
            <a:ext cx="0" cy="216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6935894" y="3553742"/>
            <a:ext cx="4334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935893" y="3553742"/>
            <a:ext cx="0" cy="325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935893" y="3878862"/>
            <a:ext cx="1842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6502400" y="3662116"/>
            <a:ext cx="4334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502400" y="3662116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6502400" y="4312356"/>
            <a:ext cx="1300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177280" y="3987236"/>
            <a:ext cx="325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7802880" y="4095609"/>
            <a:ext cx="0" cy="433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7802880" y="4095609"/>
            <a:ext cx="86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7802880" y="4529102"/>
            <a:ext cx="162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lIns="130046" tIns="65023" rIns="130046" bIns="6502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/>
          <p:nvPr/>
        </p:nvSpPr>
        <p:spPr>
          <a:xfrm>
            <a:off x="493856" y="3039714"/>
            <a:ext cx="12593250" cy="173991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Given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model of sequence evolution</a:t>
            </a:r>
            <a:r>
              <a:t>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proposed tree structure</a:t>
            </a:r>
            <a:r>
              <a:t>, likelihood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the known sequences</a:t>
            </a:r>
            <a:r>
              <a:t> would have evolved on that tree can be calculated.</a:t>
            </a:r>
          </a:p>
        </p:txBody>
      </p:sp>
      <p:sp>
        <p:nvSpPr>
          <p:cNvPr id="842" name="Shape 842"/>
          <p:cNvSpPr/>
          <p:nvPr/>
        </p:nvSpPr>
        <p:spPr>
          <a:xfrm>
            <a:off x="1168232" y="921069"/>
            <a:ext cx="7278675" cy="774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r>
              <a:rPr dirty="0"/>
              <a:t>The likelihood of a given tree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/>
          </p:cNvSpPr>
          <p:nvPr>
            <p:ph type="title"/>
          </p:nvPr>
        </p:nvSpPr>
        <p:spPr>
          <a:xfrm>
            <a:off x="540940" y="1610757"/>
            <a:ext cx="11922920" cy="1625601"/>
          </a:xfrm>
          <a:prstGeom prst="rect">
            <a:avLst/>
          </a:prstGeom>
        </p:spPr>
        <p:txBody>
          <a:bodyPr lIns="62809" tIns="62809" rIns="62809" bIns="62809"/>
          <a:lstStyle>
            <a:lvl1pPr algn="l">
              <a:defRPr sz="4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dirty="0"/>
              <a:t>Important to distinguish between likelihood and probability</a:t>
            </a:r>
            <a:endParaRPr dirty="0"/>
          </a:p>
        </p:txBody>
      </p:sp>
      <p:sp>
        <p:nvSpPr>
          <p:cNvPr id="838" name="Shape 838"/>
          <p:cNvSpPr>
            <a:spLocks noGrp="1"/>
          </p:cNvSpPr>
          <p:nvPr>
            <p:ph type="body" idx="1"/>
          </p:nvPr>
        </p:nvSpPr>
        <p:spPr>
          <a:xfrm>
            <a:off x="540940" y="3449093"/>
            <a:ext cx="11922920" cy="5854419"/>
          </a:xfrm>
          <a:prstGeom prst="rect">
            <a:avLst/>
          </a:prstGeom>
        </p:spPr>
        <p:txBody>
          <a:bodyPr lIns="62809" tIns="62809" rIns="62809" bIns="62809">
            <a:normAutofit lnSpcReduction="10000"/>
          </a:bodyPr>
          <a:lstStyle/>
          <a:p>
            <a:pPr marL="0" indent="0" defTabSz="1390650">
              <a:spcBef>
                <a:spcPts val="39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Probabilities sum to 1,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 likelihoods do not</a:t>
            </a:r>
            <a:r>
              <a:rPr dirty="0"/>
              <a:t>.</a:t>
            </a:r>
            <a:endParaRPr dirty="0"/>
          </a:p>
          <a:p>
            <a:pPr marL="0" indent="0" defTabSz="1390650">
              <a:spcBef>
                <a:spcPts val="39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Given a tree and a model, could work out probability of obtaining 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all possible data </a:t>
            </a:r>
            <a:r>
              <a:rPr b="1" dirty="0" smtClean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sets(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which is infinite)</a:t>
            </a:r>
            <a:r>
              <a:rPr dirty="0"/>
              <a:t>. The sum of these probabilities would = 1</a:t>
            </a:r>
            <a:endParaRPr dirty="0"/>
          </a:p>
          <a:p>
            <a:pPr marL="0" indent="0" defTabSz="1390650">
              <a:spcBef>
                <a:spcPts val="39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But we are interested in just one data set - the one we observed</a:t>
            </a:r>
            <a:endParaRPr dirty="0"/>
          </a:p>
          <a:p>
            <a:pPr marL="0" indent="0" defTabSz="1390650">
              <a:spcBef>
                <a:spcPts val="39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n.b. the likelihood is </a:t>
            </a:r>
            <a:r>
              <a:rPr u="sng" dirty="0"/>
              <a:t>not</a:t>
            </a:r>
            <a:r>
              <a:rPr dirty="0"/>
              <a:t> the probability that the tree </a:t>
            </a:r>
            <a:r>
              <a:rPr dirty="0" smtClean="0"/>
              <a:t>is</a:t>
            </a:r>
            <a:r>
              <a:rPr lang="en-US" dirty="0" smtClean="0"/>
              <a:t> </a:t>
            </a:r>
            <a:r>
              <a:rPr b="1" dirty="0" smtClean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the 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true tree</a:t>
            </a:r>
            <a:r>
              <a:rPr dirty="0"/>
              <a:t>, merely the probability that the </a:t>
            </a:r>
            <a:r>
              <a:rPr b="1" dirty="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tree gave rise to the DATA</a:t>
            </a:r>
            <a:r>
              <a:rPr dirty="0"/>
              <a:t>.</a:t>
            </a:r>
            <a:endParaRPr dirty="0"/>
          </a:p>
        </p:txBody>
      </p:sp>
      <p:sp>
        <p:nvSpPr>
          <p:cNvPr id="839" name="Shape 839"/>
          <p:cNvSpPr/>
          <p:nvPr/>
        </p:nvSpPr>
        <p:spPr>
          <a:xfrm>
            <a:off x="540940" y="50990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rPr dirty="0"/>
              <a:t>Maximum Likelihood</a:t>
            </a:r>
            <a:endParaRPr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1" animBg="1" advAuto="0"/>
      <p:bldP spid="838" grpId="2" animBg="1" advAuto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16 at 9.11.08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483" y="535447"/>
            <a:ext cx="11250830" cy="86827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16 at 9.11.21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2" y="443830"/>
            <a:ext cx="11484163" cy="88659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3-16 at 9.10.53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310" y="315416"/>
            <a:ext cx="11821053" cy="91227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3-16 at 9.10.21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396" y="351901"/>
            <a:ext cx="11722317" cy="90497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186055"/>
            <a:ext cx="12349480" cy="94513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0230" y="337820"/>
            <a:ext cx="12151995" cy="92983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image15.png"/>
          <p:cNvPicPr>
            <a:picLocks noChangeAspect="1"/>
          </p:cNvPicPr>
          <p:nvPr/>
        </p:nvPicPr>
        <p:blipFill>
          <a:blip r:embed="rId1"/>
          <a:srcRect t="5931"/>
          <a:stretch>
            <a:fillRect/>
          </a:stretch>
        </p:blipFill>
        <p:spPr>
          <a:xfrm>
            <a:off x="1314648" y="1814822"/>
            <a:ext cx="10375311" cy="742209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28" name="Shape 928"/>
          <p:cNvSpPr/>
          <p:nvPr/>
        </p:nvSpPr>
        <p:spPr>
          <a:xfrm>
            <a:off x="1584757" y="117500"/>
            <a:ext cx="6953022" cy="736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r>
              <a:rPr dirty="0"/>
              <a:t>The likelihood of a given tree</a:t>
            </a:r>
            <a:endParaRPr dirty="0"/>
          </a:p>
        </p:txBody>
      </p:sp>
      <p:sp>
        <p:nvSpPr>
          <p:cNvPr id="929" name="Shape 929"/>
          <p:cNvSpPr/>
          <p:nvPr/>
        </p:nvSpPr>
        <p:spPr>
          <a:xfrm>
            <a:off x="1394227" y="1010611"/>
            <a:ext cx="887105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For more sites (in assumption of JC model)</a:t>
            </a:r>
            <a:endParaRPr dirty="0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694507" y="2817707"/>
            <a:ext cx="3901440" cy="476842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  <a:effectLst/>
        </p:spPr>
        <p:txBody>
          <a:bodyPr wrap="none" lIns="130046" tIns="65023" rIns="130046" bIns="65023" anchor="ctr"/>
          <a:lstStyle/>
          <a:p>
            <a:endParaRPr lang="en-US" sz="240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793067" y="2817707"/>
            <a:ext cx="3901440" cy="476842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lIns="130046" tIns="65023" rIns="130046" bIns="65023" anchor="ctr"/>
          <a:lstStyle/>
          <a:p>
            <a:endParaRPr lang="en-US" sz="240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75360" y="5743787"/>
            <a:ext cx="10620587" cy="1842347"/>
          </a:xfrm>
          <a:prstGeom prst="rect">
            <a:avLst/>
          </a:prstGeom>
          <a:solidFill>
            <a:srgbClr val="00FF00">
              <a:alpha val="39999"/>
            </a:srgbClr>
          </a:solidFill>
          <a:ln w="9525">
            <a:noFill/>
            <a:miter lim="800000"/>
          </a:ln>
          <a:effectLst/>
        </p:spPr>
        <p:txBody>
          <a:bodyPr wrap="none" lIns="130046" tIns="65023" rIns="130046" bIns="65023" anchor="ctr"/>
          <a:lstStyle/>
          <a:p>
            <a:endParaRPr lang="en-US" sz="2400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75360" y="3901440"/>
            <a:ext cx="10620587" cy="1842347"/>
          </a:xfrm>
          <a:prstGeom prst="rect">
            <a:avLst/>
          </a:prstGeom>
          <a:solidFill>
            <a:srgbClr val="FF473E">
              <a:alpha val="39999"/>
            </a:srgbClr>
          </a:solidFill>
          <a:ln w="9525">
            <a:noFill/>
            <a:miter lim="800000"/>
          </a:ln>
          <a:effectLst/>
        </p:spPr>
        <p:txBody>
          <a:bodyPr wrap="none" lIns="130046" tIns="65023" rIns="130046" bIns="65023" anchor="ctr"/>
          <a:lstStyle/>
          <a:p>
            <a:endParaRPr lang="en-US" sz="2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-106" charset="0"/>
              </a:rPr>
              <a:t>Methods</a:t>
            </a:r>
            <a:endParaRPr lang="en-US" dirty="0">
              <a:solidFill>
                <a:schemeClr val="tx1"/>
              </a:solidFill>
              <a:latin typeface="Times New Roman" panose="02020603050405020304" pitchFamily="-10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93165" y="3142827"/>
            <a:ext cx="6813538" cy="500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/>
              <a:t>Distance </a:t>
            </a:r>
            <a:r>
              <a:rPr lang="en-US" sz="2400" dirty="0" smtClean="0"/>
              <a:t>based</a:t>
            </a:r>
            <a:r>
              <a:rPr lang="en-US" sz="2400" dirty="0" smtClean="0"/>
              <a:t>	                    Characters </a:t>
            </a:r>
            <a:r>
              <a:rPr lang="en-US" sz="2400" dirty="0"/>
              <a:t>based</a:t>
            </a:r>
            <a:endParaRPr lang="en-US" sz="24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17602" y="4768427"/>
            <a:ext cx="1818727" cy="500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/>
              <a:t>Algorithmic</a:t>
            </a:r>
            <a:endParaRPr lang="en-US" sz="24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40178" y="6394027"/>
            <a:ext cx="1989855" cy="500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/>
              <a:t>Optimization</a:t>
            </a:r>
            <a:endParaRPr lang="en-US" sz="24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07367" y="6394028"/>
            <a:ext cx="6976759" cy="8699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/>
              <a:t>Minimum evolution</a:t>
            </a:r>
            <a:r>
              <a:rPr lang="en-US" sz="2400" dirty="0" smtClean="0"/>
              <a:t>	           Maximum </a:t>
            </a:r>
            <a:r>
              <a:rPr lang="en-US" sz="2400" dirty="0"/>
              <a:t>likelihood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smtClean="0"/>
              <a:t>	                              Bayesian </a:t>
            </a:r>
            <a:r>
              <a:rPr lang="en-US" sz="2400" dirty="0"/>
              <a:t>analysis</a:t>
            </a:r>
            <a:endParaRPr lang="en-US" sz="24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085167" y="4768427"/>
            <a:ext cx="7189017" cy="500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sz="2400" dirty="0"/>
              <a:t>UPGMA, NJ	</a:t>
            </a:r>
            <a:r>
              <a:rPr lang="en-US" sz="2400" dirty="0" smtClean="0"/>
              <a:t>	                    Maximum </a:t>
            </a:r>
            <a:r>
              <a:rPr lang="en-US" sz="2400" dirty="0"/>
              <a:t>parsimony</a:t>
            </a:r>
            <a:endParaRPr lang="en-US" sz="2400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113868" y="8453120"/>
            <a:ext cx="2109276" cy="6853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30046" tIns="65023" rIns="130046" bIns="65023">
            <a:spAutoFit/>
          </a:bodyPr>
          <a:lstStyle/>
          <a:p>
            <a:r>
              <a:rPr lang="en-US" b="1">
                <a:solidFill>
                  <a:srgbClr val="FF0609"/>
                </a:solidFill>
              </a:rPr>
              <a:t>Others!!!</a:t>
            </a:r>
            <a:endParaRPr lang="en-US" b="1">
              <a:solidFill>
                <a:srgbClr val="FF060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242069" y="865628"/>
            <a:ext cx="496702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Model of DNA Evolution</a:t>
            </a:r>
          </a:p>
        </p:txBody>
      </p:sp>
      <p:sp>
        <p:nvSpPr>
          <p:cNvPr id="284" name="Shape 284"/>
          <p:cNvSpPr/>
          <p:nvPr/>
        </p:nvSpPr>
        <p:spPr>
          <a:xfrm>
            <a:off x="237726" y="149643"/>
            <a:ext cx="4975708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Prerequisite Knowledge</a:t>
            </a:r>
          </a:p>
        </p:txBody>
      </p:sp>
      <p:grpSp>
        <p:nvGrpSpPr>
          <p:cNvPr id="2" name="Group 289"/>
          <p:cNvGrpSpPr/>
          <p:nvPr/>
        </p:nvGrpSpPr>
        <p:grpSpPr>
          <a:xfrm>
            <a:off x="286100" y="1581612"/>
            <a:ext cx="4878959" cy="2697660"/>
            <a:chOff x="0" y="0"/>
            <a:chExt cx="4878957" cy="2697658"/>
          </a:xfrm>
        </p:grpSpPr>
        <p:sp>
          <p:nvSpPr>
            <p:cNvPr id="285" name="Shape 285"/>
            <p:cNvSpPr/>
            <p:nvPr/>
          </p:nvSpPr>
          <p:spPr>
            <a:xfrm>
              <a:off x="-1" y="1070925"/>
              <a:ext cx="78013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</a:t>
              </a:r>
              <a:r>
                <a:rPr baseline="-6000"/>
                <a:t>t</a:t>
              </a:r>
              <a:r>
                <a:t>=</a:t>
              </a:r>
            </a:p>
          </p:txBody>
        </p:sp>
        <p:pic>
          <p:nvPicPr>
            <p:cNvPr id="286" name="Screen Shot 2016-03-10 at 11.54.07 AM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9722" y="372048"/>
              <a:ext cx="197418" cy="204545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87" name="Shape 287"/>
            <p:cNvSpPr/>
            <p:nvPr/>
          </p:nvSpPr>
          <p:spPr>
            <a:xfrm>
              <a:off x="1116726" y="0"/>
              <a:ext cx="3495229" cy="2697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latin typeface="Damascus Regular"/>
                  <a:ea typeface="Damascus Regular"/>
                  <a:cs typeface="Damascus Regular"/>
                  <a:sym typeface="Damascus Regular"/>
                </a:defRPr>
              </a:pPr>
              <a:r>
                <a:rPr dirty="0"/>
                <a:t>p</a:t>
              </a:r>
              <a:r>
                <a:rPr baseline="-6000" dirty="0"/>
                <a:t>AA  </a:t>
              </a:r>
              <a:r>
                <a:rPr dirty="0"/>
                <a:t>p</a:t>
              </a:r>
              <a:r>
                <a:rPr baseline="-6000" dirty="0"/>
                <a:t>AC  </a:t>
              </a:r>
              <a:r>
                <a:rPr dirty="0"/>
                <a:t>p</a:t>
              </a:r>
              <a:r>
                <a:rPr baseline="-6000" dirty="0"/>
                <a:t>AG  </a:t>
              </a:r>
              <a:r>
                <a:rPr dirty="0"/>
                <a:t>p</a:t>
              </a:r>
              <a:r>
                <a:rPr baseline="-6000" dirty="0"/>
                <a:t>AT</a:t>
              </a:r>
              <a:endParaRPr baseline="-6000" dirty="0"/>
            </a:p>
            <a:p>
              <a:pPr>
                <a:defRPr>
                  <a:latin typeface="Damascus Regular"/>
                  <a:ea typeface="Damascus Regular"/>
                  <a:cs typeface="Damascus Regular"/>
                  <a:sym typeface="Damascus Regular"/>
                </a:defRPr>
              </a:pPr>
              <a:r>
                <a:rPr dirty="0"/>
                <a:t>p</a:t>
              </a:r>
              <a:r>
                <a:rPr baseline="-6000" dirty="0"/>
                <a:t>CA  </a:t>
              </a:r>
              <a:r>
                <a:rPr dirty="0"/>
                <a:t>p</a:t>
              </a:r>
              <a:r>
                <a:rPr baseline="-6000" dirty="0"/>
                <a:t>CC  </a:t>
              </a:r>
              <a:r>
                <a:rPr dirty="0"/>
                <a:t>p</a:t>
              </a:r>
              <a:r>
                <a:rPr baseline="-6000" dirty="0"/>
                <a:t>CG  </a:t>
              </a:r>
              <a:r>
                <a:rPr dirty="0"/>
                <a:t>p</a:t>
              </a:r>
              <a:r>
                <a:rPr baseline="-6000" dirty="0"/>
                <a:t>CT</a:t>
              </a:r>
              <a:endParaRPr baseline="-6000" dirty="0"/>
            </a:p>
            <a:p>
              <a:pPr>
                <a:defRPr>
                  <a:latin typeface="Damascus Regular"/>
                  <a:ea typeface="Damascus Regular"/>
                  <a:cs typeface="Damascus Regular"/>
                  <a:sym typeface="Damascus Regular"/>
                </a:defRPr>
              </a:pPr>
              <a:r>
                <a:rPr dirty="0"/>
                <a:t>p</a:t>
              </a:r>
              <a:r>
                <a:rPr baseline="-6000" dirty="0"/>
                <a:t>GA </a:t>
              </a:r>
              <a:r>
                <a:rPr dirty="0"/>
                <a:t>p</a:t>
              </a:r>
              <a:r>
                <a:rPr baseline="-6000" dirty="0"/>
                <a:t>GC  </a:t>
              </a:r>
              <a:r>
                <a:rPr dirty="0"/>
                <a:t>p</a:t>
              </a:r>
              <a:r>
                <a:rPr baseline="-6000" dirty="0"/>
                <a:t>GG  </a:t>
              </a:r>
              <a:r>
                <a:rPr dirty="0"/>
                <a:t>p</a:t>
              </a:r>
              <a:r>
                <a:rPr baseline="-6000" dirty="0"/>
                <a:t>GT</a:t>
              </a:r>
              <a:endParaRPr baseline="-6000" dirty="0"/>
            </a:p>
            <a:p>
              <a:pPr>
                <a:defRPr>
                  <a:latin typeface="Damascus Regular"/>
                  <a:ea typeface="Damascus Regular"/>
                  <a:cs typeface="Damascus Regular"/>
                  <a:sym typeface="Damascus Regular"/>
                </a:defRPr>
              </a:pPr>
              <a:r>
                <a:rPr dirty="0"/>
                <a:t>p</a:t>
              </a:r>
              <a:r>
                <a:rPr baseline="-6000" dirty="0"/>
                <a:t>TA  </a:t>
              </a:r>
              <a:r>
                <a:rPr dirty="0"/>
                <a:t>p</a:t>
              </a:r>
              <a:r>
                <a:rPr baseline="-6000" dirty="0"/>
                <a:t>TC  </a:t>
              </a:r>
              <a:r>
                <a:rPr dirty="0"/>
                <a:t>p</a:t>
              </a:r>
              <a:r>
                <a:rPr baseline="-6000" dirty="0"/>
                <a:t>TG  </a:t>
              </a:r>
              <a:r>
                <a:rPr dirty="0"/>
                <a:t>p</a:t>
              </a:r>
              <a:r>
                <a:rPr baseline="-6000" dirty="0"/>
                <a:t>TT</a:t>
              </a:r>
              <a:endParaRPr baseline="-6000" dirty="0"/>
            </a:p>
          </p:txBody>
        </p:sp>
        <p:pic>
          <p:nvPicPr>
            <p:cNvPr id="288" name="Screen Shot 2016-03-10 at 11.54.07 AM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flipH="1">
              <a:off x="4681541" y="372048"/>
              <a:ext cx="197417" cy="2045456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90" name="Shape 290"/>
          <p:cNvSpPr/>
          <p:nvPr/>
        </p:nvSpPr>
        <p:spPr>
          <a:xfrm>
            <a:off x="444680" y="4944697"/>
            <a:ext cx="12390854" cy="119519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dirty="0"/>
              <a:t>P</a:t>
            </a:r>
            <a:r>
              <a:rPr sz="3500" baseline="-6000" dirty="0"/>
              <a:t>ij </a:t>
            </a:r>
            <a:r>
              <a:rPr sz="3500" dirty="0"/>
              <a:t>means the probability of start with base i and with base j at the end of time interval t</a:t>
            </a:r>
            <a:endParaRPr sz="3500" dirty="0"/>
          </a:p>
        </p:txBody>
      </p:sp>
      <p:sp>
        <p:nvSpPr>
          <p:cNvPr id="296" name="Shape 296"/>
          <p:cNvSpPr/>
          <p:nvPr/>
        </p:nvSpPr>
        <p:spPr>
          <a:xfrm>
            <a:off x="444680" y="7160326"/>
            <a:ext cx="11934145" cy="176458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dirty="0"/>
              <a:t>f=[f</a:t>
            </a:r>
            <a:r>
              <a:rPr baseline="-6000" dirty="0"/>
              <a:t>A </a:t>
            </a:r>
            <a:r>
              <a:rPr dirty="0"/>
              <a:t>f</a:t>
            </a:r>
            <a:r>
              <a:rPr baseline="-6000" dirty="0"/>
              <a:t>C </a:t>
            </a:r>
            <a:r>
              <a:rPr dirty="0"/>
              <a:t>f</a:t>
            </a:r>
            <a:r>
              <a:rPr baseline="-6000" dirty="0"/>
              <a:t>G </a:t>
            </a:r>
            <a:r>
              <a:rPr dirty="0"/>
              <a:t>f</a:t>
            </a:r>
            <a:r>
              <a:rPr baseline="-6000" dirty="0"/>
              <a:t>T</a:t>
            </a:r>
            <a:r>
              <a:rPr dirty="0"/>
              <a:t>]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dirty="0" smtClean="0"/>
              <a:t>means </a:t>
            </a:r>
            <a:r>
              <a:rPr dirty="0"/>
              <a:t>the equilibrium frequency of A,T,C,G</a:t>
            </a:r>
            <a:endParaRPr dirty="0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90" grpId="0" animBg="1" advAuto="0"/>
      <p:bldP spid="29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238047" y="282431"/>
            <a:ext cx="496702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Model of DNA Evolution</a:t>
            </a:r>
          </a:p>
        </p:txBody>
      </p:sp>
      <p:grpSp>
        <p:nvGrpSpPr>
          <p:cNvPr id="2" name="Group 307"/>
          <p:cNvGrpSpPr/>
          <p:nvPr/>
        </p:nvGrpSpPr>
        <p:grpSpPr>
          <a:xfrm>
            <a:off x="320675" y="1013459"/>
            <a:ext cx="11205845" cy="3477896"/>
            <a:chOff x="-1" y="-257850"/>
            <a:chExt cx="9994692" cy="3478153"/>
          </a:xfrm>
        </p:grpSpPr>
        <p:sp>
          <p:nvSpPr>
            <p:cNvPr id="299" name="Shape 299"/>
            <p:cNvSpPr/>
            <p:nvPr/>
          </p:nvSpPr>
          <p:spPr>
            <a:xfrm>
              <a:off x="-1" y="-257850"/>
              <a:ext cx="3721756" cy="655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J</a:t>
              </a:r>
              <a:r>
                <a:t>ukes-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C</a:t>
              </a:r>
              <a:r>
                <a:t>antor(JC)</a:t>
              </a:r>
            </a:p>
          </p:txBody>
        </p:sp>
        <p:grpSp>
          <p:nvGrpSpPr>
            <p:cNvPr id="3" name="Group 306"/>
            <p:cNvGrpSpPr/>
            <p:nvPr/>
          </p:nvGrpSpPr>
          <p:grpSpPr>
            <a:xfrm>
              <a:off x="245935" y="460627"/>
              <a:ext cx="9748756" cy="2759676"/>
              <a:chOff x="0" y="0"/>
              <a:chExt cx="9748754" cy="2759675"/>
            </a:xfrm>
          </p:grpSpPr>
          <p:grpSp>
            <p:nvGrpSpPr>
              <p:cNvPr id="4" name="Group 304"/>
              <p:cNvGrpSpPr/>
              <p:nvPr/>
            </p:nvGrpSpPr>
            <p:grpSpPr>
              <a:xfrm>
                <a:off x="0" y="0"/>
                <a:ext cx="2862731" cy="2759675"/>
                <a:chOff x="25399" y="-181205"/>
                <a:chExt cx="2862730" cy="2759674"/>
              </a:xfrm>
            </p:grpSpPr>
            <p:sp>
              <p:nvSpPr>
                <p:cNvPr id="300" name="Shape 300"/>
                <p:cNvSpPr/>
                <p:nvPr/>
              </p:nvSpPr>
              <p:spPr>
                <a:xfrm>
                  <a:off x="25399" y="903831"/>
                  <a:ext cx="769432" cy="6388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r>
                    <a:t>P</a:t>
                  </a:r>
                  <a:r>
                    <a:rPr baseline="-6000"/>
                    <a:t>t</a:t>
                  </a:r>
                  <a:r>
                    <a:t>=</a:t>
                  </a:r>
                </a:p>
              </p:txBody>
            </p:sp>
            <p:pic>
              <p:nvPicPr>
                <p:cNvPr id="301" name="Screen Shot 2016-03-10 at 11.54.07 AM.png"/>
                <p:cNvPicPr>
                  <a:picLocks noChangeAspect="1"/>
                </p:cNvPicPr>
                <p:nvPr/>
              </p:nvPicPr>
              <p:blipFill>
                <a:blip r:embed="rId1" cstate="print"/>
                <a:srcRect/>
                <a:stretch>
                  <a:fillRect/>
                </a:stretch>
              </p:blipFill>
              <p:spPr>
                <a:xfrm>
                  <a:off x="838062" y="366943"/>
                  <a:ext cx="169877" cy="1760104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sp>
              <p:nvSpPr>
                <p:cNvPr id="302" name="Shape 302"/>
                <p:cNvSpPr/>
                <p:nvPr/>
              </p:nvSpPr>
              <p:spPr>
                <a:xfrm>
                  <a:off x="1101402" y="-181206"/>
                  <a:ext cx="1552311" cy="27596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700" tIns="12700" rIns="12700" bIns="12700" numCol="1" anchor="ctr">
                  <a:noAutofit/>
                </a:bodyPr>
                <a:lstStyle/>
                <a:p>
                  <a:pPr algn="l" defTabSz="127000">
                    <a:lnSpc>
                      <a:spcPct val="60000"/>
                    </a:lnSpc>
                    <a:defRPr>
                      <a:latin typeface="Damascus Regular"/>
                      <a:ea typeface="Damascus Regular"/>
                      <a:cs typeface="Damascus Regular"/>
                      <a:sym typeface="Damascus Regular"/>
                    </a:defRPr>
                  </a:pPr>
                  <a:r>
                    <a:t> . 𝒂 𝒂 𝒂</a:t>
                  </a:r>
                </a:p>
                <a:p>
                  <a:pPr algn="l" defTabSz="127000">
                    <a:lnSpc>
                      <a:spcPct val="60000"/>
                    </a:lnSpc>
                    <a:defRPr>
                      <a:latin typeface="Damascus Regular"/>
                      <a:ea typeface="Damascus Regular"/>
                      <a:cs typeface="Damascus Regular"/>
                      <a:sym typeface="Damascus Regular"/>
                    </a:defRPr>
                  </a:pPr>
                  <a:r>
                    <a:t>𝒂  . 𝒂 𝒂</a:t>
                  </a:r>
                </a:p>
                <a:p>
                  <a:pPr algn="l" defTabSz="127000">
                    <a:lnSpc>
                      <a:spcPct val="60000"/>
                    </a:lnSpc>
                    <a:defRPr>
                      <a:latin typeface="Damascus Regular"/>
                      <a:ea typeface="Damascus Regular"/>
                      <a:cs typeface="Damascus Regular"/>
                      <a:sym typeface="Damascus Regular"/>
                    </a:defRPr>
                  </a:pPr>
                  <a:r>
                    <a:t>𝒂 𝒂  . 𝒂</a:t>
                  </a:r>
                </a:p>
                <a:p>
                  <a:pPr algn="l" defTabSz="127000">
                    <a:lnSpc>
                      <a:spcPct val="60000"/>
                    </a:lnSpc>
                    <a:defRPr>
                      <a:latin typeface="Damascus Regular"/>
                      <a:ea typeface="Damascus Regular"/>
                      <a:cs typeface="Damascus Regular"/>
                      <a:sym typeface="Damascus Regular"/>
                    </a:defRPr>
                  </a:pPr>
                  <a:r>
                    <a:t>𝒂 𝒂 𝒂  .</a:t>
                  </a:r>
                </a:p>
              </p:txBody>
            </p:sp>
            <p:pic>
              <p:nvPicPr>
                <p:cNvPr id="303" name="Screen Shot 2016-03-10 at 11.54.07 AM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 flipH="1">
                  <a:off x="2722502" y="366979"/>
                  <a:ext cx="165629" cy="1716090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</p:grpSp>
          <p:sp>
            <p:nvSpPr>
              <p:cNvPr id="305" name="Shape 305"/>
              <p:cNvSpPr/>
              <p:nvPr/>
            </p:nvSpPr>
            <p:spPr>
              <a:xfrm>
                <a:off x="5977768" y="1222429"/>
                <a:ext cx="3770986" cy="655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/>
              </a:lstStyle>
              <a:p>
                <a:r>
                  <a:t>f=[1/4 1/4 1/4 1/4]</a:t>
                </a:r>
              </a:p>
            </p:txBody>
          </p:sp>
        </p:grpSp>
      </p:grpSp>
      <p:grpSp>
        <p:nvGrpSpPr>
          <p:cNvPr id="5" name="组合 22"/>
          <p:cNvGrpSpPr/>
          <p:nvPr/>
        </p:nvGrpSpPr>
        <p:grpSpPr>
          <a:xfrm>
            <a:off x="390444" y="4552946"/>
            <a:ext cx="10095770" cy="4528750"/>
            <a:chOff x="129192" y="4552946"/>
            <a:chExt cx="10095770" cy="4528750"/>
          </a:xfrm>
        </p:grpSpPr>
        <p:grpSp>
          <p:nvGrpSpPr>
            <p:cNvPr id="6" name="Group 317"/>
            <p:cNvGrpSpPr/>
            <p:nvPr/>
          </p:nvGrpSpPr>
          <p:grpSpPr>
            <a:xfrm>
              <a:off x="171636" y="4552946"/>
              <a:ext cx="10053326" cy="4528750"/>
              <a:chOff x="-1" y="0"/>
              <a:chExt cx="10053325" cy="4528748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-1" y="0"/>
                <a:ext cx="5898024" cy="6477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 b="1">
                    <a:latin typeface="Helvetica"/>
                    <a:ea typeface="Helvetica"/>
                    <a:cs typeface="Helvetica"/>
                    <a:sym typeface="Helvetica"/>
                  </a:rPr>
                  <a:t>K</a:t>
                </a:r>
                <a:r>
                  <a:t>imura’s </a:t>
                </a:r>
                <a:r>
                  <a:rPr b="1">
                    <a:latin typeface="Helvetica"/>
                    <a:ea typeface="Helvetica"/>
                    <a:cs typeface="Helvetica"/>
                    <a:sym typeface="Helvetica"/>
                  </a:rPr>
                  <a:t>2P</a:t>
                </a:r>
                <a:r>
                  <a:t>arameters(K2P)</a:t>
                </a:r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6282336" y="1737098"/>
                <a:ext cx="3770988" cy="6477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>
                <a:lvl1pPr algn="l"/>
              </a:lstStyle>
              <a:p>
                <a:r>
                  <a:rPr dirty="0"/>
                  <a:t>f=[1/4 1/4 1/4 1/4]</a:t>
                </a:r>
                <a:endParaRPr dirty="0"/>
              </a:p>
            </p:txBody>
          </p:sp>
          <p:sp>
            <p:nvSpPr>
              <p:cNvPr id="316" name="Shape 316"/>
              <p:cNvSpPr/>
              <p:nvPr/>
            </p:nvSpPr>
            <p:spPr>
              <a:xfrm>
                <a:off x="425389" y="3329867"/>
                <a:ext cx="2931110" cy="11988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 defTabSz="127000">
                  <a:lnSpc>
                    <a:spcPct val="60000"/>
                  </a:lnSpc>
                </a:pPr>
                <a:r>
                  <a:t>𝒂=transition</a:t>
                </a:r>
              </a:p>
              <a:p>
                <a:pPr algn="l" defTabSz="127000">
                  <a:lnSpc>
                    <a:spcPct val="60000"/>
                  </a:lnSpc>
                </a:pPr>
                <a:r>
                  <a:t>𝜷=tranversion</a:t>
                </a:r>
              </a:p>
            </p:txBody>
          </p:sp>
        </p:grpSp>
        <p:pic>
          <p:nvPicPr>
            <p:cNvPr id="1026" name="Picture 2" descr="H:\Screen Shot 2016-03-14 at 9.34.41 AM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192" y="5185754"/>
              <a:ext cx="4072032" cy="2697060"/>
            </a:xfrm>
            <a:prstGeom prst="rect">
              <a:avLst/>
            </a:prstGeom>
            <a:noFill/>
          </p:spPr>
        </p:pic>
      </p:grp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29192" y="282431"/>
            <a:ext cx="496702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Model of DNA Evolution</a:t>
            </a:r>
          </a:p>
        </p:txBody>
      </p:sp>
      <p:grpSp>
        <p:nvGrpSpPr>
          <p:cNvPr id="2" name="Group 332"/>
          <p:cNvGrpSpPr/>
          <p:nvPr/>
        </p:nvGrpSpPr>
        <p:grpSpPr>
          <a:xfrm>
            <a:off x="215111" y="4932723"/>
            <a:ext cx="10727358" cy="3677752"/>
            <a:chOff x="0" y="0"/>
            <a:chExt cx="10727356" cy="3677751"/>
          </a:xfrm>
        </p:grpSpPr>
        <p:grpSp>
          <p:nvGrpSpPr>
            <p:cNvPr id="3" name="Group 329"/>
            <p:cNvGrpSpPr/>
            <p:nvPr/>
          </p:nvGrpSpPr>
          <p:grpSpPr>
            <a:xfrm>
              <a:off x="232527" y="918077"/>
              <a:ext cx="5737183" cy="2759675"/>
              <a:chOff x="25399" y="167610"/>
              <a:chExt cx="5737182" cy="2759674"/>
            </a:xfrm>
          </p:grpSpPr>
          <p:sp>
            <p:nvSpPr>
              <p:cNvPr id="325" name="Shape 325"/>
              <p:cNvSpPr/>
              <p:nvPr/>
            </p:nvSpPr>
            <p:spPr>
              <a:xfrm>
                <a:off x="25399" y="1119731"/>
                <a:ext cx="769432" cy="63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r>
                  <a:t>P</a:t>
                </a:r>
                <a:r>
                  <a:rPr baseline="-6000"/>
                  <a:t>t</a:t>
                </a:r>
                <a:r>
                  <a:t>=</a:t>
                </a:r>
              </a:p>
            </p:txBody>
          </p:sp>
          <p:pic>
            <p:nvPicPr>
              <p:cNvPr id="326" name="Screen Shot 2016-03-10 at 11.54.07 AM.png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>
              <a:xfrm>
                <a:off x="838062" y="366943"/>
                <a:ext cx="227856" cy="2360822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327" name="Shape 327"/>
              <p:cNvSpPr/>
              <p:nvPr/>
            </p:nvSpPr>
            <p:spPr>
              <a:xfrm>
                <a:off x="1109101" y="167610"/>
                <a:ext cx="4653482" cy="27596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700" tIns="12700" rIns="12700" bIns="12700" numCol="1" anchor="ctr">
                <a:noAutofit/>
              </a:bodyPr>
              <a:lstStyle/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   .    𝛑</a:t>
                </a:r>
                <a:r>
                  <a:rPr sz="3200" baseline="-6000" dirty="0"/>
                  <a:t>C</a:t>
                </a:r>
                <a:r>
                  <a:rPr sz="3200" dirty="0"/>
                  <a:t>𝜷 𝛑</a:t>
                </a:r>
                <a:r>
                  <a:rPr sz="3200" baseline="-6000" dirty="0"/>
                  <a:t>G</a:t>
                </a:r>
                <a:r>
                  <a:rPr sz="3200" dirty="0"/>
                  <a:t>𝒂  𝛑</a:t>
                </a:r>
                <a:r>
                  <a:rPr sz="3200" baseline="-6000" dirty="0"/>
                  <a:t>T</a:t>
                </a:r>
                <a:r>
                  <a:rPr sz="3200" dirty="0"/>
                  <a:t>𝜷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𝜷    .     𝛑</a:t>
                </a:r>
                <a:r>
                  <a:rPr sz="3200" baseline="-6000" dirty="0"/>
                  <a:t>G</a:t>
                </a:r>
                <a:r>
                  <a:rPr sz="3200" dirty="0"/>
                  <a:t>𝜷  𝛑</a:t>
                </a:r>
                <a:r>
                  <a:rPr sz="3200" baseline="-6000" dirty="0"/>
                  <a:t>T</a:t>
                </a:r>
                <a:r>
                  <a:rPr sz="3200" dirty="0"/>
                  <a:t>𝒂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𝒂 𝛑</a:t>
                </a:r>
                <a:r>
                  <a:rPr sz="3200" baseline="-6000" dirty="0"/>
                  <a:t>C</a:t>
                </a:r>
                <a:r>
                  <a:rPr sz="3200" dirty="0"/>
                  <a:t>𝜷     .     𝛑</a:t>
                </a:r>
                <a:r>
                  <a:rPr sz="3200" baseline="-6000" dirty="0"/>
                  <a:t>T</a:t>
                </a:r>
                <a:r>
                  <a:rPr sz="3200" dirty="0"/>
                  <a:t>𝜷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𝜷 𝛑</a:t>
                </a:r>
                <a:r>
                  <a:rPr sz="3200" baseline="-6000" dirty="0"/>
                  <a:t>C</a:t>
                </a:r>
                <a:r>
                  <a:rPr sz="3200" dirty="0"/>
                  <a:t>𝒂  𝛑</a:t>
                </a:r>
                <a:r>
                  <a:rPr sz="3200" baseline="-6000" dirty="0"/>
                  <a:t>G</a:t>
                </a:r>
                <a:r>
                  <a:rPr sz="3200" dirty="0"/>
                  <a:t>𝜷     .</a:t>
                </a:r>
                <a:endParaRPr sz="3200" dirty="0"/>
              </a:p>
            </p:txBody>
          </p:sp>
          <p:pic>
            <p:nvPicPr>
              <p:cNvPr id="328" name="Screen Shot 2016-03-10 at 11.54.07 AM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 flipH="1">
                <a:off x="4778735" y="356860"/>
                <a:ext cx="223788" cy="231867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330" name="Shape 330"/>
            <p:cNvSpPr/>
            <p:nvPr/>
          </p:nvSpPr>
          <p:spPr>
            <a:xfrm>
              <a:off x="-1" y="0"/>
              <a:ext cx="7406257" cy="647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H</a:t>
              </a:r>
              <a:r>
                <a:t>asegawa,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 K</a:t>
              </a:r>
              <a:r>
                <a:t>ishino and 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Y</a:t>
              </a:r>
              <a:r>
                <a:t>ano(HKY)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7641561" y="1904214"/>
              <a:ext cx="3085796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f=[𝛑</a:t>
              </a:r>
              <a:r>
                <a:rPr baseline="-6000"/>
                <a:t>A </a:t>
              </a:r>
              <a:r>
                <a:t>𝛑</a:t>
              </a:r>
              <a:r>
                <a:rPr baseline="-6000"/>
                <a:t>C </a:t>
              </a:r>
              <a:r>
                <a:t>𝛑</a:t>
              </a:r>
              <a:r>
                <a:rPr baseline="-6000"/>
                <a:t>G </a:t>
              </a:r>
              <a:r>
                <a:t>𝛑</a:t>
              </a:r>
              <a:r>
                <a:rPr baseline="-6000"/>
                <a:t>T</a:t>
              </a:r>
              <a:r>
                <a:t>]</a:t>
              </a:r>
            </a:p>
          </p:txBody>
        </p:sp>
      </p:grpSp>
      <p:grpSp>
        <p:nvGrpSpPr>
          <p:cNvPr id="4" name="Group 341"/>
          <p:cNvGrpSpPr/>
          <p:nvPr/>
        </p:nvGrpSpPr>
        <p:grpSpPr>
          <a:xfrm>
            <a:off x="279432" y="1128279"/>
            <a:ext cx="13321266" cy="3534076"/>
            <a:chOff x="-1" y="-152400"/>
            <a:chExt cx="13321265" cy="3534074"/>
          </a:xfrm>
        </p:grpSpPr>
        <p:sp>
          <p:nvSpPr>
            <p:cNvPr id="333" name="Shape 333"/>
            <p:cNvSpPr/>
            <p:nvPr/>
          </p:nvSpPr>
          <p:spPr>
            <a:xfrm>
              <a:off x="-1" y="-152400"/>
              <a:ext cx="4967546" cy="647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F</a:t>
              </a:r>
              <a:r>
                <a:t>elsenstein(19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81</a:t>
              </a:r>
              <a:r>
                <a:t>) (F81)</a:t>
              </a:r>
            </a:p>
          </p:txBody>
        </p:sp>
        <p:grpSp>
          <p:nvGrpSpPr>
            <p:cNvPr id="5" name="Group 338"/>
            <p:cNvGrpSpPr/>
            <p:nvPr/>
          </p:nvGrpSpPr>
          <p:grpSpPr>
            <a:xfrm>
              <a:off x="168205" y="621999"/>
              <a:ext cx="5737184" cy="2759675"/>
              <a:chOff x="25399" y="167610"/>
              <a:chExt cx="5737182" cy="2759674"/>
            </a:xfrm>
          </p:grpSpPr>
          <p:sp>
            <p:nvSpPr>
              <p:cNvPr id="334" name="Shape 334"/>
              <p:cNvSpPr/>
              <p:nvPr/>
            </p:nvSpPr>
            <p:spPr>
              <a:xfrm>
                <a:off x="25399" y="1119731"/>
                <a:ext cx="769432" cy="63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r>
                  <a:t>P</a:t>
                </a:r>
                <a:r>
                  <a:rPr baseline="-6000"/>
                  <a:t>t</a:t>
                </a:r>
                <a:r>
                  <a:t>=</a:t>
                </a:r>
              </a:p>
            </p:txBody>
          </p:sp>
          <p:pic>
            <p:nvPicPr>
              <p:cNvPr id="335" name="Screen Shot 2016-03-10 at 11.54.07 AM.png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>
              <a:xfrm>
                <a:off x="838062" y="366943"/>
                <a:ext cx="227856" cy="2360822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336" name="Shape 336"/>
              <p:cNvSpPr/>
              <p:nvPr/>
            </p:nvSpPr>
            <p:spPr>
              <a:xfrm>
                <a:off x="1109101" y="167610"/>
                <a:ext cx="4653482" cy="27596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700" tIns="12700" rIns="12700" bIns="12700" numCol="1" anchor="ctr">
                <a:noAutofit/>
              </a:bodyPr>
              <a:lstStyle/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   .    𝛑</a:t>
                </a:r>
                <a:r>
                  <a:rPr sz="3200" baseline="-6000" dirty="0"/>
                  <a:t>C</a:t>
                </a:r>
                <a:r>
                  <a:rPr sz="3200" dirty="0"/>
                  <a:t>𝒂  𝛑</a:t>
                </a:r>
                <a:r>
                  <a:rPr sz="3200" baseline="-6000" dirty="0"/>
                  <a:t>G</a:t>
                </a:r>
                <a:r>
                  <a:rPr sz="3200" dirty="0"/>
                  <a:t>𝒂  𝛑</a:t>
                </a:r>
                <a:r>
                  <a:rPr sz="3200" baseline="-6000" dirty="0"/>
                  <a:t>T</a:t>
                </a:r>
                <a:r>
                  <a:rPr sz="3200" dirty="0"/>
                  <a:t>𝒂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𝒂    .     𝛑</a:t>
                </a:r>
                <a:r>
                  <a:rPr sz="3200" baseline="-6000" dirty="0"/>
                  <a:t>G</a:t>
                </a:r>
                <a:r>
                  <a:rPr sz="3200" dirty="0"/>
                  <a:t>𝒂  𝛑</a:t>
                </a:r>
                <a:r>
                  <a:rPr sz="3200" baseline="-6000" dirty="0"/>
                  <a:t>T</a:t>
                </a:r>
                <a:r>
                  <a:rPr sz="3200" dirty="0"/>
                  <a:t>𝒂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𝒂 𝛑</a:t>
                </a:r>
                <a:r>
                  <a:rPr sz="3200" baseline="-6000" dirty="0"/>
                  <a:t>C</a:t>
                </a:r>
                <a:r>
                  <a:rPr sz="3200" dirty="0"/>
                  <a:t>𝒂     .     𝛑</a:t>
                </a:r>
                <a:r>
                  <a:rPr sz="3200" baseline="-6000" dirty="0"/>
                  <a:t>T</a:t>
                </a:r>
                <a:r>
                  <a:rPr sz="3200" dirty="0"/>
                  <a:t>𝒂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𝒂 𝛑</a:t>
                </a:r>
                <a:r>
                  <a:rPr sz="3200" baseline="-6000" dirty="0"/>
                  <a:t>C</a:t>
                </a:r>
                <a:r>
                  <a:rPr sz="3200" dirty="0"/>
                  <a:t>𝒂  𝛑</a:t>
                </a:r>
                <a:r>
                  <a:rPr sz="3200" baseline="-6000" dirty="0"/>
                  <a:t>G</a:t>
                </a:r>
                <a:r>
                  <a:rPr sz="3200" dirty="0"/>
                  <a:t>𝒂     .</a:t>
                </a:r>
                <a:endParaRPr sz="3200" dirty="0"/>
              </a:p>
            </p:txBody>
          </p:sp>
          <p:pic>
            <p:nvPicPr>
              <p:cNvPr id="337" name="Screen Shot 2016-03-10 at 11.54.07 AM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 flipH="1">
                <a:off x="4778735" y="356860"/>
                <a:ext cx="223788" cy="231867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339" name="Shape 339"/>
            <p:cNvSpPr/>
            <p:nvPr/>
          </p:nvSpPr>
          <p:spPr>
            <a:xfrm>
              <a:off x="7577239" y="1953550"/>
              <a:ext cx="3085796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f=[𝛑</a:t>
              </a:r>
              <a:r>
                <a:rPr baseline="-6000"/>
                <a:t>A </a:t>
              </a:r>
              <a:r>
                <a:t>𝛑</a:t>
              </a:r>
              <a:r>
                <a:rPr baseline="-6000"/>
                <a:t>C </a:t>
              </a:r>
              <a:r>
                <a:t>𝛑</a:t>
              </a:r>
              <a:r>
                <a:rPr baseline="-6000"/>
                <a:t>G </a:t>
              </a:r>
              <a:r>
                <a:t>𝛑</a:t>
              </a:r>
              <a:r>
                <a:rPr baseline="-6000"/>
                <a:t>T</a:t>
              </a:r>
              <a:r>
                <a:t>]</a:t>
              </a:r>
            </a:p>
          </p:txBody>
        </p:sp>
        <p:sp>
          <p:nvSpPr>
            <p:cNvPr id="340" name="Shape 340"/>
            <p:cNvSpPr/>
            <p:nvPr/>
          </p:nvSpPr>
          <p:spPr>
            <a:xfrm>
              <a:off x="6636853" y="618684"/>
              <a:ext cx="6684411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3000"/>
              </a:pPr>
              <a:r>
                <a:rPr dirty="0"/>
                <a:t>𝛑</a:t>
              </a:r>
              <a:r>
                <a:rPr baseline="-6000" dirty="0" err="1"/>
                <a:t>i</a:t>
              </a:r>
              <a:r>
                <a:rPr baseline="-6000" dirty="0"/>
                <a:t> </a:t>
              </a:r>
              <a:r>
                <a:rPr dirty="0" err="1"/>
                <a:t>isthe</a:t>
              </a:r>
              <a:r>
                <a:rPr dirty="0"/>
                <a:t> composition of </a:t>
              </a:r>
              <a:r>
                <a:rPr dirty="0" err="1" smtClean="0"/>
                <a:t>i</a:t>
              </a:r>
              <a:r>
                <a:rPr dirty="0" smtClean="0"/>
                <a:t> </a:t>
              </a:r>
              <a:r>
                <a:rPr dirty="0" err="1"/>
                <a:t>th</a:t>
              </a:r>
              <a:r>
                <a:rPr dirty="0"/>
                <a:t> </a:t>
              </a:r>
              <a:endParaRPr lang="en-US" dirty="0" smtClean="0"/>
            </a:p>
            <a:p>
              <a:pPr algn="l">
                <a:defRPr sz="3000"/>
              </a:pPr>
              <a:r>
                <a:rPr dirty="0" smtClean="0"/>
                <a:t>base </a:t>
              </a:r>
              <a:r>
                <a:rPr dirty="0"/>
                <a:t>averaged over sequences</a:t>
              </a:r>
              <a:endParaRPr dirty="0"/>
            </a:p>
          </p:txBody>
        </p:sp>
      </p:grp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4" grpId="0" bldLvl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29192" y="282431"/>
            <a:ext cx="4967022" cy="647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Model of DNA Evolution</a:t>
            </a:r>
          </a:p>
        </p:txBody>
      </p:sp>
      <p:grpSp>
        <p:nvGrpSpPr>
          <p:cNvPr id="2" name="Group 352"/>
          <p:cNvGrpSpPr/>
          <p:nvPr/>
        </p:nvGrpSpPr>
        <p:grpSpPr>
          <a:xfrm>
            <a:off x="134620" y="2450467"/>
            <a:ext cx="13368655" cy="3979454"/>
            <a:chOff x="-53745" y="-345001"/>
            <a:chExt cx="13559697" cy="3979276"/>
          </a:xfrm>
        </p:grpSpPr>
        <p:grpSp>
          <p:nvGrpSpPr>
            <p:cNvPr id="3" name="Group 348"/>
            <p:cNvGrpSpPr/>
            <p:nvPr/>
          </p:nvGrpSpPr>
          <p:grpSpPr>
            <a:xfrm>
              <a:off x="146307" y="874689"/>
              <a:ext cx="5835677" cy="2759586"/>
              <a:chOff x="25399" y="167610"/>
              <a:chExt cx="5835675" cy="2759585"/>
            </a:xfrm>
          </p:grpSpPr>
          <p:sp>
            <p:nvSpPr>
              <p:cNvPr id="344" name="Shape 344"/>
              <p:cNvSpPr/>
              <p:nvPr/>
            </p:nvSpPr>
            <p:spPr>
              <a:xfrm>
                <a:off x="25399" y="1119731"/>
                <a:ext cx="769432" cy="63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r>
                  <a:t>P</a:t>
                </a:r>
                <a:r>
                  <a:rPr baseline="-6000"/>
                  <a:t>t</a:t>
                </a:r>
                <a:r>
                  <a:t>=</a:t>
                </a:r>
              </a:p>
            </p:txBody>
          </p:sp>
          <p:pic>
            <p:nvPicPr>
              <p:cNvPr id="345" name="Screen Shot 2016-03-10 at 11.54.07 AM.png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>
              <a:xfrm>
                <a:off x="838062" y="366943"/>
                <a:ext cx="227856" cy="2360822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346" name="Shape 346"/>
              <p:cNvSpPr/>
              <p:nvPr/>
            </p:nvSpPr>
            <p:spPr>
              <a:xfrm>
                <a:off x="1109376" y="167610"/>
                <a:ext cx="4613503" cy="2759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700" tIns="12700" rIns="12700" bIns="12700" numCol="1" anchor="ctr">
                <a:noAutofit/>
              </a:bodyPr>
              <a:lstStyle/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   .    𝛑</a:t>
                </a:r>
                <a:r>
                  <a:rPr sz="3200" baseline="-6000" dirty="0"/>
                  <a:t>C</a:t>
                </a:r>
                <a:r>
                  <a:rPr sz="3200" dirty="0"/>
                  <a:t>a 𝛑</a:t>
                </a:r>
                <a:r>
                  <a:rPr sz="3200" baseline="-6000" dirty="0"/>
                  <a:t>G</a:t>
                </a:r>
                <a:r>
                  <a:rPr sz="3200" dirty="0"/>
                  <a:t>b  𝛑</a:t>
                </a:r>
                <a:r>
                  <a:rPr sz="3200" baseline="-6000" dirty="0"/>
                  <a:t>T</a:t>
                </a:r>
                <a:r>
                  <a:rPr sz="3200" dirty="0"/>
                  <a:t>c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a    .     𝛑</a:t>
                </a:r>
                <a:r>
                  <a:rPr sz="3200" baseline="-6000" dirty="0"/>
                  <a:t>G</a:t>
                </a:r>
                <a:r>
                  <a:rPr sz="3200" dirty="0"/>
                  <a:t>d  𝛑</a:t>
                </a:r>
                <a:r>
                  <a:rPr sz="3200" baseline="-6000" dirty="0"/>
                  <a:t>T</a:t>
                </a:r>
                <a:r>
                  <a:rPr sz="3200" dirty="0"/>
                  <a:t>e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b 𝛑</a:t>
                </a:r>
                <a:r>
                  <a:rPr sz="3200" baseline="-6000" dirty="0"/>
                  <a:t>C</a:t>
                </a:r>
                <a:r>
                  <a:rPr sz="3200" dirty="0"/>
                  <a:t>d     .     𝛑</a:t>
                </a:r>
                <a:r>
                  <a:rPr sz="3200" baseline="-6000" dirty="0"/>
                  <a:t>T</a:t>
                </a:r>
                <a:r>
                  <a:rPr sz="3200" dirty="0"/>
                  <a:t>f</a:t>
                </a:r>
                <a:endParaRPr sz="3200" dirty="0"/>
              </a:p>
              <a:p>
                <a:pPr algn="l" defTabSz="127000">
                  <a:lnSpc>
                    <a:spcPct val="80000"/>
                  </a:lnSpc>
                  <a:defRPr>
                    <a:latin typeface="Damascus Regular"/>
                    <a:ea typeface="Damascus Regular"/>
                    <a:cs typeface="Damascus Regular"/>
                    <a:sym typeface="Damascus Regular"/>
                  </a:defRPr>
                </a:pPr>
                <a:r>
                  <a:rPr sz="3200" dirty="0"/>
                  <a:t>𝛑</a:t>
                </a:r>
                <a:r>
                  <a:rPr sz="3200" baseline="-6000" dirty="0"/>
                  <a:t>A</a:t>
                </a:r>
                <a:r>
                  <a:rPr sz="3200" dirty="0"/>
                  <a:t>c  𝛑</a:t>
                </a:r>
                <a:r>
                  <a:rPr sz="3200" baseline="-6000" dirty="0"/>
                  <a:t>C</a:t>
                </a:r>
                <a:r>
                  <a:rPr sz="3200" dirty="0"/>
                  <a:t>e  𝛑</a:t>
                </a:r>
                <a:r>
                  <a:rPr sz="3200" baseline="-6000" dirty="0"/>
                  <a:t>G</a:t>
                </a:r>
                <a:r>
                  <a:rPr sz="3200" dirty="0"/>
                  <a:t>f     .</a:t>
                </a:r>
                <a:endParaRPr sz="3200" dirty="0"/>
              </a:p>
            </p:txBody>
          </p:sp>
          <p:pic>
            <p:nvPicPr>
              <p:cNvPr id="347" name="Screen Shot 2016-03-10 at 11.54.07 AM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 flipH="1">
                <a:off x="5637286" y="279394"/>
                <a:ext cx="223788" cy="231867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349" name="Shape 349"/>
            <p:cNvSpPr/>
            <p:nvPr/>
          </p:nvSpPr>
          <p:spPr>
            <a:xfrm>
              <a:off x="-53745" y="-345001"/>
              <a:ext cx="8065393" cy="1208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G</a:t>
              </a:r>
              <a:r>
                <a:t>eneral 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T</a:t>
              </a:r>
              <a:r>
                <a:t>imes-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R</a:t>
              </a:r>
              <a:r>
                <a:t>eversible model(GTR)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7630706" y="2820332"/>
              <a:ext cx="3852209" cy="655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/>
            <a:p>
              <a:r>
                <a:t>f=[𝛑</a:t>
              </a:r>
              <a:r>
                <a:rPr baseline="-6000"/>
                <a:t>A </a:t>
              </a:r>
              <a:r>
                <a:t>𝛑</a:t>
              </a:r>
              <a:r>
                <a:rPr baseline="-6000"/>
                <a:t>C </a:t>
              </a:r>
              <a:r>
                <a:t>𝛑</a:t>
              </a:r>
              <a:r>
                <a:rPr baseline="-6000"/>
                <a:t>G </a:t>
              </a:r>
              <a:r>
                <a:t>𝛑</a:t>
              </a:r>
              <a:r>
                <a:rPr baseline="-6000"/>
                <a:t>T</a:t>
              </a:r>
              <a:r>
                <a:t>]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6197721" y="725927"/>
              <a:ext cx="7308231" cy="1208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r>
                <a:t>a-f means 6 possible substitution has its own probability</a:t>
              </a:r>
            </a:p>
          </p:txBody>
        </p:sp>
      </p:grp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26738" y="1115342"/>
            <a:ext cx="6800427" cy="8182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44320" y="178366"/>
            <a:ext cx="8606540" cy="82245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15487" tIns="56730" rIns="115487" bIns="56730">
            <a:spAutoFit/>
          </a:bodyPr>
          <a:lstStyle/>
          <a:p>
            <a:pPr defTabSz="1167130"/>
            <a:r>
              <a:rPr lang="en-US" sz="4600" b="1" dirty="0">
                <a:solidFill>
                  <a:schemeClr val="tx2"/>
                </a:solidFill>
                <a:latin typeface="Times New Roman" panose="02020603050405020304" pitchFamily="-106" charset="0"/>
              </a:rPr>
              <a:t>Summary Comparison of Models</a:t>
            </a:r>
            <a:endParaRPr lang="en-US" sz="4600" b="1" dirty="0">
              <a:solidFill>
                <a:schemeClr val="tx2"/>
              </a:solidFill>
              <a:latin typeface="Times New Roman" panose="02020603050405020304" pitchFamily="-10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Likelihood function</a:t>
            </a:r>
            <a:endParaRPr lang="en-US" dirty="0"/>
          </a:p>
        </p:txBody>
      </p:sp>
      <p:pic>
        <p:nvPicPr>
          <p:cNvPr id="6" name="Picture 5" descr="Screen Shot 2020-03-17 at 8.53.43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6055" y="4119822"/>
            <a:ext cx="4716173" cy="12288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1" y="444783"/>
            <a:ext cx="12593884" cy="1625600"/>
          </a:xfrm>
          <a:noFill/>
        </p:spPr>
        <p:txBody>
          <a:bodyPr lIns="125619" tIns="62809" rIns="125619" bIns="62809">
            <a:normAutofit fontScale="90000"/>
          </a:bodyPr>
          <a:lstStyle/>
          <a:p>
            <a:pPr eaLnBrk="1" hangingPunct="1"/>
            <a:r>
              <a:rPr lang="en-US" sz="5300" b="1" dirty="0"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Given two explanations for a particular outcome which should we choose?</a:t>
            </a:r>
            <a:endParaRPr lang="en-US" sz="5300" b="1" dirty="0"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125619" tIns="62809" rIns="125619" bIns="62809"/>
          <a:lstStyle/>
          <a:p>
            <a:pPr eaLnBrk="1" hangingPunct="1">
              <a:spcBef>
                <a:spcPct val="100000"/>
              </a:spcBef>
            </a:pPr>
            <a:r>
              <a:rPr lang="en-US" sz="40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The explanation that makes the observed outcome more likely...</a:t>
            </a:r>
            <a:endParaRPr lang="en-US" sz="40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eaLnBrk="1" hangingPunct="1">
              <a:spcBef>
                <a:spcPct val="100000"/>
              </a:spcBef>
            </a:pPr>
            <a:r>
              <a:rPr lang="en-US" sz="40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More formally if given some data D and a hypothesis H the likelihood of those </a:t>
            </a:r>
            <a:r>
              <a:rPr lang="en-US" sz="4000" u="sng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data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is given by   </a:t>
            </a:r>
            <a:r>
              <a:rPr lang="en-US" sz="4000" dirty="0">
                <a:solidFill>
                  <a:srgbClr val="FA1708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L</a:t>
            </a:r>
            <a:r>
              <a:rPr lang="en-US" sz="4000" baseline="-25000" dirty="0">
                <a:solidFill>
                  <a:srgbClr val="FA1708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D </a:t>
            </a:r>
            <a:r>
              <a:rPr lang="en-US" sz="4000" dirty="0">
                <a:solidFill>
                  <a:srgbClr val="FA1708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 = Pr (D | H)</a:t>
            </a:r>
            <a:endParaRPr lang="en-US" sz="4000" dirty="0">
              <a:solidFill>
                <a:srgbClr val="FA1708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  <a:p>
            <a:pPr eaLnBrk="1" hangingPunct="1">
              <a:spcBef>
                <a:spcPct val="100000"/>
              </a:spcBef>
            </a:pPr>
            <a:r>
              <a:rPr lang="en-US" sz="4000" dirty="0">
                <a:solidFill>
                  <a:schemeClr val="tx2"/>
                </a:solidFill>
                <a:latin typeface="Times New Roman" panose="02020603050405020304" pitchFamily="-106" charset="0"/>
                <a:ea typeface="MS PGothic" panose="020B0600070205080204" pitchFamily="-106" charset="-128"/>
                <a:cs typeface="MS PGothic" panose="020B0600070205080204" pitchFamily="-106" charset="-128"/>
              </a:rPr>
              <a:t>Which is the probability of D given H.</a:t>
            </a:r>
            <a:endParaRPr lang="en-US" sz="4000" dirty="0">
              <a:solidFill>
                <a:schemeClr val="tx2"/>
              </a:solidFill>
              <a:latin typeface="Times New Roman" panose="02020603050405020304" pitchFamily="-106" charset="0"/>
              <a:ea typeface="MS PGothic" panose="020B0600070205080204" pitchFamily="-106" charset="-128"/>
              <a:cs typeface="MS PGothic" panose="020B0600070205080204" pitchFamily="-106" charset="-128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autoUpdateAnimBg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title"/>
          </p:nvPr>
        </p:nvSpPr>
        <p:spPr>
          <a:xfrm>
            <a:off x="896338" y="875453"/>
            <a:ext cx="11699805" cy="724747"/>
          </a:xfrm>
          <a:prstGeom prst="rect">
            <a:avLst/>
          </a:prstGeom>
        </p:spPr>
        <p:txBody>
          <a:bodyPr lIns="62809" tIns="62809" rIns="62809" bIns="62809">
            <a:normAutofit fontScale="90000"/>
          </a:bodyPr>
          <a:lstStyle>
            <a:lvl1pPr algn="l" defTabSz="630555">
              <a:defRPr sz="4075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Three dice example...</a:t>
            </a:r>
          </a:p>
        </p:txBody>
      </p:sp>
      <p:grpSp>
        <p:nvGrpSpPr>
          <p:cNvPr id="745" name="Group 745"/>
          <p:cNvGrpSpPr/>
          <p:nvPr/>
        </p:nvGrpSpPr>
        <p:grpSpPr>
          <a:xfrm>
            <a:off x="2031999" y="1837267"/>
            <a:ext cx="8810884" cy="2907632"/>
            <a:chOff x="0" y="0"/>
            <a:chExt cx="8810882" cy="2907631"/>
          </a:xfrm>
        </p:grpSpPr>
        <p:pic>
          <p:nvPicPr>
            <p:cNvPr id="739" name="image8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10483" y="0"/>
              <a:ext cx="1853301" cy="206497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40" name="image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7943" y="50777"/>
              <a:ext cx="1821889" cy="2014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41" name="image1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21" y="101555"/>
              <a:ext cx="1947537" cy="2014194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42" name="Shape 742"/>
            <p:cNvSpPr/>
            <p:nvPr/>
          </p:nvSpPr>
          <p:spPr>
            <a:xfrm>
              <a:off x="0" y="2257503"/>
              <a:ext cx="1798380" cy="548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686" tIns="45686" rIns="45686" bIns="45686" numCol="1" anchor="t">
              <a:spAutoFit/>
            </a:bodyPr>
            <a:lstStyle>
              <a:lvl1pPr algn="l" defTabSz="1167130">
                <a:defRPr sz="3000"/>
              </a:lvl1pPr>
            </a:lstStyle>
            <a:p>
              <a:r>
                <a:t>6 face die</a:t>
              </a:r>
            </a:p>
          </p:txBody>
        </p:sp>
        <p:sp>
          <p:nvSpPr>
            <p:cNvPr id="743" name="Shape 743"/>
            <p:cNvSpPr/>
            <p:nvPr/>
          </p:nvSpPr>
          <p:spPr>
            <a:xfrm>
              <a:off x="3502422" y="2359059"/>
              <a:ext cx="1798380" cy="548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686" tIns="45686" rIns="45686" bIns="45686" numCol="1" anchor="t">
              <a:spAutoFit/>
            </a:bodyPr>
            <a:lstStyle>
              <a:lvl1pPr algn="l" defTabSz="1167130">
                <a:defRPr sz="3000"/>
              </a:lvl1pPr>
            </a:lstStyle>
            <a:p>
              <a:r>
                <a:t>8 face die</a:t>
              </a:r>
            </a:p>
          </p:txBody>
        </p:sp>
        <p:sp>
          <p:nvSpPr>
            <p:cNvPr id="744" name="Shape 744"/>
            <p:cNvSpPr/>
            <p:nvPr/>
          </p:nvSpPr>
          <p:spPr>
            <a:xfrm>
              <a:off x="6800667" y="2189799"/>
              <a:ext cx="2010216" cy="548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686" tIns="45686" rIns="45686" bIns="45686" numCol="1" anchor="t">
              <a:spAutoFit/>
            </a:bodyPr>
            <a:lstStyle>
              <a:lvl1pPr algn="l" defTabSz="1167130">
                <a:defRPr sz="3000"/>
              </a:lvl1pPr>
            </a:lstStyle>
            <a:p>
              <a:r>
                <a:t>12 face die</a:t>
              </a:r>
            </a:p>
          </p:txBody>
        </p:sp>
      </p:grpSp>
      <p:sp>
        <p:nvSpPr>
          <p:cNvPr id="746" name="Shape 746"/>
          <p:cNvSpPr/>
          <p:nvPr/>
        </p:nvSpPr>
        <p:spPr>
          <a:xfrm>
            <a:off x="861859" y="5461508"/>
            <a:ext cx="11151164" cy="5833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100"/>
            </a:lvl1pPr>
          </a:lstStyle>
          <a:p>
            <a:r>
              <a:rPr dirty="0"/>
              <a:t>A person rolls two dice and obtains the score “14”</a:t>
            </a:r>
            <a:endParaRPr dirty="0"/>
          </a:p>
        </p:txBody>
      </p:sp>
      <p:sp>
        <p:nvSpPr>
          <p:cNvPr id="747" name="Shape 747"/>
          <p:cNvSpPr/>
          <p:nvPr/>
        </p:nvSpPr>
        <p:spPr>
          <a:xfrm>
            <a:off x="834252" y="6647893"/>
            <a:ext cx="11560405" cy="5833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100"/>
            </a:lvl1pPr>
          </a:lstStyle>
          <a:p>
            <a:r>
              <a:rPr dirty="0"/>
              <a:t>Which pair of dice are the most likely to have yielded this result?</a:t>
            </a:r>
            <a:endParaRPr dirty="0"/>
          </a:p>
        </p:txBody>
      </p:sp>
      <p:sp>
        <p:nvSpPr>
          <p:cNvPr id="748" name="Shape 748"/>
          <p:cNvSpPr/>
          <p:nvPr/>
        </p:nvSpPr>
        <p:spPr>
          <a:xfrm>
            <a:off x="854567" y="7783478"/>
            <a:ext cx="11783348" cy="10532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100"/>
            </a:lvl1pPr>
          </a:lstStyle>
          <a:p>
            <a:r>
              <a:t>Equivalent to: which tree is most likely to have yielded these sequences?</a:t>
            </a:r>
          </a:p>
        </p:txBody>
      </p:sp>
      <p:sp>
        <p:nvSpPr>
          <p:cNvPr id="749" name="Shape 749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" grpId="1" animBg="1" advAuto="0"/>
      <p:bldP spid="745" grpId="2" animBg="1" advAuto="0"/>
      <p:bldP spid="746" grpId="3" animBg="1" advAuto="0"/>
      <p:bldP spid="747" grpId="4" animBg="1" advAuto="0"/>
      <p:bldP spid="748" grpId="5" bldLvl="5" animBg="1" advAuto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/>
        </p:nvSpPr>
        <p:spPr>
          <a:xfrm>
            <a:off x="395110" y="914005"/>
            <a:ext cx="12214579" cy="11548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400"/>
            </a:lvl1pPr>
          </a:lstStyle>
          <a:p>
            <a:r>
              <a:t>How many ways of obtaining the score “14” are there for each pair?</a:t>
            </a:r>
          </a:p>
        </p:txBody>
      </p:sp>
      <p:grpSp>
        <p:nvGrpSpPr>
          <p:cNvPr id="758" name="Group 758"/>
          <p:cNvGrpSpPr/>
          <p:nvPr/>
        </p:nvGrpSpPr>
        <p:grpSpPr>
          <a:xfrm>
            <a:off x="1155700" y="2623142"/>
            <a:ext cx="2271891" cy="6538252"/>
            <a:chOff x="0" y="0"/>
            <a:chExt cx="1833598" cy="6538251"/>
          </a:xfrm>
        </p:grpSpPr>
        <p:sp>
          <p:nvSpPr>
            <p:cNvPr id="752" name="Shape 752"/>
            <p:cNvSpPr/>
            <p:nvPr/>
          </p:nvSpPr>
          <p:spPr>
            <a:xfrm>
              <a:off x="209972" y="1146950"/>
              <a:ext cx="1618828" cy="634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>
              <a:lvl1pPr algn="l" defTabSz="1167130">
                <a:defRPr sz="3400"/>
              </a:lvl1pPr>
            </a:lstStyle>
            <a:p>
              <a:r>
                <a:rPr dirty="0"/>
                <a:t>6  +  8</a:t>
              </a:r>
              <a:endParaRPr dirty="0"/>
            </a:p>
          </p:txBody>
        </p:sp>
        <p:grpSp>
          <p:nvGrpSpPr>
            <p:cNvPr id="756" name="Group 756"/>
            <p:cNvGrpSpPr/>
            <p:nvPr/>
          </p:nvGrpSpPr>
          <p:grpSpPr>
            <a:xfrm>
              <a:off x="0" y="0"/>
              <a:ext cx="1833599" cy="731439"/>
              <a:chOff x="0" y="0"/>
              <a:chExt cx="1833598" cy="731438"/>
            </a:xfrm>
          </p:grpSpPr>
          <p:pic>
            <p:nvPicPr>
              <p:cNvPr id="753" name="image9.pn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77900" y="4240"/>
                <a:ext cx="655699" cy="72719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754" name="image1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240"/>
                <a:ext cx="700851" cy="72719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755" name="Shape 755"/>
              <p:cNvSpPr/>
              <p:nvPr/>
            </p:nvSpPr>
            <p:spPr>
              <a:xfrm>
                <a:off x="681219" y="0"/>
                <a:ext cx="350123" cy="555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757" name="Shape 757"/>
            <p:cNvSpPr/>
            <p:nvPr/>
          </p:nvSpPr>
          <p:spPr>
            <a:xfrm>
              <a:off x="523804" y="5599289"/>
              <a:ext cx="507468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765" name="Group 765"/>
          <p:cNvGrpSpPr/>
          <p:nvPr/>
        </p:nvGrpSpPr>
        <p:grpSpPr>
          <a:xfrm>
            <a:off x="4889500" y="2661304"/>
            <a:ext cx="2507616" cy="6533958"/>
            <a:chOff x="0" y="0"/>
            <a:chExt cx="1861083" cy="6533957"/>
          </a:xfrm>
        </p:grpSpPr>
        <p:grpSp>
          <p:nvGrpSpPr>
            <p:cNvPr id="762" name="Group 762"/>
            <p:cNvGrpSpPr/>
            <p:nvPr/>
          </p:nvGrpSpPr>
          <p:grpSpPr>
            <a:xfrm>
              <a:off x="0" y="0"/>
              <a:ext cx="1861083" cy="761120"/>
              <a:chOff x="0" y="0"/>
              <a:chExt cx="1861082" cy="761119"/>
            </a:xfrm>
          </p:grpSpPr>
          <p:pic>
            <p:nvPicPr>
              <p:cNvPr id="759" name="image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605" y="0"/>
                <a:ext cx="667478" cy="74627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760" name="image1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33921"/>
                <a:ext cx="700852" cy="72719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761" name="Shape 761"/>
              <p:cNvSpPr/>
              <p:nvPr/>
            </p:nvSpPr>
            <p:spPr>
              <a:xfrm>
                <a:off x="726371" y="46642"/>
                <a:ext cx="350124" cy="555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763" name="Shape 763"/>
            <p:cNvSpPr/>
            <p:nvPr/>
          </p:nvSpPr>
          <p:spPr>
            <a:xfrm>
              <a:off x="115186" y="1194584"/>
              <a:ext cx="1618828" cy="2728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>
              <a:lvl1pPr algn="l" defTabSz="1167130">
                <a:defRPr sz="3400"/>
              </a:lvl1pPr>
            </a:lstStyle>
            <a:p>
              <a:r>
                <a:rPr dirty="0"/>
                <a:t>2  + 12 </a:t>
              </a:r>
              <a:endParaRPr lang="en-US" dirty="0" smtClean="0"/>
            </a:p>
            <a:p>
              <a:r>
                <a:rPr dirty="0" smtClean="0"/>
                <a:t>3  </a:t>
              </a:r>
              <a:r>
                <a:rPr dirty="0"/>
                <a:t>+ 11 </a:t>
              </a:r>
              <a:endParaRPr lang="en-US" dirty="0" smtClean="0"/>
            </a:p>
            <a:p>
              <a:r>
                <a:rPr dirty="0" smtClean="0"/>
                <a:t>4  </a:t>
              </a:r>
              <a:r>
                <a:rPr dirty="0"/>
                <a:t>+ 10  </a:t>
              </a:r>
              <a:endParaRPr dirty="0"/>
            </a:p>
            <a:p>
              <a:r>
                <a:rPr dirty="0"/>
                <a:t>5  +  9 </a:t>
              </a:r>
              <a:endParaRPr lang="en-US" dirty="0" smtClean="0"/>
            </a:p>
            <a:p>
              <a:r>
                <a:rPr dirty="0" smtClean="0"/>
                <a:t>6  </a:t>
              </a:r>
              <a:r>
                <a:rPr dirty="0"/>
                <a:t>+  8</a:t>
              </a:r>
              <a:endParaRPr dirty="0"/>
            </a:p>
          </p:txBody>
        </p:sp>
        <p:sp>
          <p:nvSpPr>
            <p:cNvPr id="764" name="Shape 764"/>
            <p:cNvSpPr/>
            <p:nvPr/>
          </p:nvSpPr>
          <p:spPr>
            <a:xfrm>
              <a:off x="383861" y="5594994"/>
              <a:ext cx="507468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772" name="Group 772"/>
          <p:cNvGrpSpPr/>
          <p:nvPr/>
        </p:nvGrpSpPr>
        <p:grpSpPr>
          <a:xfrm>
            <a:off x="9063705" y="2707945"/>
            <a:ext cx="2383232" cy="6385716"/>
            <a:chOff x="-1" y="-1"/>
            <a:chExt cx="1796105" cy="6385714"/>
          </a:xfrm>
        </p:grpSpPr>
        <p:grpSp>
          <p:nvGrpSpPr>
            <p:cNvPr id="769" name="Group 769"/>
            <p:cNvGrpSpPr/>
            <p:nvPr/>
          </p:nvGrpSpPr>
          <p:grpSpPr>
            <a:xfrm>
              <a:off x="-1" y="-1"/>
              <a:ext cx="1782558" cy="784442"/>
              <a:chOff x="0" y="0"/>
              <a:chExt cx="1782556" cy="784440"/>
            </a:xfrm>
          </p:grpSpPr>
          <p:pic>
            <p:nvPicPr>
              <p:cNvPr id="766" name="image9.pn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38161"/>
                <a:ext cx="655698" cy="72719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767" name="image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079" y="38161"/>
                <a:ext cx="667478" cy="74628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768" name="Shape 768"/>
              <p:cNvSpPr/>
              <p:nvPr/>
            </p:nvSpPr>
            <p:spPr>
              <a:xfrm>
                <a:off x="634103" y="0"/>
                <a:ext cx="350123" cy="555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770" name="Shape 770"/>
            <p:cNvSpPr/>
            <p:nvPr/>
          </p:nvSpPr>
          <p:spPr>
            <a:xfrm>
              <a:off x="179534" y="1114076"/>
              <a:ext cx="1616570" cy="3775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/>
            <a:p>
              <a:pPr algn="l" defTabSz="1167130">
                <a:defRPr sz="3400"/>
              </a:pPr>
              <a:r>
                <a:rPr dirty="0"/>
                <a:t>2  + 12 </a:t>
              </a:r>
              <a:endParaRPr lang="en-US" dirty="0" smtClean="0"/>
            </a:p>
            <a:p>
              <a:pPr algn="l" defTabSz="1167130">
                <a:defRPr sz="3400"/>
              </a:pPr>
              <a:r>
                <a:rPr dirty="0" smtClean="0"/>
                <a:t>3  </a:t>
              </a:r>
              <a:r>
                <a:rPr dirty="0"/>
                <a:t>+ 11 </a:t>
              </a:r>
              <a:endParaRPr lang="en-US" dirty="0" smtClean="0"/>
            </a:p>
            <a:p>
              <a:pPr algn="l" defTabSz="1167130">
                <a:defRPr sz="3400"/>
              </a:pPr>
              <a:r>
                <a:rPr dirty="0" smtClean="0"/>
                <a:t>4  </a:t>
              </a:r>
              <a:r>
                <a:rPr dirty="0"/>
                <a:t>+ 10  </a:t>
              </a:r>
              <a:endParaRPr dirty="0"/>
            </a:p>
            <a:p>
              <a:pPr algn="l" defTabSz="1167130">
                <a:defRPr sz="3400"/>
              </a:pPr>
              <a:r>
                <a:rPr dirty="0"/>
                <a:t>5  +  9 </a:t>
              </a:r>
              <a:endParaRPr lang="en-US" dirty="0" smtClean="0"/>
            </a:p>
            <a:p>
              <a:pPr algn="l" defTabSz="1167130">
                <a:defRPr sz="3400"/>
              </a:pPr>
              <a:r>
                <a:rPr dirty="0" smtClean="0"/>
                <a:t>6  </a:t>
              </a:r>
              <a:r>
                <a:rPr dirty="0"/>
                <a:t>+  8</a:t>
              </a:r>
              <a:endParaRPr dirty="0"/>
            </a:p>
            <a:p>
              <a:pPr algn="l" defTabSz="1167130">
                <a:defRPr sz="3400"/>
              </a:pPr>
              <a:r>
                <a:rPr dirty="0"/>
                <a:t>7  +  7</a:t>
              </a:r>
              <a:endParaRPr dirty="0"/>
            </a:p>
            <a:p>
              <a:pPr algn="l" defTabSz="1167130">
                <a:defRPr sz="3400"/>
              </a:pPr>
              <a:r>
                <a:rPr dirty="0"/>
                <a:t>8  +  6</a:t>
              </a:r>
              <a:endParaRPr dirty="0"/>
            </a:p>
          </p:txBody>
        </p:sp>
        <p:sp>
          <p:nvSpPr>
            <p:cNvPr id="771" name="Shape 771"/>
            <p:cNvSpPr/>
            <p:nvPr/>
          </p:nvSpPr>
          <p:spPr>
            <a:xfrm>
              <a:off x="664955" y="5446750"/>
              <a:ext cx="507468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defRPr>
              </a:lvl1pPr>
            </a:lstStyle>
            <a:p>
              <a:r>
                <a:t>7</a:t>
              </a:r>
            </a:p>
          </p:txBody>
        </p:sp>
      </p:grpSp>
      <p:sp>
        <p:nvSpPr>
          <p:cNvPr id="773" name="Shape 773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1" animBg="1" advAuto="0"/>
      <p:bldP spid="758" grpId="2" animBg="1" advAuto="0"/>
      <p:bldP spid="765" grpId="3" bldLvl="0" animBg="1" advAuto="0"/>
      <p:bldP spid="772" grpId="4" bldLvl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/>
          <p:nvPr/>
        </p:nvSpPr>
        <p:spPr>
          <a:xfrm>
            <a:off x="242046" y="1807491"/>
            <a:ext cx="12214579" cy="11548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400"/>
            </a:lvl1pPr>
          </a:lstStyle>
          <a:p>
            <a:r>
              <a:t>What is the probability of any single outcome for each of the three sets of pairs?</a:t>
            </a:r>
          </a:p>
        </p:txBody>
      </p:sp>
      <p:grpSp>
        <p:nvGrpSpPr>
          <p:cNvPr id="783" name="Group 783"/>
          <p:cNvGrpSpPr/>
          <p:nvPr/>
        </p:nvGrpSpPr>
        <p:grpSpPr>
          <a:xfrm>
            <a:off x="1388997" y="4552949"/>
            <a:ext cx="2290374" cy="2750568"/>
            <a:chOff x="0" y="0"/>
            <a:chExt cx="2290372" cy="2750566"/>
          </a:xfrm>
        </p:grpSpPr>
        <p:grpSp>
          <p:nvGrpSpPr>
            <p:cNvPr id="781" name="Group 781"/>
            <p:cNvGrpSpPr/>
            <p:nvPr/>
          </p:nvGrpSpPr>
          <p:grpSpPr>
            <a:xfrm>
              <a:off x="108373" y="0"/>
              <a:ext cx="1833317" cy="1342560"/>
              <a:chOff x="0" y="0"/>
              <a:chExt cx="1833315" cy="1342559"/>
            </a:xfrm>
          </p:grpSpPr>
          <p:sp>
            <p:nvSpPr>
              <p:cNvPr id="776" name="Shape 776"/>
              <p:cNvSpPr/>
              <p:nvPr/>
            </p:nvSpPr>
            <p:spPr>
              <a:xfrm>
                <a:off x="0" y="837635"/>
                <a:ext cx="1822027" cy="5049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3862" tIns="23862" rIns="23862" bIns="23862" numCol="1" anchor="t">
                <a:spAutoFit/>
              </a:bodyPr>
              <a:lstStyle>
                <a:lvl1pPr algn="l" defTabSz="1167130">
                  <a:defRPr sz="3000"/>
                </a:lvl1pPr>
              </a:lstStyle>
              <a:p>
                <a:r>
                  <a:t>1/6 x 1/8</a:t>
                </a:r>
              </a:p>
            </p:txBody>
          </p:sp>
          <p:grpSp>
            <p:nvGrpSpPr>
              <p:cNvPr id="780" name="Group 780"/>
              <p:cNvGrpSpPr/>
              <p:nvPr/>
            </p:nvGrpSpPr>
            <p:grpSpPr>
              <a:xfrm>
                <a:off x="0" y="0"/>
                <a:ext cx="1833316" cy="729263"/>
                <a:chOff x="0" y="0"/>
                <a:chExt cx="1833315" cy="729262"/>
              </a:xfrm>
            </p:grpSpPr>
            <p:pic>
              <p:nvPicPr>
                <p:cNvPr id="777" name="image9.png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177718" y="4227"/>
                  <a:ext cx="655598" cy="725036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pic>
              <p:nvPicPr>
                <p:cNvPr id="778" name="image10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1" y="4227"/>
                  <a:ext cx="700744" cy="725036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sp>
              <p:nvSpPr>
                <p:cNvPr id="779" name="Shape 779"/>
                <p:cNvSpPr/>
                <p:nvPr/>
              </p:nvSpPr>
              <p:spPr>
                <a:xfrm>
                  <a:off x="681113" y="-1"/>
                  <a:ext cx="480903" cy="5119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3862" tIns="23862" rIns="23862" bIns="23862" numCol="1" anchor="t">
                  <a:spAutoFit/>
                </a:bodyPr>
                <a:lstStyle>
                  <a:lvl1pPr algn="l" defTabSz="1167130">
                    <a:defRPr sz="3400" b="1"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  <a:sym typeface="Times New Roman" panose="02020603050405020304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</p:grpSp>
        </p:grpSp>
        <p:sp>
          <p:nvSpPr>
            <p:cNvPr id="782" name="Shape 782"/>
            <p:cNvSpPr/>
            <p:nvPr/>
          </p:nvSpPr>
          <p:spPr>
            <a:xfrm>
              <a:off x="0" y="2029741"/>
              <a:ext cx="2290372" cy="720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3862" tIns="23862" rIns="23862" bIns="23862" numCol="1" anchor="t">
              <a:spAutoFit/>
            </a:bodyPr>
            <a:lstStyle>
              <a:lvl1pPr algn="l" defTabSz="1167130">
                <a:defRPr sz="4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= 1/48</a:t>
              </a:r>
              <a:endParaRPr dirty="0"/>
            </a:p>
          </p:txBody>
        </p:sp>
      </p:grpSp>
      <p:grpSp>
        <p:nvGrpSpPr>
          <p:cNvPr id="791" name="Group 791"/>
          <p:cNvGrpSpPr/>
          <p:nvPr/>
        </p:nvGrpSpPr>
        <p:grpSpPr>
          <a:xfrm>
            <a:off x="5373976" y="4419739"/>
            <a:ext cx="2420195" cy="2861200"/>
            <a:chOff x="0" y="0"/>
            <a:chExt cx="2420193" cy="2861198"/>
          </a:xfrm>
        </p:grpSpPr>
        <p:grpSp>
          <p:nvGrpSpPr>
            <p:cNvPr id="789" name="Group 789"/>
            <p:cNvGrpSpPr/>
            <p:nvPr/>
          </p:nvGrpSpPr>
          <p:grpSpPr>
            <a:xfrm>
              <a:off x="24835" y="0"/>
              <a:ext cx="2126827" cy="1392231"/>
              <a:chOff x="0" y="0"/>
              <a:chExt cx="2126826" cy="1392230"/>
            </a:xfrm>
          </p:grpSpPr>
          <p:grpSp>
            <p:nvGrpSpPr>
              <p:cNvPr id="787" name="Group 787"/>
              <p:cNvGrpSpPr/>
              <p:nvPr/>
            </p:nvGrpSpPr>
            <p:grpSpPr>
              <a:xfrm>
                <a:off x="0" y="0"/>
                <a:ext cx="1862667" cy="758614"/>
                <a:chOff x="0" y="0"/>
                <a:chExt cx="1862666" cy="758613"/>
              </a:xfrm>
            </p:grpSpPr>
            <p:pic>
              <p:nvPicPr>
                <p:cNvPr id="784" name="image8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4621" y="-1"/>
                  <a:ext cx="668046" cy="743823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pic>
              <p:nvPicPr>
                <p:cNvPr id="785" name="image10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33810"/>
                  <a:ext cx="701448" cy="724804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sp>
              <p:nvSpPr>
                <p:cNvPr id="786" name="Shape 786"/>
                <p:cNvSpPr/>
                <p:nvPr/>
              </p:nvSpPr>
              <p:spPr>
                <a:xfrm>
                  <a:off x="728955" y="50715"/>
                  <a:ext cx="481386" cy="5119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3862" tIns="23862" rIns="23862" bIns="23862" numCol="1" anchor="t">
                  <a:spAutoFit/>
                </a:bodyPr>
                <a:lstStyle>
                  <a:lvl1pPr algn="l" defTabSz="1167130">
                    <a:defRPr sz="3400" b="1"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  <a:sym typeface="Times New Roman" panose="02020603050405020304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</p:grpSp>
          <p:sp>
            <p:nvSpPr>
              <p:cNvPr id="788" name="Shape 788"/>
              <p:cNvSpPr/>
              <p:nvPr/>
            </p:nvSpPr>
            <p:spPr>
              <a:xfrm>
                <a:off x="22577" y="887306"/>
                <a:ext cx="2104250" cy="5049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3862" tIns="23862" rIns="23862" bIns="23862" numCol="1" anchor="t">
                <a:spAutoFit/>
              </a:bodyPr>
              <a:lstStyle>
                <a:lvl1pPr algn="l" defTabSz="1167130">
                  <a:defRPr sz="3000"/>
                </a:lvl1pPr>
              </a:lstStyle>
              <a:p>
                <a:r>
                  <a:t>1/6 x 1/12</a:t>
                </a:r>
              </a:p>
            </p:txBody>
          </p:sp>
        </p:grpSp>
        <p:sp>
          <p:nvSpPr>
            <p:cNvPr id="790" name="Shape 790"/>
            <p:cNvSpPr/>
            <p:nvPr/>
          </p:nvSpPr>
          <p:spPr>
            <a:xfrm>
              <a:off x="0" y="2140373"/>
              <a:ext cx="2420193" cy="720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3862" tIns="23862" rIns="23862" bIns="23862" numCol="1" anchor="t">
              <a:spAutoFit/>
            </a:bodyPr>
            <a:lstStyle>
              <a:lvl1pPr algn="l" defTabSz="1167130">
                <a:defRPr sz="4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= 1/ 72</a:t>
              </a:r>
              <a:endParaRPr dirty="0"/>
            </a:p>
          </p:txBody>
        </p:sp>
      </p:grpSp>
      <p:grpSp>
        <p:nvGrpSpPr>
          <p:cNvPr id="799" name="Group 799"/>
          <p:cNvGrpSpPr/>
          <p:nvPr/>
        </p:nvGrpSpPr>
        <p:grpSpPr>
          <a:xfrm>
            <a:off x="9458295" y="4464895"/>
            <a:ext cx="2120058" cy="2800240"/>
            <a:chOff x="0" y="0"/>
            <a:chExt cx="2120056" cy="2800239"/>
          </a:xfrm>
        </p:grpSpPr>
        <p:grpSp>
          <p:nvGrpSpPr>
            <p:cNvPr id="797" name="Group 797"/>
            <p:cNvGrpSpPr/>
            <p:nvPr/>
          </p:nvGrpSpPr>
          <p:grpSpPr>
            <a:xfrm>
              <a:off x="15806" y="0"/>
              <a:ext cx="2104249" cy="1331272"/>
              <a:chOff x="0" y="0"/>
              <a:chExt cx="2104248" cy="1331271"/>
            </a:xfrm>
          </p:grpSpPr>
          <p:grpSp>
            <p:nvGrpSpPr>
              <p:cNvPr id="795" name="Group 795"/>
              <p:cNvGrpSpPr/>
              <p:nvPr/>
            </p:nvGrpSpPr>
            <p:grpSpPr>
              <a:xfrm>
                <a:off x="40639" y="0"/>
                <a:ext cx="1783646" cy="783450"/>
                <a:chOff x="0" y="0"/>
                <a:chExt cx="1783644" cy="783449"/>
              </a:xfrm>
            </p:grpSpPr>
            <p:pic>
              <p:nvPicPr>
                <p:cNvPr id="792" name="image9.png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1" y="40122"/>
                  <a:ext cx="656100" cy="724322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pic>
              <p:nvPicPr>
                <p:cNvPr id="793" name="image8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5759" y="40122"/>
                  <a:ext cx="667886" cy="743328"/>
                </a:xfrm>
                <a:prstGeom prst="rect">
                  <a:avLst/>
                </a:prstGeom>
                <a:ln w="12700" cap="flat">
                  <a:noFill/>
                  <a:miter lim="400000"/>
                  <a:headEnd/>
                  <a:tailEnd/>
                </a:ln>
                <a:effectLst/>
              </p:spPr>
            </p:pic>
            <p:sp>
              <p:nvSpPr>
                <p:cNvPr id="794" name="Shape 794"/>
                <p:cNvSpPr/>
                <p:nvPr/>
              </p:nvSpPr>
              <p:spPr>
                <a:xfrm>
                  <a:off x="634490" y="-1"/>
                  <a:ext cx="481269" cy="5119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3862" tIns="23862" rIns="23862" bIns="23862" numCol="1" anchor="t">
                  <a:spAutoFit/>
                </a:bodyPr>
                <a:lstStyle>
                  <a:lvl1pPr algn="l" defTabSz="1167130">
                    <a:defRPr sz="3400" b="1">
                      <a:latin typeface="Times New Roman" panose="02020603050405020304"/>
                      <a:ea typeface="Times New Roman" panose="02020603050405020304"/>
                      <a:cs typeface="Times New Roman" panose="02020603050405020304"/>
                      <a:sym typeface="Times New Roman" panose="02020603050405020304"/>
                    </a:defRPr>
                  </a:lvl1pPr>
                </a:lstStyle>
                <a:p>
                  <a:r>
                    <a:t>+</a:t>
                  </a:r>
                </a:p>
              </p:txBody>
            </p:sp>
          </p:grpSp>
          <p:sp>
            <p:nvSpPr>
              <p:cNvPr id="796" name="Shape 796"/>
              <p:cNvSpPr/>
              <p:nvPr/>
            </p:nvSpPr>
            <p:spPr>
              <a:xfrm>
                <a:off x="0" y="826347"/>
                <a:ext cx="2104249" cy="5049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3862" tIns="23862" rIns="23862" bIns="23862" numCol="1" anchor="t">
                <a:spAutoFit/>
              </a:bodyPr>
              <a:lstStyle>
                <a:lvl1pPr algn="l" defTabSz="1167130">
                  <a:defRPr sz="3000"/>
                </a:lvl1pPr>
              </a:lstStyle>
              <a:p>
                <a:r>
                  <a:t>1/8 x 1/12</a:t>
                </a:r>
              </a:p>
            </p:txBody>
          </p:sp>
        </p:grpSp>
        <p:sp>
          <p:nvSpPr>
            <p:cNvPr id="798" name="Shape 798"/>
            <p:cNvSpPr/>
            <p:nvPr/>
          </p:nvSpPr>
          <p:spPr>
            <a:xfrm>
              <a:off x="0" y="2079414"/>
              <a:ext cx="2120056" cy="720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3862" tIns="23862" rIns="23862" bIns="23862" numCol="1" anchor="t">
              <a:spAutoFit/>
            </a:bodyPr>
            <a:lstStyle>
              <a:lvl1pPr algn="l" defTabSz="1167130">
                <a:defRPr sz="4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= 1/96</a:t>
              </a:r>
              <a:endParaRPr dirty="0"/>
            </a:p>
          </p:txBody>
        </p:sp>
      </p:grpSp>
      <p:sp>
        <p:nvSpPr>
          <p:cNvPr id="800" name="Shape 800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1" animBg="1" advAuto="0"/>
      <p:bldP spid="783" grpId="2" animBg="1" advAuto="0"/>
      <p:bldP spid="791" grpId="3" animBg="1" advAuto="0"/>
      <p:bldP spid="799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/>
          <p:nvPr/>
        </p:nvSpPr>
        <p:spPr>
          <a:xfrm>
            <a:off x="267545" y="1271399"/>
            <a:ext cx="12214579" cy="1154863"/>
          </a:xfrm>
          <a:prstGeom prst="rect">
            <a:avLst/>
          </a:prstGeom>
          <a:ln w="12700">
            <a:miter lim="400000"/>
          </a:ln>
        </p:spPr>
        <p:txBody>
          <a:bodyPr lIns="56731" tIns="56731" rIns="56731" bIns="56731">
            <a:spAutoFit/>
          </a:bodyPr>
          <a:lstStyle>
            <a:lvl1pPr algn="l" defTabSz="1167130">
              <a:defRPr sz="3400"/>
            </a:lvl1pPr>
          </a:lstStyle>
          <a:p>
            <a:r>
              <a:t>Now multiply ways of obtaining the score “14” by the probability of any single outcome to get the likelihood.</a:t>
            </a:r>
          </a:p>
        </p:txBody>
      </p:sp>
      <p:grpSp>
        <p:nvGrpSpPr>
          <p:cNvPr id="810" name="Group 810"/>
          <p:cNvGrpSpPr/>
          <p:nvPr/>
        </p:nvGrpSpPr>
        <p:grpSpPr>
          <a:xfrm>
            <a:off x="975359" y="2892214"/>
            <a:ext cx="2716109" cy="5524508"/>
            <a:chOff x="0" y="0"/>
            <a:chExt cx="2716107" cy="5524507"/>
          </a:xfrm>
        </p:grpSpPr>
        <p:grpSp>
          <p:nvGrpSpPr>
            <p:cNvPr id="806" name="Group 806"/>
            <p:cNvGrpSpPr/>
            <p:nvPr/>
          </p:nvGrpSpPr>
          <p:grpSpPr>
            <a:xfrm>
              <a:off x="501226" y="0"/>
              <a:ext cx="1833600" cy="729538"/>
              <a:chOff x="0" y="0"/>
              <a:chExt cx="1833598" cy="729537"/>
            </a:xfrm>
          </p:grpSpPr>
          <p:pic>
            <p:nvPicPr>
              <p:cNvPr id="803" name="image9.pn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77900" y="4229"/>
                <a:ext cx="655699" cy="72530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804" name="image1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4229"/>
                <a:ext cx="700851" cy="72530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805" name="Shape 805"/>
              <p:cNvSpPr/>
              <p:nvPr/>
            </p:nvSpPr>
            <p:spPr>
              <a:xfrm>
                <a:off x="681219" y="-1"/>
                <a:ext cx="350123" cy="5556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807" name="Shape 807"/>
            <p:cNvSpPr/>
            <p:nvPr/>
          </p:nvSpPr>
          <p:spPr>
            <a:xfrm>
              <a:off x="270933" y="923430"/>
              <a:ext cx="2184985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/>
            <a:p>
              <a:pPr algn="l" defTabSz="1167130">
                <a:defRPr sz="4400"/>
              </a:pPr>
              <a:r>
                <a:t>1/48 x </a:t>
              </a:r>
              <a:r>
                <a: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1</a:t>
              </a:r>
              <a:endParaRPr sz="5400">
                <a:solidFill>
                  <a:srgbClr val="FA1708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0" y="4585545"/>
              <a:ext cx="2716108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0.0208</a:t>
              </a:r>
            </a:p>
          </p:txBody>
        </p:sp>
        <p:sp>
          <p:nvSpPr>
            <p:cNvPr id="809" name="Shape 809"/>
            <p:cNvSpPr/>
            <p:nvPr/>
          </p:nvSpPr>
          <p:spPr>
            <a:xfrm flipH="1">
              <a:off x="1144694" y="2781582"/>
              <a:ext cx="1" cy="1201138"/>
            </a:xfrm>
            <a:prstGeom prst="line">
              <a:avLst/>
            </a:prstGeom>
            <a:noFill/>
            <a:ln w="63500" cap="flat">
              <a:solidFill>
                <a:srgbClr val="00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grpSp>
        <p:nvGrpSpPr>
          <p:cNvPr id="818" name="Group 818"/>
          <p:cNvGrpSpPr/>
          <p:nvPr/>
        </p:nvGrpSpPr>
        <p:grpSpPr>
          <a:xfrm>
            <a:off x="5095804" y="2930276"/>
            <a:ext cx="2558061" cy="5466127"/>
            <a:chOff x="0" y="0"/>
            <a:chExt cx="2558060" cy="5466126"/>
          </a:xfrm>
        </p:grpSpPr>
        <p:grpSp>
          <p:nvGrpSpPr>
            <p:cNvPr id="814" name="Group 814"/>
            <p:cNvGrpSpPr/>
            <p:nvPr/>
          </p:nvGrpSpPr>
          <p:grpSpPr>
            <a:xfrm>
              <a:off x="322822" y="0"/>
              <a:ext cx="1861083" cy="759143"/>
              <a:chOff x="0" y="0"/>
              <a:chExt cx="1861082" cy="759142"/>
            </a:xfrm>
          </p:grpSpPr>
          <p:pic>
            <p:nvPicPr>
              <p:cNvPr id="811" name="image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605" y="-1"/>
                <a:ext cx="667478" cy="744341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812" name="image10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33833"/>
                <a:ext cx="700852" cy="72531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813" name="Shape 813"/>
              <p:cNvSpPr/>
              <p:nvPr/>
            </p:nvSpPr>
            <p:spPr>
              <a:xfrm>
                <a:off x="726371" y="50750"/>
                <a:ext cx="350124" cy="555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815" name="Shape 815"/>
            <p:cNvSpPr/>
            <p:nvPr/>
          </p:nvSpPr>
          <p:spPr>
            <a:xfrm>
              <a:off x="45155" y="919234"/>
              <a:ext cx="2340332" cy="938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/>
            <a:p>
              <a:pPr algn="l" defTabSz="1167130">
                <a:defRPr sz="4400"/>
              </a:pPr>
              <a:r>
                <a:t>1/ 72 x </a:t>
              </a:r>
              <a:r>
                <a: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5</a:t>
              </a:r>
              <a:endParaRPr sz="5400">
                <a:solidFill>
                  <a:srgbClr val="FA1708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4527163"/>
              <a:ext cx="2558061" cy="9389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0.0694</a:t>
              </a:r>
            </a:p>
          </p:txBody>
        </p:sp>
        <p:sp>
          <p:nvSpPr>
            <p:cNvPr id="817" name="Shape 817"/>
            <p:cNvSpPr/>
            <p:nvPr/>
          </p:nvSpPr>
          <p:spPr>
            <a:xfrm flipH="1">
              <a:off x="1171786" y="2675785"/>
              <a:ext cx="1" cy="1201139"/>
            </a:xfrm>
            <a:prstGeom prst="line">
              <a:avLst/>
            </a:prstGeom>
            <a:noFill/>
            <a:ln w="63500" cap="flat">
              <a:solidFill>
                <a:srgbClr val="00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grpSp>
        <p:nvGrpSpPr>
          <p:cNvPr id="827" name="Group 827"/>
          <p:cNvGrpSpPr/>
          <p:nvPr/>
        </p:nvGrpSpPr>
        <p:grpSpPr>
          <a:xfrm>
            <a:off x="8974666" y="2976798"/>
            <a:ext cx="3045744" cy="5793549"/>
            <a:chOff x="0" y="0"/>
            <a:chExt cx="3045742" cy="5793548"/>
          </a:xfrm>
        </p:grpSpPr>
        <p:grpSp>
          <p:nvGrpSpPr>
            <p:cNvPr id="822" name="Group 822"/>
            <p:cNvGrpSpPr/>
            <p:nvPr/>
          </p:nvGrpSpPr>
          <p:grpSpPr>
            <a:xfrm>
              <a:off x="558758" y="0"/>
              <a:ext cx="1782558" cy="782403"/>
              <a:chOff x="0" y="0"/>
              <a:chExt cx="1782556" cy="782402"/>
            </a:xfrm>
          </p:grpSpPr>
          <p:pic>
            <p:nvPicPr>
              <p:cNvPr id="819" name="image9.pn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38062"/>
                <a:ext cx="655698" cy="72531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820" name="image8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5079" y="38062"/>
                <a:ext cx="667478" cy="744341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821" name="Shape 821"/>
              <p:cNvSpPr/>
              <p:nvPr/>
            </p:nvSpPr>
            <p:spPr>
              <a:xfrm>
                <a:off x="634103" y="0"/>
                <a:ext cx="350123" cy="5556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45686" tIns="45686" rIns="45686" bIns="45686" numCol="1" anchor="t">
                <a:spAutoFit/>
              </a:bodyPr>
              <a:lstStyle>
                <a:lvl1pPr algn="l" defTabSz="1167130">
                  <a:defRPr sz="3400" b="1">
                    <a:latin typeface="Times New Roman" panose="02020603050405020304"/>
                    <a:ea typeface="Times New Roman" panose="02020603050405020304"/>
                    <a:cs typeface="Times New Roman" panose="02020603050405020304"/>
                    <a:sym typeface="Times New Roman" panose="02020603050405020304"/>
                  </a:defRPr>
                </a:lvl1pPr>
              </a:lstStyle>
              <a:p>
                <a:r>
                  <a:t>+</a:t>
                </a:r>
              </a:p>
            </p:txBody>
          </p:sp>
        </p:grpSp>
        <p:sp>
          <p:nvSpPr>
            <p:cNvPr id="823" name="Shape 823"/>
            <p:cNvSpPr/>
            <p:nvPr/>
          </p:nvSpPr>
          <p:spPr>
            <a:xfrm>
              <a:off x="298027" y="856908"/>
              <a:ext cx="2184985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/>
            <a:p>
              <a:pPr algn="l" defTabSz="1167130">
                <a:defRPr sz="4400"/>
              </a:pPr>
              <a:r>
                <a:t>1/96 x </a:t>
              </a:r>
              <a:r>
                <a: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7</a:t>
              </a:r>
              <a:endParaRPr sz="5400">
                <a:solidFill>
                  <a:srgbClr val="FA1708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250613" y="4446775"/>
              <a:ext cx="2795130" cy="938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6731" tIns="56731" rIns="56731" bIns="56731" numCol="1" anchor="t">
              <a:spAutoFit/>
            </a:bodyPr>
            <a:lstStyle>
              <a:lvl1pPr algn="l" defTabSz="1167130">
                <a:defRPr sz="5400">
                  <a:solidFill>
                    <a:srgbClr val="FA1708"/>
                  </a:solidFill>
                  <a:effectLst>
                    <a:outerShdw blurRad="38100" dist="38100" dir="2700000" rotWithShape="0">
                      <a:srgbClr val="DDDDDD"/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0.0729</a:t>
              </a:r>
            </a:p>
          </p:txBody>
        </p:sp>
        <p:sp>
          <p:nvSpPr>
            <p:cNvPr id="825" name="Shape 825"/>
            <p:cNvSpPr/>
            <p:nvPr/>
          </p:nvSpPr>
          <p:spPr>
            <a:xfrm>
              <a:off x="0" y="5349886"/>
              <a:ext cx="2594382" cy="443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6731" tIns="56731" rIns="56731" bIns="56731" numCol="1" anchor="t">
              <a:spAutoFit/>
            </a:bodyPr>
            <a:lstStyle>
              <a:lvl1pPr algn="l" defTabSz="1167130">
                <a:defRPr sz="2200"/>
              </a:lvl1pPr>
            </a:lstStyle>
            <a:p>
              <a:r>
                <a:t>maximum likelihood</a:t>
              </a:r>
            </a:p>
          </p:txBody>
        </p:sp>
        <p:sp>
          <p:nvSpPr>
            <p:cNvPr id="826" name="Shape 826"/>
            <p:cNvSpPr/>
            <p:nvPr/>
          </p:nvSpPr>
          <p:spPr>
            <a:xfrm flipH="1">
              <a:off x="1438204" y="2561531"/>
              <a:ext cx="1" cy="1201139"/>
            </a:xfrm>
            <a:prstGeom prst="line">
              <a:avLst/>
            </a:prstGeom>
            <a:noFill/>
            <a:ln w="63500" cap="flat">
              <a:solidFill>
                <a:srgbClr val="0000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650240">
                <a:defRPr sz="2400"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828" name="Shape 828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1" animBg="1" advAuto="0"/>
      <p:bldP spid="810" grpId="2" animBg="1" advAuto="0"/>
      <p:bldP spid="818" grpId="3" animBg="1" advAuto="0"/>
      <p:bldP spid="82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title"/>
          </p:nvPr>
        </p:nvSpPr>
        <p:spPr>
          <a:xfrm>
            <a:off x="187395" y="1267308"/>
            <a:ext cx="12596144" cy="1079219"/>
          </a:xfrm>
          <a:prstGeom prst="rect">
            <a:avLst/>
          </a:prstGeom>
        </p:spPr>
        <p:txBody>
          <a:bodyPr lIns="62809" tIns="62809" rIns="62809" bIns="62809"/>
          <a:lstStyle>
            <a:lvl1pPr algn="l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In the context of molecular phylogenetics ...</a:t>
            </a:r>
          </a:p>
        </p:txBody>
      </p:sp>
      <p:sp>
        <p:nvSpPr>
          <p:cNvPr id="831" name="Shape 831"/>
          <p:cNvSpPr>
            <a:spLocks noGrp="1"/>
          </p:cNvSpPr>
          <p:nvPr>
            <p:ph type="body" idx="1"/>
          </p:nvPr>
        </p:nvSpPr>
        <p:spPr>
          <a:xfrm>
            <a:off x="266419" y="3582481"/>
            <a:ext cx="12438096" cy="5852161"/>
          </a:xfrm>
          <a:prstGeom prst="rect">
            <a:avLst/>
          </a:prstGeom>
        </p:spPr>
        <p:txBody>
          <a:bodyPr lIns="62809" tIns="62809" rIns="62809" bIns="62809"/>
          <a:lstStyle/>
          <a:p>
            <a:pPr marL="0" indent="0" defTabSz="1390650">
              <a:lnSpc>
                <a:spcPct val="75000"/>
              </a:lnSpc>
              <a:spcBef>
                <a:spcPts val="6400"/>
              </a:spcBef>
              <a:buSzTx/>
              <a:buFontTx/>
              <a:buNone/>
              <a:defRPr sz="54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>
                <a:solidFill>
                  <a:srgbClr val="FF2600"/>
                </a:solidFill>
              </a:rPr>
              <a:t>D</a:t>
            </a:r>
            <a:r>
              <a:rPr sz="3600" dirty="0"/>
              <a:t> is the set of sequences being compared </a:t>
            </a:r>
            <a:endParaRPr sz="3600" dirty="0"/>
          </a:p>
          <a:p>
            <a:pPr marL="0" indent="0" defTabSz="1390650">
              <a:lnSpc>
                <a:spcPct val="75000"/>
              </a:lnSpc>
              <a:spcBef>
                <a:spcPts val="6400"/>
              </a:spcBef>
              <a:buSzTx/>
              <a:buFontTx/>
              <a:buNone/>
              <a:defRPr sz="54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>
                <a:solidFill>
                  <a:srgbClr val="FF2600"/>
                </a:solidFill>
              </a:rPr>
              <a:t>H</a:t>
            </a:r>
            <a:r>
              <a:rPr sz="3600" dirty="0"/>
              <a:t> is a phylogenetic </a:t>
            </a:r>
            <a:r>
              <a:rPr sz="3600" dirty="0" smtClean="0"/>
              <a:t>tree</a:t>
            </a:r>
            <a:r>
              <a:rPr lang="en-US" sz="3600" dirty="0" smtClean="0"/>
              <a:t>…</a:t>
            </a:r>
            <a:endParaRPr sz="3600" dirty="0" smtClean="0"/>
          </a:p>
          <a:p>
            <a:pPr marL="0" indent="0" defTabSz="1390650">
              <a:lnSpc>
                <a:spcPct val="75000"/>
              </a:lnSpc>
              <a:spcBef>
                <a:spcPts val="44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We want to find the likelihood of obtaining the observed data given the tree.</a:t>
            </a:r>
            <a:endParaRPr dirty="0"/>
          </a:p>
          <a:p>
            <a:pPr marL="0" indent="0" defTabSz="1390650">
              <a:lnSpc>
                <a:spcPct val="75000"/>
              </a:lnSpc>
              <a:spcBef>
                <a:spcPts val="4400"/>
              </a:spcBef>
              <a:buSzTx/>
              <a:buFontTx/>
              <a:buNone/>
              <a:defRPr sz="360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The tree that makes the data the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most probable</a:t>
            </a:r>
            <a:r>
              <a:rPr dirty="0"/>
              <a:t> outcome is the Maximum Likelihood estimate of the phylogeny.</a:t>
            </a:r>
            <a:endParaRPr dirty="0"/>
          </a:p>
        </p:txBody>
      </p:sp>
      <p:grpSp>
        <p:nvGrpSpPr>
          <p:cNvPr id="834" name="Group 834"/>
          <p:cNvGrpSpPr/>
          <p:nvPr/>
        </p:nvGrpSpPr>
        <p:grpSpPr>
          <a:xfrm>
            <a:off x="272718" y="2184137"/>
            <a:ext cx="11423981" cy="1204622"/>
            <a:chOff x="0" y="0"/>
            <a:chExt cx="10594725" cy="1204621"/>
          </a:xfrm>
        </p:grpSpPr>
        <p:sp>
          <p:nvSpPr>
            <p:cNvPr id="832" name="Shape 832"/>
            <p:cNvSpPr/>
            <p:nvPr/>
          </p:nvSpPr>
          <p:spPr>
            <a:xfrm>
              <a:off x="0" y="0"/>
              <a:ext cx="4427504" cy="919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8352" tIns="58352" rIns="58352" bIns="58352" numCol="1" anchor="t">
              <a:spAutoFit/>
            </a:bodyPr>
            <a:lstStyle/>
            <a:p>
              <a:pPr algn="l" defTabSz="1167130">
                <a:defRPr sz="4000">
                  <a:solidFill>
                    <a:srgbClr val="FA1708"/>
                  </a:solidFill>
                </a:defRPr>
              </a:pPr>
              <a:r>
                <a:rPr dirty="0"/>
                <a:t>L</a:t>
              </a:r>
              <a:r>
                <a:rPr baseline="-20000" dirty="0"/>
                <a:t>D </a:t>
              </a:r>
              <a:r>
                <a:rPr dirty="0"/>
                <a:t> = Pr (D </a:t>
              </a:r>
              <a:r>
                <a:rPr sz="5000" dirty="0"/>
                <a:t>|</a:t>
              </a:r>
              <a:r>
                <a:rPr dirty="0"/>
                <a:t> H)</a:t>
              </a:r>
              <a:endParaRPr dirty="0"/>
            </a:p>
          </p:txBody>
        </p:sp>
        <p:sp>
          <p:nvSpPr>
            <p:cNvPr id="833" name="Shape 833"/>
            <p:cNvSpPr/>
            <p:nvPr/>
          </p:nvSpPr>
          <p:spPr>
            <a:xfrm>
              <a:off x="3808390" y="163449"/>
              <a:ext cx="6786335" cy="10411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8352" tIns="58352" rIns="58352" bIns="58352" numCol="1" anchor="t">
              <a:spAutoFit/>
            </a:bodyPr>
            <a:lstStyle/>
            <a:p>
              <a:pPr algn="l" defTabSz="1167130">
                <a:defRPr sz="3000"/>
              </a:pPr>
              <a:r>
                <a:rPr dirty="0"/>
                <a:t>Likelihood </a:t>
              </a:r>
              <a:r>
                <a:rPr baseline="-14000" dirty="0"/>
                <a:t>D</a:t>
              </a:r>
              <a:r>
                <a:rPr dirty="0"/>
                <a:t> = probability of Data </a:t>
              </a:r>
              <a:endParaRPr lang="en-US" dirty="0" smtClean="0"/>
            </a:p>
            <a:p>
              <a:pPr algn="l" defTabSz="1167130">
                <a:defRPr sz="3000"/>
              </a:pPr>
              <a:r>
                <a:rPr dirty="0" smtClean="0"/>
                <a:t>given </a:t>
              </a:r>
              <a:r>
                <a:rPr dirty="0"/>
                <a:t>Hypothesis</a:t>
              </a:r>
              <a:endParaRPr dirty="0"/>
            </a:p>
          </p:txBody>
        </p:sp>
      </p:grpSp>
      <p:sp>
        <p:nvSpPr>
          <p:cNvPr id="835" name="Shape 835"/>
          <p:cNvSpPr/>
          <p:nvPr/>
        </p:nvSpPr>
        <p:spPr>
          <a:xfrm>
            <a:off x="153491" y="72611"/>
            <a:ext cx="6052414" cy="876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Maximum Likelihood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8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1" animBg="1" advAuto="0"/>
      <p:bldP spid="831" grpId="3" animBg="1" advAuto="0" build="p"/>
      <p:bldP spid="834" grpId="2" animBg="1" advAuto="0"/>
    </p:bldLst>
  </p:timing>
</p:sld>
</file>

<file path=ppt/tags/tag1.xml><?xml version="1.0" encoding="utf-8"?>
<p:tagLst xmlns:p="http://schemas.openxmlformats.org/presentationml/2006/main">
  <p:tag name="TIMING" val="|7.1|10|19.1"/>
</p:tagLst>
</file>

<file path=ppt/tags/tag10.xml><?xml version="1.0" encoding="utf-8"?>
<p:tagLst xmlns:p="http://schemas.openxmlformats.org/presentationml/2006/main">
  <p:tag name="TIMING" val="|3.:"/>
</p:tagLst>
</file>

<file path=ppt/tags/tag11.xml><?xml version="1.0" encoding="utf-8"?>
<p:tagLst xmlns:p="http://schemas.openxmlformats.org/presentationml/2006/main">
  <p:tag name="TIMING" val="|1.6|8.9|7.4"/>
</p:tagLst>
</file>

<file path=ppt/tags/tag12.xml><?xml version="1.0" encoding="utf-8"?>
<p:tagLst xmlns:p="http://schemas.openxmlformats.org/presentationml/2006/main">
  <p:tag name="TIMING" val="|0.7|15.4"/>
</p:tagLst>
</file>

<file path=ppt/tags/tag13.xml><?xml version="1.0" encoding="utf-8"?>
<p:tagLst xmlns:p="http://schemas.openxmlformats.org/presentationml/2006/main">
  <p:tag name="TIMING" val="|0.7|20.5"/>
</p:tagLst>
</file>

<file path=ppt/tags/tag14.xml><?xml version="1.0" encoding="utf-8"?>
<p:tagLst xmlns:p="http://schemas.openxmlformats.org/presentationml/2006/main">
  <p:tag name="TIMING" val="|1.2"/>
</p:tagLst>
</file>

<file path=ppt/tags/tag15.xml><?xml version="1.0" encoding="utf-8"?>
<p:tagLst xmlns:p="http://schemas.openxmlformats.org/presentationml/2006/main">
  <p:tag name="KSO_WPP_MARK_KEY" val="7791e429-c55b-447e-b787-26acc8264264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4|4.7|7.2|9.4|27.6"/>
</p:tagLst>
</file>

<file path=ppt/tags/tag3.xml><?xml version="1.0" encoding="utf-8"?>
<p:tagLst xmlns:p="http://schemas.openxmlformats.org/presentationml/2006/main">
  <p:tag name="TIMING" val="|1.2|3.:|6.2|2.1"/>
</p:tagLst>
</file>

<file path=ppt/tags/tag4.xml><?xml version="1.0" encoding="utf-8"?>
<p:tagLst xmlns:p="http://schemas.openxmlformats.org/presentationml/2006/main">
  <p:tag name="TIMING" val="|1.1|7.5|16.3|6.9"/>
</p:tagLst>
</file>

<file path=ppt/tags/tag5.xml><?xml version="1.0" encoding="utf-8"?>
<p:tagLst xmlns:p="http://schemas.openxmlformats.org/presentationml/2006/main">
  <p:tag name="TIMING" val="|0.9|1.9|19.2|11.3"/>
</p:tagLst>
</file>

<file path=ppt/tags/tag6.xml><?xml version="1.0" encoding="utf-8"?>
<p:tagLst xmlns:p="http://schemas.openxmlformats.org/presentationml/2006/main">
  <p:tag name="TIMING" val="|0.8|10.8|3.4|8.9|18.5|7.3"/>
</p:tagLst>
</file>

<file path=ppt/tags/tag7.xml><?xml version="1.0" encoding="utf-8"?>
<p:tagLst xmlns:p="http://schemas.openxmlformats.org/presentationml/2006/main">
  <p:tag name="TIMING" val="|1.3"/>
</p:tagLst>
</file>

<file path=ppt/tags/tag8.xml><?xml version="1.0" encoding="utf-8"?>
<p:tagLst xmlns:p="http://schemas.openxmlformats.org/presentationml/2006/main">
  <p:tag name="TIMING" val="|0.8|19.8|21.8|30.1|11.2"/>
</p:tagLst>
</file>

<file path=ppt/tags/tag9.xml><?xml version="1.0" encoding="utf-8"?>
<p:tagLst xmlns:p="http://schemas.openxmlformats.org/presentationml/2006/main">
  <p:tag name="KSO_WM_UNIT_PLACING_PICTURE_USER_VIEWPORT" val="{&quot;height&quot;:7300,&quot;width&quot;:954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3770</Words>
  <Application>WPS 演示</Application>
  <PresentationFormat>自定义</PresentationFormat>
  <Paragraphs>252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Helvetica Light</vt:lpstr>
      <vt:lpstr>Calibri</vt:lpstr>
      <vt:lpstr>Arial</vt:lpstr>
      <vt:lpstr>Helvetica Neue</vt:lpstr>
      <vt:lpstr>Times New Roman</vt:lpstr>
      <vt:lpstr>MS PGothic</vt:lpstr>
      <vt:lpstr>Times New Roman</vt:lpstr>
      <vt:lpstr>Helvetica</vt:lpstr>
      <vt:lpstr>微软雅黑</vt:lpstr>
      <vt:lpstr>Arial Unicode MS</vt:lpstr>
      <vt:lpstr>Damascus Regular</vt:lpstr>
      <vt:lpstr>Segoe Print</vt:lpstr>
      <vt:lpstr>BatangChe</vt:lpstr>
      <vt:lpstr>Helvetica Light</vt:lpstr>
      <vt:lpstr>White</vt:lpstr>
      <vt:lpstr>Evolutionary models</vt:lpstr>
      <vt:lpstr>Methods</vt:lpstr>
      <vt:lpstr>Likelihood function</vt:lpstr>
      <vt:lpstr>Given two explanations for a particular outcome which should we choose?</vt:lpstr>
      <vt:lpstr>Three dice example...</vt:lpstr>
      <vt:lpstr>PowerPoint 演示文稿</vt:lpstr>
      <vt:lpstr>PowerPoint 演示文稿</vt:lpstr>
      <vt:lpstr>PowerPoint 演示文稿</vt:lpstr>
      <vt:lpstr>In the context of molecular phylogenetics ...</vt:lpstr>
      <vt:lpstr>PowerPoint 演示文稿</vt:lpstr>
      <vt:lpstr>PowerPoint 演示文稿</vt:lpstr>
      <vt:lpstr>Important to distinguish between likelihood and probability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Inference</dc:title>
  <dc:creator/>
  <cp:lastModifiedBy>李晨虹</cp:lastModifiedBy>
  <cp:revision>38</cp:revision>
  <dcterms:created xsi:type="dcterms:W3CDTF">2020-03-17T12:52:00Z</dcterms:created>
  <dcterms:modified xsi:type="dcterms:W3CDTF">2022-11-11T07:58:56Z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B9708143E0C94A10B943B2A793B6C698</vt:lpwstr>
  </property>
  <property fmtid="{D5CDD505-2E9C-101B-9397-08002B2CF9AE}" pid="3" name="KSOProductBuildVer">
    <vt:lpwstr>2052-11.1.0.12763</vt:lpwstr>
  </property>
</Properties>
</file>