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5" r:id="rId3"/>
    <p:sldId id="402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297" r:id="rId16"/>
    <p:sldId id="377" r:id="rId17"/>
    <p:sldId id="378" r:id="rId19"/>
    <p:sldId id="379" r:id="rId20"/>
    <p:sldId id="323" r:id="rId21"/>
  </p:sldIdLst>
  <p:sldSz cx="13004800" cy="9753600"/>
  <p:notesSz cx="6858000" cy="9144000"/>
  <p:custDataLst>
    <p:tags r:id="rId2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9BF48A-FBD8-7145-B1EB-3DEA854108D9}" type="slidenum">
              <a:rPr lang="en-US"/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65413-4397-5B4F-8DF4-0B2F5537E91A}" type="slidenum">
              <a:rPr lang="en-US"/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 hasCustomPrompt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170" indent="-47117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06145" indent="-448945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 panose="020B0604020202020204"/>
              <a:buChar char="»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pic>
        <p:nvPicPr>
          <p:cNvPr id="4" name="Picture 4" descr="10.1371_journal.pbio#2475AB.tif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26560" y="2817707"/>
            <a:ext cx="4551680" cy="48564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2161" y="139983"/>
            <a:ext cx="11051823" cy="1214684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5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Testing molecular clocks....</a:t>
            </a:r>
            <a:endParaRPr lang="en-US" sz="5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659" y="1580445"/>
            <a:ext cx="12047502" cy="3194756"/>
          </a:xfrm>
          <a:noFill/>
        </p:spPr>
        <p:txBody>
          <a:bodyPr lIns="125619" tIns="62809" rIns="125619" bIns="62809">
            <a:normAutofit lnSpcReduction="10000"/>
          </a:bodyPr>
          <a:lstStyle/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If sequences are evolving at diff. rates then ultrametric tree will be poor representation of relationships among the sequences.... 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but if rates were constant, an ultrametric tree would be  no worse than an additive tree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Can test with the likelihood ratio test...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2377441" y="6967502"/>
            <a:ext cx="7041715" cy="82245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4600" b="1" dirty="0">
                <a:latin typeface="Times New Roman" panose="02020603050405020304" pitchFamily="-106" charset="0"/>
              </a:rPr>
              <a:t>2 </a:t>
            </a:r>
            <a:r>
              <a:rPr lang="en-US" sz="4600" b="1" dirty="0" err="1">
                <a:latin typeface="Symbol" panose="05050102010706020507" pitchFamily="-106" charset="2"/>
              </a:rPr>
              <a:t></a:t>
            </a:r>
            <a:r>
              <a:rPr lang="en-US" sz="4600" b="1" dirty="0">
                <a:latin typeface="Times New Roman" panose="02020603050405020304" pitchFamily="-106" charset="0"/>
              </a:rPr>
              <a:t> = log </a:t>
            </a:r>
            <a:r>
              <a:rPr lang="en-US" sz="4600" b="1" i="1" dirty="0">
                <a:latin typeface="Times New Roman" panose="02020603050405020304" pitchFamily="-106" charset="0"/>
              </a:rPr>
              <a:t>L </a:t>
            </a:r>
            <a:r>
              <a:rPr lang="en-US" sz="4600" b="1" baseline="-25000" dirty="0">
                <a:latin typeface="Times New Roman" panose="02020603050405020304" pitchFamily="-106" charset="0"/>
              </a:rPr>
              <a:t>no clock </a:t>
            </a:r>
            <a:r>
              <a:rPr lang="en-US" sz="4600" b="1" dirty="0">
                <a:latin typeface="Times New Roman" panose="02020603050405020304" pitchFamily="-106" charset="0"/>
              </a:rPr>
              <a:t>- log </a:t>
            </a:r>
            <a:r>
              <a:rPr lang="en-US" sz="4600" b="1" i="1" dirty="0" err="1"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 err="1">
                <a:latin typeface="Times New Roman" panose="02020603050405020304" pitchFamily="-106" charset="0"/>
              </a:rPr>
              <a:t>clock</a:t>
            </a:r>
            <a:endParaRPr lang="en-US" sz="4600" b="1" baseline="-25000" dirty="0">
              <a:latin typeface="Times New Roman" panose="02020603050405020304" pitchFamily="-10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utoUpdateAnimBg="0" build="p"/>
      <p:bldP spid="5836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46489" y="1711396"/>
            <a:ext cx="6265333" cy="408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032000" y="189653"/>
            <a:ext cx="7938347" cy="74055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4100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Two tree have the same topology...</a:t>
            </a:r>
            <a:endParaRPr lang="en-US" sz="4100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8929512" y="2553547"/>
            <a:ext cx="3923881" cy="46851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2300" b="1" dirty="0">
                <a:latin typeface="Times New Roman" panose="02020603050405020304" pitchFamily="-106" charset="0"/>
              </a:rPr>
              <a:t>2 </a:t>
            </a:r>
            <a:r>
              <a:rPr lang="en-US" sz="2300" b="1" dirty="0" err="1">
                <a:latin typeface="Symbol" panose="05050102010706020507" pitchFamily="-106" charset="2"/>
              </a:rPr>
              <a:t></a:t>
            </a:r>
            <a:r>
              <a:rPr lang="en-US" sz="2300" b="1" dirty="0">
                <a:latin typeface="Times New Roman" panose="02020603050405020304" pitchFamily="-106" charset="0"/>
              </a:rPr>
              <a:t> = 2 (-2659.18 - (-2660.61))</a:t>
            </a:r>
            <a:endParaRPr lang="en-US" sz="2300" b="1" dirty="0">
              <a:latin typeface="Times New Roman" panose="02020603050405020304" pitchFamily="-106" charset="0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2266809" y="9022080"/>
            <a:ext cx="6755454" cy="46851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2300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note two trees with diff assumptions roughly line up</a:t>
            </a:r>
            <a:endParaRPr lang="en-US" sz="2300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368019" y="6515947"/>
            <a:ext cx="12282311" cy="12225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-106" charset="0"/>
              </a:rPr>
              <a:t>value 2.86 compared with X</a:t>
            </a:r>
            <a:r>
              <a:rPr lang="en-US" baseline="30000" dirty="0">
                <a:solidFill>
                  <a:schemeClr val="tx2"/>
                </a:solidFill>
                <a:latin typeface="Times New Roman" panose="02020603050405020304" pitchFamily="-106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-106" charset="0"/>
              </a:rPr>
              <a:t> distribution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-106" charset="0"/>
              </a:rPr>
              <a:t> (for 2 degrees of freedom)   </a:t>
            </a:r>
            <a:r>
              <a:rPr lang="en-US" u="sng" dirty="0">
                <a:solidFill>
                  <a:schemeClr val="tx2"/>
                </a:solidFill>
                <a:latin typeface="Times New Roman" panose="02020603050405020304" pitchFamily="-106" charset="0"/>
              </a:rPr>
              <a:t>NOT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-106" charset="0"/>
              </a:rPr>
              <a:t> </a:t>
            </a:r>
            <a:r>
              <a:rPr lang="en-US" u="sng" dirty="0">
                <a:solidFill>
                  <a:schemeClr val="tx2"/>
                </a:solidFill>
                <a:latin typeface="Times New Roman" panose="02020603050405020304" pitchFamily="-106" charset="0"/>
              </a:rPr>
              <a:t>SIGNIFICANT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-106" charset="0"/>
              </a:rPr>
              <a:t> 	</a:t>
            </a:r>
            <a:r>
              <a:rPr lang="en-US" dirty="0">
                <a:solidFill>
                  <a:srgbClr val="F30CFF"/>
                </a:solidFill>
                <a:latin typeface="Times New Roman" panose="02020603050405020304" pitchFamily="-106" charset="0"/>
              </a:rPr>
              <a:t>Data is consistent </a:t>
            </a:r>
            <a:r>
              <a:rPr lang="en-US" dirty="0" err="1">
                <a:solidFill>
                  <a:srgbClr val="F30CFF"/>
                </a:solidFill>
                <a:latin typeface="Times New Roman" panose="02020603050405020304" pitchFamily="-106" charset="0"/>
              </a:rPr>
              <a:t>w</a:t>
            </a:r>
            <a:r>
              <a:rPr lang="en-US" dirty="0">
                <a:solidFill>
                  <a:srgbClr val="F30CFF"/>
                </a:solidFill>
                <a:latin typeface="Times New Roman" panose="02020603050405020304" pitchFamily="-106" charset="0"/>
              </a:rPr>
              <a:t>/ mol. clock </a:t>
            </a:r>
            <a:endParaRPr lang="en-US" dirty="0">
              <a:solidFill>
                <a:srgbClr val="F30CFF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990472" y="1925885"/>
            <a:ext cx="3644420" cy="46851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2300" b="1" dirty="0">
                <a:latin typeface="Times New Roman" panose="02020603050405020304" pitchFamily="-106" charset="0"/>
              </a:rPr>
              <a:t>2 </a:t>
            </a:r>
            <a:r>
              <a:rPr lang="en-US" sz="2300" b="1" dirty="0" err="1">
                <a:latin typeface="Symbol" panose="05050102010706020507" pitchFamily="-106" charset="2"/>
              </a:rPr>
              <a:t></a:t>
            </a:r>
            <a:r>
              <a:rPr lang="en-US" sz="2300" b="1" dirty="0">
                <a:latin typeface="Times New Roman" panose="02020603050405020304" pitchFamily="-106" charset="0"/>
              </a:rPr>
              <a:t> = log </a:t>
            </a:r>
            <a:r>
              <a:rPr lang="en-US" sz="2300" b="1" i="1" dirty="0">
                <a:latin typeface="Times New Roman" panose="02020603050405020304" pitchFamily="-106" charset="0"/>
              </a:rPr>
              <a:t>L </a:t>
            </a:r>
            <a:r>
              <a:rPr lang="en-US" sz="2300" b="1" baseline="-25000" dirty="0">
                <a:latin typeface="Times New Roman" panose="02020603050405020304" pitchFamily="-106" charset="0"/>
              </a:rPr>
              <a:t>no clock </a:t>
            </a:r>
            <a:r>
              <a:rPr lang="en-US" sz="2300" b="1" dirty="0">
                <a:latin typeface="Times New Roman" panose="02020603050405020304" pitchFamily="-106" charset="0"/>
              </a:rPr>
              <a:t>- log </a:t>
            </a:r>
            <a:r>
              <a:rPr lang="en-US" sz="2300" b="1" i="1" dirty="0" err="1">
                <a:latin typeface="Times New Roman" panose="02020603050405020304" pitchFamily="-106" charset="0"/>
              </a:rPr>
              <a:t>L</a:t>
            </a:r>
            <a:r>
              <a:rPr lang="en-US" sz="2300" b="1" baseline="-25000" dirty="0" err="1">
                <a:latin typeface="Times New Roman" panose="02020603050405020304" pitchFamily="-106" charset="0"/>
              </a:rPr>
              <a:t>clock</a:t>
            </a:r>
            <a:endParaRPr lang="en-US" sz="2300" b="1" baseline="-25000" dirty="0">
              <a:latin typeface="Times New Roman" panose="02020603050405020304" pitchFamily="-106" charset="0"/>
            </a:endParaRP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autoUpdateAnimBg="0"/>
      <p:bldP spid="584709" grpId="0" autoUpdateAnimBg="0"/>
      <p:bldP spid="5847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59556" y="377050"/>
            <a:ext cx="11054080" cy="758613"/>
          </a:xfrm>
          <a:noFill/>
        </p:spPr>
        <p:txBody>
          <a:bodyPr lIns="125619" tIns="62809" rIns="125619" bIns="62809"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Comparing Phylogenetic Trees</a:t>
            </a:r>
            <a:endParaRPr lang="en-US" sz="4800" b="1" dirty="0">
              <a:solidFill>
                <a:srgbClr val="14FFBD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045" y="1417884"/>
            <a:ext cx="12406490" cy="6710116"/>
          </a:xfrm>
          <a:noFill/>
        </p:spPr>
        <p:txBody>
          <a:bodyPr lIns="125619" tIns="62809" rIns="125619" bIns="62809">
            <a:normAutofit/>
          </a:bodyPr>
          <a:lstStyle/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Can also use likelihood ratio test to evaluate merits of diff  topologies.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Given 2 trees can ask if one tree is significantly more likely to have given rise to the data than the other.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 err="1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Kishino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&amp; Hasegawa (1989) proposed a test: Given  2 trees, the diff. in log-likelihoods is computed by taking each site in turn, and finding the </a:t>
            </a:r>
            <a:r>
              <a:rPr lang="en-US" sz="3300" u="sng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difference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in log likelihoods for that site on the two trees.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If the sum of the log likelihood differences are not significantly diff from zero, the two trees are not significantly different.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autoUpdateAnimBg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5378" y="377050"/>
            <a:ext cx="11051823" cy="758613"/>
          </a:xfrm>
          <a:noFill/>
        </p:spPr>
        <p:txBody>
          <a:bodyPr lIns="125619" tIns="62809" rIns="125619" bIns="62809"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K H Test: example</a:t>
            </a:r>
            <a:endParaRPr lang="en-US" sz="4800" b="1" dirty="0">
              <a:solidFill>
                <a:srgbClr val="14FFBD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459" y="6204373"/>
            <a:ext cx="12657102" cy="1941689"/>
          </a:xfrm>
          <a:noFill/>
        </p:spPr>
        <p:txBody>
          <a:bodyPr lIns="125619" tIns="62809" rIns="125619" bIns="62809"/>
          <a:lstStyle/>
          <a:p>
            <a:pPr marL="521335" indent="-521335" defTabSz="1390650"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KH test cannot distinguish between A &amp; B </a:t>
            </a:r>
            <a:r>
              <a:rPr lang="en-US" sz="2700" dirty="0" err="1">
                <a:solidFill>
                  <a:schemeClr val="hlink"/>
                </a:solidFill>
                <a:latin typeface="Symbol" panose="05050102010706020507" pitchFamily="-106" charset="2"/>
                <a:ea typeface="MS PGothic" panose="020B0600070205080204" pitchFamily="-106" charset="-128"/>
                <a:cs typeface="MS PGothic" panose="020B0600070205080204" pitchFamily="-106" charset="-128"/>
              </a:rPr>
              <a:t>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= - 4.76 </a:t>
            </a:r>
            <a:r>
              <a:rPr lang="en-US" sz="2700" u="sng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+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7.97</a:t>
            </a:r>
            <a:endParaRPr lang="en-US" sz="2700" dirty="0">
              <a:solidFill>
                <a:schemeClr val="hlink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but can reject “</a:t>
            </a:r>
            <a:r>
              <a:rPr lang="en-US" sz="3300" dirty="0" err="1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” (great ape monophyly) </a:t>
            </a:r>
            <a:r>
              <a:rPr lang="en-US" sz="2700" dirty="0" err="1">
                <a:solidFill>
                  <a:schemeClr val="hlink"/>
                </a:solidFill>
                <a:latin typeface="Symbol" panose="05050102010706020507" pitchFamily="-106" charset="2"/>
                <a:ea typeface="MS PGothic" panose="020B0600070205080204" pitchFamily="-106" charset="-128"/>
                <a:cs typeface="MS PGothic" panose="020B0600070205080204" pitchFamily="-106" charset="-128"/>
              </a:rPr>
              <a:t>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= - 42.18 </a:t>
            </a:r>
            <a:r>
              <a:rPr lang="en-US" sz="2700" u="sng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+</a:t>
            </a:r>
            <a:r>
              <a:rPr lang="en-US" sz="2700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14.62</a:t>
            </a:r>
            <a:endParaRPr lang="en-US" sz="2700" dirty="0">
              <a:solidFill>
                <a:srgbClr val="14FFBD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9164321" y="1770099"/>
            <a:ext cx="3169920" cy="3653085"/>
            <a:chOff x="4059" y="784"/>
            <a:chExt cx="1404" cy="1618"/>
          </a:xfrm>
        </p:grpSpPr>
        <p:pic>
          <p:nvPicPr>
            <p:cNvPr id="46092" name="Picture 6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059" y="784"/>
              <a:ext cx="1404" cy="1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6093" name="Rectangle 7"/>
            <p:cNvSpPr>
              <a:spLocks noChangeArrowheads="1"/>
            </p:cNvSpPr>
            <p:nvPr/>
          </p:nvSpPr>
          <p:spPr bwMode="auto">
            <a:xfrm>
              <a:off x="4559" y="2121"/>
              <a:ext cx="220" cy="281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81203" tIns="39889" rIns="81203" bIns="39889">
              <a:spAutoFit/>
            </a:bodyPr>
            <a:lstStyle/>
            <a:p>
              <a:pPr defTabSz="1167130"/>
              <a:r>
                <a:rPr lang="en-US" b="1" dirty="0">
                  <a:latin typeface="Times New Roman" panose="02020603050405020304" pitchFamily="-106" charset="0"/>
                </a:rPr>
                <a:t>C</a:t>
              </a:r>
              <a:endParaRPr lang="en-US" b="1" dirty="0">
                <a:latin typeface="Times New Roman" panose="02020603050405020304" pitchFamily="-106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4797778" y="1745263"/>
            <a:ext cx="3285066" cy="3610187"/>
            <a:chOff x="2125" y="773"/>
            <a:chExt cx="1455" cy="1599"/>
          </a:xfrm>
        </p:grpSpPr>
        <p:pic>
          <p:nvPicPr>
            <p:cNvPr id="46090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5" y="773"/>
              <a:ext cx="1455" cy="1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2611" y="2091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81203" tIns="39889" rIns="81203" bIns="39889">
              <a:spAutoFit/>
            </a:bodyPr>
            <a:lstStyle/>
            <a:p>
              <a:pPr defTabSz="1167130"/>
              <a:r>
                <a:rPr lang="en-US" b="1" dirty="0">
                  <a:latin typeface="Times New Roman" panose="02020603050405020304" pitchFamily="-106" charset="0"/>
                </a:rPr>
                <a:t>B</a:t>
              </a:r>
              <a:endParaRPr lang="en-US" b="1" dirty="0">
                <a:latin typeface="Times New Roman" panose="02020603050405020304" pitchFamily="-106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715717" y="1659467"/>
            <a:ext cx="3111218" cy="3644053"/>
            <a:chOff x="317" y="735"/>
            <a:chExt cx="1378" cy="1614"/>
          </a:xfrm>
        </p:grpSpPr>
        <p:pic>
          <p:nvPicPr>
            <p:cNvPr id="4608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" y="735"/>
              <a:ext cx="1378" cy="1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754" y="2068"/>
              <a:ext cx="220" cy="281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81203" tIns="39889" rIns="81203" bIns="39889">
              <a:spAutoFit/>
            </a:bodyPr>
            <a:lstStyle/>
            <a:p>
              <a:pPr defTabSz="1167130"/>
              <a:r>
                <a:rPr lang="en-US" b="1" dirty="0">
                  <a:latin typeface="Times New Roman" panose="02020603050405020304" pitchFamily="-106" charset="0"/>
                </a:rPr>
                <a:t>A</a:t>
              </a:r>
              <a:endParaRPr lang="en-US" b="1" dirty="0">
                <a:latin typeface="Times New Roman" panose="02020603050405020304" pitchFamily="-106" charset="0"/>
              </a:endParaRPr>
            </a:p>
          </p:txBody>
        </p:sp>
      </p:grpSp>
      <p:sp>
        <p:nvSpPr>
          <p:cNvPr id="587786" name="Rectangle 10"/>
          <p:cNvSpPr>
            <a:spLocks noChangeArrowheads="1"/>
          </p:cNvSpPr>
          <p:nvPr/>
        </p:nvSpPr>
        <p:spPr bwMode="auto">
          <a:xfrm>
            <a:off x="2282615" y="8983699"/>
            <a:ext cx="7196674" cy="42234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/>
            <a:r>
              <a:rPr lang="en-US" sz="2000" b="1" dirty="0">
                <a:solidFill>
                  <a:srgbClr val="F30CFF"/>
                </a:solidFill>
                <a:latin typeface="Times New Roman" panose="02020603050405020304" pitchFamily="-106" charset="0"/>
              </a:rPr>
              <a:t>N.B can do a similar test using parsimony called Templeton test</a:t>
            </a:r>
            <a:endParaRPr lang="en-US" sz="2000" b="1" dirty="0">
              <a:solidFill>
                <a:srgbClr val="F30CFF"/>
              </a:solidFill>
              <a:latin typeface="Times New Roman" panose="02020603050405020304" pitchFamily="-106" charset="0"/>
            </a:endParaRPr>
          </a:p>
        </p:txBody>
      </p:sp>
    </p:spTree>
    <p:custDataLst>
      <p:tags r:id="rId4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autoUpdateAnimBg="0" build="p"/>
      <p:bldP spid="5877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>
            <a:spLocks noGrp="1"/>
          </p:cNvSpPr>
          <p:nvPr>
            <p:ph type="title"/>
          </p:nvPr>
        </p:nvSpPr>
        <p:spPr>
          <a:xfrm>
            <a:off x="183626" y="992813"/>
            <a:ext cx="11982027" cy="1625601"/>
          </a:xfrm>
          <a:prstGeom prst="rect">
            <a:avLst/>
          </a:prstGeom>
        </p:spPr>
        <p:txBody>
          <a:bodyPr lIns="62809" tIns="62809" rIns="62809" bIns="62809"/>
          <a:lstStyle>
            <a:lvl1pPr algn="l">
              <a:defRPr sz="37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Maximum Likelihood is appealing because it can incorporate explicit models of sequence evolution</a:t>
            </a:r>
          </a:p>
        </p:txBody>
      </p:sp>
      <p:sp>
        <p:nvSpPr>
          <p:cNvPr id="1059" name="Shape 1059"/>
          <p:cNvSpPr>
            <a:spLocks noGrp="1"/>
          </p:cNvSpPr>
          <p:nvPr>
            <p:ph type="body" sz="quarter" idx="1"/>
          </p:nvPr>
        </p:nvSpPr>
        <p:spPr>
          <a:xfrm>
            <a:off x="236010" y="2662315"/>
            <a:ext cx="3650632" cy="734351"/>
          </a:xfrm>
          <a:prstGeom prst="rect">
            <a:avLst/>
          </a:prstGeom>
        </p:spPr>
        <p:txBody>
          <a:bodyPr lIns="62809" tIns="62809" rIns="62809" bIns="62809"/>
          <a:lstStyle>
            <a:lvl1pPr marL="0" indent="0" defTabSz="1390650">
              <a:spcBef>
                <a:spcPts val="4400"/>
              </a:spcBef>
              <a:buSzTx/>
              <a:buFontTx/>
              <a:buNone/>
              <a:defRPr sz="31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THREE challenges:</a:t>
            </a:r>
          </a:p>
        </p:txBody>
      </p:sp>
      <p:sp>
        <p:nvSpPr>
          <p:cNvPr id="1060" name="Shape 1060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  <p:sp>
        <p:nvSpPr>
          <p:cNvPr id="1062" name="Shape 1062"/>
          <p:cNvSpPr/>
          <p:nvPr/>
        </p:nvSpPr>
        <p:spPr>
          <a:xfrm>
            <a:off x="402980" y="4775239"/>
            <a:ext cx="10506082" cy="5715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1390650">
              <a:spcBef>
                <a:spcPts val="4400"/>
              </a:spcBef>
              <a:defRPr sz="3100"/>
            </a:pPr>
            <a:r>
              <a:rPr dirty="0"/>
              <a:t>(B) which of all of the possible </a:t>
            </a:r>
            <a:r>
              <a:rPr b="1" i="1" dirty="0">
                <a:latin typeface="Helvetica"/>
                <a:ea typeface="Helvetica"/>
                <a:cs typeface="Helvetica"/>
                <a:sym typeface="Helvetica"/>
              </a:rPr>
              <a:t>topologies</a:t>
            </a:r>
            <a:r>
              <a:rPr dirty="0"/>
              <a:t> is the most likely</a:t>
            </a:r>
            <a:endParaRPr dirty="0"/>
          </a:p>
        </p:txBody>
      </p:sp>
      <p:sp>
        <p:nvSpPr>
          <p:cNvPr id="1063" name="Shape 1063"/>
          <p:cNvSpPr/>
          <p:nvPr/>
        </p:nvSpPr>
        <p:spPr>
          <a:xfrm>
            <a:off x="348120" y="3628406"/>
            <a:ext cx="12308560" cy="10567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 defTabSz="1390650">
              <a:spcBef>
                <a:spcPts val="4400"/>
              </a:spcBef>
              <a:defRPr sz="3100"/>
            </a:pPr>
            <a:r>
              <a:rPr dirty="0"/>
              <a:t> (A) For a given topology, which </a:t>
            </a:r>
            <a:r>
              <a:rPr b="1" i="1" dirty="0">
                <a:latin typeface="Helvetica"/>
                <a:ea typeface="Helvetica"/>
                <a:cs typeface="Helvetica"/>
                <a:sym typeface="Helvetica"/>
              </a:rPr>
              <a:t>branch lengths</a:t>
            </a:r>
            <a:r>
              <a:rPr dirty="0"/>
              <a:t> make the data most likely</a:t>
            </a:r>
            <a:endParaRPr dirty="0"/>
          </a:p>
        </p:txBody>
      </p:sp>
      <p:sp>
        <p:nvSpPr>
          <p:cNvPr id="1064" name="Shape 1064"/>
          <p:cNvSpPr/>
          <p:nvPr/>
        </p:nvSpPr>
        <p:spPr>
          <a:xfrm>
            <a:off x="430859" y="5591787"/>
            <a:ext cx="11819088" cy="5715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1390650">
              <a:spcBef>
                <a:spcPts val="4400"/>
              </a:spcBef>
              <a:defRPr sz="3100"/>
            </a:pPr>
            <a:r>
              <a:t>(C) which of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the parameters in transition matrix</a:t>
            </a:r>
            <a:r>
              <a:t> is the most likely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1" animBg="1" advAuto="0"/>
      <p:bldP spid="1059" grpId="2" animBg="1" advAuto="0" build="p"/>
      <p:bldP spid="1062" grpId="4" animBg="1" advAuto="0"/>
      <p:bldP spid="1063" grpId="3" animBg="1" advAuto="0"/>
      <p:bldP spid="1064" grpId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0951" y="194170"/>
            <a:ext cx="2417775" cy="5622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>
                <a:solidFill>
                  <a:srgbClr val="004080"/>
                </a:solidFill>
              </a:rPr>
              <a:t>Markov chain</a:t>
            </a:r>
            <a:endParaRPr lang="en-US" sz="280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41867" y="866987"/>
            <a:ext cx="1181269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" y="2156107"/>
            <a:ext cx="13176424" cy="62252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/>
              <a:t>A </a:t>
            </a:r>
            <a:r>
              <a:rPr lang="en-US">
                <a:solidFill>
                  <a:srgbClr val="004080"/>
                </a:solidFill>
              </a:rPr>
              <a:t>Markov chain</a:t>
            </a:r>
            <a:r>
              <a:rPr lang="en-US"/>
              <a:t> is a model in which changes in states</a:t>
            </a:r>
            <a:endParaRPr lang="en-US"/>
          </a:p>
          <a:p>
            <a:pPr algn="ctr"/>
            <a:r>
              <a:rPr lang="en-US"/>
              <a:t>follow transition probabilities.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>
              <a:buFontTx/>
              <a:buChar char="•"/>
            </a:pPr>
            <a:r>
              <a:rPr lang="en-US"/>
              <a:t>It is a stochastic system, i.e. random process</a:t>
            </a:r>
            <a:endParaRPr lang="en-US"/>
          </a:p>
          <a:p>
            <a:pPr algn="ctr">
              <a:buFontTx/>
              <a:buChar char="•"/>
            </a:pPr>
            <a:r>
              <a:rPr lang="en-US"/>
              <a:t>The probability of the next state depends on the current state,</a:t>
            </a:r>
            <a:endParaRPr lang="en-US"/>
          </a:p>
          <a:p>
            <a:pPr algn="ctr"/>
            <a:r>
              <a:rPr lang="en-US"/>
              <a:t>but can also have a chain with memory</a:t>
            </a:r>
            <a:endParaRPr lang="en-US"/>
          </a:p>
          <a:p>
            <a:pPr algn="ctr">
              <a:buFontTx/>
              <a:buChar char="•"/>
            </a:pPr>
            <a:r>
              <a:rPr lang="en-US"/>
              <a:t>The probability of moving to another state follows a </a:t>
            </a:r>
            <a:endParaRPr lang="en-US"/>
          </a:p>
          <a:p>
            <a:pPr algn="ctr"/>
            <a:r>
              <a:rPr lang="en-US"/>
              <a:t>probability distribution </a:t>
            </a:r>
            <a:endParaRPr lang="en-US"/>
          </a:p>
          <a:p>
            <a:pPr algn="ctr">
              <a:buFontTx/>
              <a:buChar char="•"/>
            </a:pPr>
            <a:r>
              <a:rPr lang="en-US"/>
              <a:t>But it can stay in the same locality, where locality may be in </a:t>
            </a:r>
            <a:endParaRPr lang="en-US"/>
          </a:p>
          <a:p>
            <a:pPr algn="ctr"/>
            <a:r>
              <a:rPr lang="en-US"/>
              <a:t>space or time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0952" y="194170"/>
            <a:ext cx="4473090" cy="5622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>
                <a:solidFill>
                  <a:srgbClr val="004080"/>
                </a:solidFill>
              </a:rPr>
              <a:t>Markov chain Monte Carlo</a:t>
            </a:r>
            <a:endParaRPr lang="en-US" sz="2800" dirty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541867" y="866987"/>
            <a:ext cx="1181269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2864" y="1300480"/>
            <a:ext cx="11814950" cy="23473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en-US">
                <a:solidFill>
                  <a:srgbClr val="004080"/>
                </a:solidFill>
              </a:rPr>
              <a:t>Monte Carlo</a:t>
            </a:r>
            <a:r>
              <a:rPr lang="en-US"/>
              <a:t>: town in Monaco famous for its casino (including the European Poker Tour and World Backgammon Championship)</a:t>
            </a:r>
            <a:endParaRPr lang="en-US"/>
          </a:p>
          <a:p>
            <a:pPr>
              <a:buFontTx/>
              <a:buChar char="•"/>
            </a:pP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8613" y="3251200"/>
            <a:ext cx="4443307" cy="42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Oval 6"/>
          <p:cNvSpPr>
            <a:spLocks noChangeAspect="1" noChangeArrowheads="1"/>
          </p:cNvSpPr>
          <p:nvPr/>
        </p:nvSpPr>
        <p:spPr bwMode="auto">
          <a:xfrm>
            <a:off x="4334934" y="6285654"/>
            <a:ext cx="117404" cy="117404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551680" y="6502400"/>
            <a:ext cx="1625600" cy="162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633298" y="3736763"/>
            <a:ext cx="7549519" cy="1793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/>
              <a:t>Relevance ?</a:t>
            </a:r>
            <a:endParaRPr lang="en-US"/>
          </a:p>
          <a:p>
            <a:endParaRPr lang="en-US"/>
          </a:p>
          <a:p>
            <a:r>
              <a:rPr lang="en-US"/>
              <a:t>both operate on </a:t>
            </a:r>
            <a:r>
              <a:rPr lang="en-US">
                <a:solidFill>
                  <a:srgbClr val="004080"/>
                </a:solidFill>
              </a:rPr>
              <a:t>random processes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396" y="8595869"/>
            <a:ext cx="6344001" cy="410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7" tIns="50797" rIns="50797" bIns="50797" numCol="1" spcCol="38098" rtlCol="0" anchor="ctr">
            <a:sp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marple.eeb.uconn.edu/mcmcrobot/?page_id</a:t>
            </a:r>
            <a:r>
              <a:rPr lang="en-US" sz="2000" dirty="0" smtClean="0"/>
              <a:t>=24</a:t>
            </a:r>
            <a:endParaRPr lang="en-US" sz="2000" dirty="0"/>
          </a:p>
        </p:txBody>
      </p:sp>
      <p:pic>
        <p:nvPicPr>
          <p:cNvPr id="5" name="Picture 4" descr="robotsrules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1" y="2875160"/>
            <a:ext cx="9893301" cy="462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198" y="1115141"/>
            <a:ext cx="2898399" cy="656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7" tIns="50797" rIns="50797" bIns="50797" numCol="1" spcCol="38098" rtlCol="0" anchor="ctr">
            <a:spAutoFit/>
          </a:bodyPr>
          <a:lstStyle/>
          <a:p>
            <a:r>
              <a:rPr lang="en-US" dirty="0" smtClean="0"/>
              <a:t>MCMC Robot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75360" y="650240"/>
            <a:ext cx="11054080" cy="1625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0046" tIns="65023" rIns="130046" bIns="65023" anchor="ctr"/>
          <a:lstStyle/>
          <a:p>
            <a:pPr algn="ctr" eaLnBrk="1" hangingPunct="1"/>
            <a:r>
              <a:rPr lang="en-US" sz="6300" dirty="0" smtClean="0">
                <a:solidFill>
                  <a:schemeClr val="tx2"/>
                </a:solidFill>
              </a:rPr>
              <a:t>Basic </a:t>
            </a:r>
            <a:r>
              <a:rPr lang="en-US" sz="6300" dirty="0">
                <a:solidFill>
                  <a:schemeClr val="tx2"/>
                </a:solidFill>
              </a:rPr>
              <a:t>evolutionary models</a:t>
            </a:r>
            <a:endParaRPr lang="en-US" sz="6300" dirty="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527040" y="2578383"/>
            <a:ext cx="7152640" cy="61998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0046" tIns="65023" rIns="130046" bIns="65023"/>
          <a:lstStyle/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Topology and branch length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Substitution matrix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300" dirty="0" err="1"/>
              <a:t>r</a:t>
            </a:r>
            <a:r>
              <a:rPr lang="en-US" sz="2300" baseline="-25000" dirty="0" err="1"/>
              <a:t>TC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CT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TA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AT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TG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GT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sz="2300" dirty="0"/>
              <a:t>       </a:t>
            </a:r>
            <a:r>
              <a:rPr lang="en-US" sz="2300" dirty="0" err="1"/>
              <a:t>r</a:t>
            </a:r>
            <a:r>
              <a:rPr lang="en-US" sz="2300" baseline="-25000" dirty="0" err="1"/>
              <a:t>CA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AC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CG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GC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sz="2300" dirty="0"/>
              <a:t>       </a:t>
            </a:r>
            <a:r>
              <a:rPr lang="en-US" sz="2300" dirty="0" err="1"/>
              <a:t>r</a:t>
            </a:r>
            <a:r>
              <a:rPr lang="en-US" sz="2300" baseline="-25000" dirty="0" err="1"/>
              <a:t>AG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GA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Stationary base frequencies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300" dirty="0" err="1"/>
              <a:t>f</a:t>
            </a:r>
            <a:r>
              <a:rPr lang="en-US" sz="2300" baseline="-25000" dirty="0" err="1"/>
              <a:t>T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C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A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G</a:t>
            </a:r>
            <a:r>
              <a:rPr lang="en-US" sz="2300" dirty="0"/>
              <a:t>, </a:t>
            </a:r>
            <a:endParaRPr lang="en-US" sz="2300" dirty="0"/>
          </a:p>
        </p:txBody>
      </p:sp>
      <p:pic>
        <p:nvPicPr>
          <p:cNvPr id="62468" name="Picture 4" descr="&#10;Picture 2.png     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0720" y="4258169"/>
            <a:ext cx="3034453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85707" y="4145281"/>
            <a:ext cx="1263572" cy="21318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600" dirty="0"/>
              <a:t>Taxa 1</a:t>
            </a:r>
            <a:endParaRPr lang="en-US" sz="2600" dirty="0"/>
          </a:p>
          <a:p>
            <a:r>
              <a:rPr lang="en-US" sz="2600" dirty="0"/>
              <a:t>Taxa 2</a:t>
            </a:r>
            <a:endParaRPr lang="en-US" sz="2600" dirty="0"/>
          </a:p>
          <a:p>
            <a:r>
              <a:rPr lang="en-US" sz="2600" dirty="0"/>
              <a:t>Taxa 3</a:t>
            </a:r>
            <a:endParaRPr lang="en-US" sz="2600" dirty="0"/>
          </a:p>
          <a:p>
            <a:r>
              <a:rPr lang="en-US" sz="2600" dirty="0"/>
              <a:t>Taxa 4</a:t>
            </a:r>
            <a:endParaRPr lang="en-US" sz="2600" dirty="0"/>
          </a:p>
          <a:p>
            <a:r>
              <a:rPr lang="en-US" sz="2600" dirty="0"/>
              <a:t>Taxa 5</a:t>
            </a:r>
            <a:endParaRPr lang="en-US" sz="2600" dirty="0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7369387" y="3445369"/>
            <a:ext cx="1083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7369387" y="3662116"/>
            <a:ext cx="86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7369387" y="3445369"/>
            <a:ext cx="0" cy="216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6935894" y="3553742"/>
            <a:ext cx="4334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935893" y="3553742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935893" y="3878862"/>
            <a:ext cx="1842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502400" y="3662116"/>
            <a:ext cx="4334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502400" y="3662116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6502400" y="4312356"/>
            <a:ext cx="130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177280" y="3987236"/>
            <a:ext cx="325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7802880" y="4095609"/>
            <a:ext cx="0" cy="433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7802880" y="4095609"/>
            <a:ext cx="86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7802880" y="4529102"/>
            <a:ext cx="162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26738" y="1115342"/>
            <a:ext cx="6800427" cy="8182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44320" y="178366"/>
            <a:ext cx="8606540" cy="82245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/>
            <a:r>
              <a:rPr lang="en-US" sz="4600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Summary Comparison of Models</a:t>
            </a:r>
            <a:endParaRPr lang="en-US" sz="4600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99" y="546382"/>
            <a:ext cx="11792374" cy="1282418"/>
          </a:xfrm>
          <a:noFill/>
        </p:spPr>
        <p:txBody>
          <a:bodyPr lIns="125619" tIns="62809" rIns="125619" bIns="62809">
            <a:normAutofit fontScale="90000"/>
          </a:bodyPr>
          <a:lstStyle/>
          <a:p>
            <a:pPr eaLnBrk="1" hangingPunct="1"/>
            <a:r>
              <a:rPr lang="en-US" sz="48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Given the range of models, how do we choose among them?</a:t>
            </a:r>
            <a:endParaRPr lang="en-US" sz="48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1" y="2648374"/>
            <a:ext cx="12232640" cy="6021493"/>
          </a:xfrm>
          <a:noFill/>
        </p:spPr>
        <p:txBody>
          <a:bodyPr lIns="125619" tIns="62809" rIns="125619" bIns="62809">
            <a:normAutofit/>
          </a:bodyPr>
          <a:lstStyle/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spcAft>
                <a:spcPts val="2560"/>
              </a:spcAft>
              <a:buClr>
                <a:schemeClr val="tx1"/>
              </a:buClr>
            </a:pPr>
            <a:r>
              <a:rPr lang="en-US" sz="2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Choose the most realistic. This means adding parameters.</a:t>
            </a:r>
            <a:endParaRPr lang="en-US" sz="23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spcAft>
                <a:spcPts val="2560"/>
              </a:spcAft>
              <a:buClr>
                <a:schemeClr val="tx1"/>
              </a:buClr>
            </a:pPr>
            <a:r>
              <a:rPr lang="en-US" sz="2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But adding parameters comes at a cost. We must estimate each parameter from our data. The more parameters we add the greater the uncertainty in our estimates - because we are “spreading the data more and more thinly”</a:t>
            </a:r>
            <a:endParaRPr lang="en-US" sz="23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spcAft>
                <a:spcPts val="2560"/>
              </a:spcAft>
              <a:buClr>
                <a:schemeClr val="tx1"/>
              </a:buClr>
            </a:pPr>
            <a:r>
              <a:rPr lang="en-US" sz="2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Hence a very realistic model  may end up with a large sampling error and loose statistical power</a:t>
            </a:r>
            <a:endParaRPr lang="en-US" sz="23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spcAft>
                <a:spcPts val="2560"/>
              </a:spcAft>
              <a:buClr>
                <a:schemeClr val="tx1"/>
              </a:buClr>
            </a:pPr>
            <a:r>
              <a:rPr lang="en-US" sz="2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Ideally we want the simplest model we can get away with that still yields a reasonable estimate....</a:t>
            </a:r>
            <a:endParaRPr lang="en-US" sz="23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autoUpdateAnimBg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530" y="241583"/>
            <a:ext cx="11573369" cy="1625600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4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Tamura (1994) aligned and compared chimp and human MtDNA sequences.</a:t>
            </a:r>
            <a:endParaRPr lang="en-US" sz="4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524" y="2208107"/>
            <a:ext cx="12374881" cy="2246490"/>
          </a:xfrm>
          <a:noFill/>
        </p:spPr>
        <p:txBody>
          <a:bodyPr lIns="125619" tIns="62809" rIns="125619" bIns="62809"/>
          <a:lstStyle/>
          <a:p>
            <a:pPr marL="521335" indent="-521335" defTabSz="1390650">
              <a:spcBef>
                <a:spcPct val="100000"/>
              </a:spcBef>
              <a:buClr>
                <a:schemeClr val="tx1"/>
              </a:buClr>
            </a:pPr>
            <a:r>
              <a:rPr lang="en-US" sz="21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Contrasted the observed patterns of difference with those predicted by each of the models.......</a:t>
            </a:r>
            <a:endParaRPr lang="en-US" sz="2100" b="1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spcBef>
                <a:spcPct val="100000"/>
              </a:spcBef>
              <a:buClr>
                <a:schemeClr val="tx1"/>
              </a:buClr>
            </a:pPr>
            <a:r>
              <a:rPr lang="en-US" sz="21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307 out of 1333 sites differed between the 2 sequences. </a:t>
            </a:r>
            <a:r>
              <a:rPr lang="en-US" sz="21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	          </a:t>
            </a:r>
            <a:endParaRPr lang="en-US" sz="21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spcBef>
                <a:spcPct val="100000"/>
              </a:spcBef>
              <a:buClr>
                <a:schemeClr val="tx1"/>
              </a:buClr>
            </a:pPr>
            <a:r>
              <a:rPr lang="en-US" sz="2100" dirty="0" err="1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p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= 307/1333 = 0.23. </a:t>
            </a:r>
            <a:r>
              <a:rPr lang="en-US" sz="21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(JC distributes these changes evenly etc.)</a:t>
            </a:r>
            <a:endParaRPr lang="en-US" sz="21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buClr>
                <a:schemeClr val="tx1"/>
              </a:buClr>
            </a:pPr>
            <a:endParaRPr lang="en-US" sz="2100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pic>
        <p:nvPicPr>
          <p:cNvPr id="922628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93547" y="6394027"/>
            <a:ext cx="2348089" cy="2761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262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04" y="6452730"/>
            <a:ext cx="2278097" cy="2759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263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880" y="6394027"/>
            <a:ext cx="2348089" cy="2761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2631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3840" y="6394028"/>
            <a:ext cx="2278098" cy="2759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632" name="Rectangle 8"/>
          <p:cNvSpPr>
            <a:spLocks noChangeArrowheads="1"/>
          </p:cNvSpPr>
          <p:nvPr/>
        </p:nvSpPr>
        <p:spPr bwMode="auto">
          <a:xfrm>
            <a:off x="9970347" y="4334933"/>
            <a:ext cx="2044706" cy="42234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/>
            <a:r>
              <a:rPr lang="en-US" sz="2000" dirty="0" err="1">
                <a:solidFill>
                  <a:srgbClr val="FA1708"/>
                </a:solidFill>
                <a:latin typeface="Times New Roman" panose="02020603050405020304" pitchFamily="-106" charset="0"/>
              </a:rPr>
              <a:t>d</a:t>
            </a:r>
            <a:r>
              <a:rPr lang="en-US" sz="2000" dirty="0">
                <a:solidFill>
                  <a:srgbClr val="FA1708"/>
                </a:solidFill>
                <a:latin typeface="Times New Roman" panose="02020603050405020304" pitchFamily="-106" charset="0"/>
              </a:rPr>
              <a:t> = - </a:t>
            </a:r>
            <a:r>
              <a:rPr lang="en-US" sz="2000" baseline="30000" dirty="0">
                <a:solidFill>
                  <a:srgbClr val="FA1708"/>
                </a:solidFill>
                <a:latin typeface="Times New Roman" panose="02020603050405020304" pitchFamily="-106" charset="0"/>
              </a:rPr>
              <a:t>3</a:t>
            </a:r>
            <a:r>
              <a:rPr lang="en-US" sz="2000" dirty="0">
                <a:solidFill>
                  <a:srgbClr val="FA1708"/>
                </a:solidFill>
                <a:latin typeface="Times New Roman" panose="02020603050405020304" pitchFamily="-106" charset="0"/>
              </a:rPr>
              <a:t>/</a:t>
            </a:r>
            <a:r>
              <a:rPr lang="en-US" sz="2000" baseline="-25000" dirty="0">
                <a:solidFill>
                  <a:srgbClr val="FA1708"/>
                </a:solidFill>
                <a:latin typeface="Times New Roman" panose="02020603050405020304" pitchFamily="-106" charset="0"/>
              </a:rPr>
              <a:t>4</a:t>
            </a:r>
            <a:r>
              <a:rPr lang="en-US" sz="2000" dirty="0">
                <a:solidFill>
                  <a:srgbClr val="FA1708"/>
                </a:solidFill>
                <a:latin typeface="Times New Roman" panose="02020603050405020304" pitchFamily="-106" charset="0"/>
              </a:rPr>
              <a:t>ln (1-</a:t>
            </a:r>
            <a:r>
              <a:rPr lang="en-US" sz="2000" baseline="30000" dirty="0">
                <a:solidFill>
                  <a:srgbClr val="FA1708"/>
                </a:solidFill>
                <a:latin typeface="Times New Roman" panose="02020603050405020304" pitchFamily="-106" charset="0"/>
              </a:rPr>
              <a:t>4</a:t>
            </a:r>
            <a:r>
              <a:rPr lang="en-US" sz="2000" dirty="0">
                <a:solidFill>
                  <a:srgbClr val="FA1708"/>
                </a:solidFill>
                <a:latin typeface="Times New Roman" panose="02020603050405020304" pitchFamily="-106" charset="0"/>
              </a:rPr>
              <a:t>/</a:t>
            </a:r>
            <a:r>
              <a:rPr lang="en-US" sz="2000" baseline="-25000" dirty="0">
                <a:solidFill>
                  <a:srgbClr val="FA1708"/>
                </a:solidFill>
                <a:latin typeface="Times New Roman" panose="02020603050405020304" pitchFamily="-106" charset="0"/>
              </a:rPr>
              <a:t>3</a:t>
            </a:r>
            <a:r>
              <a:rPr lang="en-US" sz="2000" dirty="0">
                <a:solidFill>
                  <a:srgbClr val="FA1708"/>
                </a:solidFill>
                <a:latin typeface="Times New Roman" panose="02020603050405020304" pitchFamily="-106" charset="0"/>
              </a:rPr>
              <a:t>p)</a:t>
            </a:r>
            <a:endParaRPr lang="en-US" sz="2000" dirty="0">
              <a:solidFill>
                <a:srgbClr val="FA1708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3486009" y="8010596"/>
            <a:ext cx="1083733" cy="0"/>
          </a:xfrm>
          <a:prstGeom prst="line">
            <a:avLst/>
          </a:prstGeom>
          <a:noFill/>
          <a:ln w="76200">
            <a:solidFill>
              <a:srgbClr val="14FFBD"/>
            </a:solidFill>
            <a:round/>
            <a:tailEnd type="triangle" w="med" len="med"/>
          </a:ln>
        </p:spPr>
        <p:txBody>
          <a:bodyPr wrap="none" lIns="130046" tIns="65023" rIns="130046" bIns="65023" anchor="ctr"/>
          <a:lstStyle/>
          <a:p>
            <a:endParaRPr lang="en-US"/>
          </a:p>
        </p:txBody>
      </p:sp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autoUpdateAnimBg="0" build="p"/>
      <p:bldP spid="922632" grpId="0" autoUpdateAnimBg="0"/>
      <p:bldP spid="9226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530" y="241583"/>
            <a:ext cx="11573369" cy="1625600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4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Based on visual inspection it looks as though</a:t>
            </a:r>
            <a:br>
              <a:rPr lang="en-US" sz="4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</a:br>
            <a:r>
              <a:rPr lang="en-US" sz="4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HKY85 </a:t>
            </a:r>
            <a:r>
              <a:rPr lang="en-US" sz="4300" b="1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&gt; </a:t>
            </a:r>
            <a:r>
              <a:rPr lang="en-US" sz="4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K2P </a:t>
            </a:r>
            <a:r>
              <a:rPr lang="en-US" sz="4300" b="1" dirty="0">
                <a:solidFill>
                  <a:schemeClr val="hlink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&gt; </a:t>
            </a:r>
            <a:r>
              <a:rPr lang="en-US" sz="4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JC</a:t>
            </a:r>
            <a:endParaRPr lang="en-US" sz="4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613" y="7261014"/>
            <a:ext cx="11921067" cy="756356"/>
          </a:xfrm>
          <a:noFill/>
        </p:spPr>
        <p:txBody>
          <a:bodyPr lIns="125619" tIns="62809" rIns="125619" bIns="62809"/>
          <a:lstStyle/>
          <a:p>
            <a:pPr marL="521335" indent="-521335" defTabSz="1390650">
              <a:spcBef>
                <a:spcPct val="100000"/>
              </a:spcBef>
              <a:buClr>
                <a:schemeClr val="tx1"/>
              </a:buClr>
            </a:pP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This is borne out by statistical tests using Likelihood scores.</a:t>
            </a:r>
            <a:endParaRPr lang="en-US" sz="2700" b="1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433493" y="2817707"/>
            <a:ext cx="11921067" cy="2792872"/>
            <a:chOff x="299" y="2288"/>
            <a:chExt cx="5280" cy="1237"/>
          </a:xfrm>
        </p:grpSpPr>
        <p:pic>
          <p:nvPicPr>
            <p:cNvPr id="35848" name="Picture 5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50" y="2303"/>
              <a:ext cx="1040" cy="1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49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9" y="2295"/>
              <a:ext cx="1009" cy="1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50" name="Pictur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6" y="2288"/>
              <a:ext cx="1040" cy="1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51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" y="2295"/>
              <a:ext cx="1009" cy="1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>
              <a:off x="1503" y="2985"/>
              <a:ext cx="480" cy="0"/>
            </a:xfrm>
            <a:prstGeom prst="line">
              <a:avLst/>
            </a:prstGeom>
            <a:noFill/>
            <a:ln w="76200">
              <a:solidFill>
                <a:srgbClr val="14FFBD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1083734" y="5635411"/>
            <a:ext cx="10322560" cy="909884"/>
            <a:chOff x="662" y="3538"/>
            <a:chExt cx="4572" cy="403"/>
          </a:xfrm>
        </p:grpSpPr>
        <p:sp>
          <p:nvSpPr>
            <p:cNvPr id="35846" name="Text Box 11"/>
            <p:cNvSpPr txBox="1">
              <a:spLocks noChangeArrowheads="1"/>
            </p:cNvSpPr>
            <p:nvPr/>
          </p:nvSpPr>
          <p:spPr bwMode="auto">
            <a:xfrm>
              <a:off x="662" y="3538"/>
              <a:ext cx="194" cy="3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GB" sz="5100" dirty="0">
                  <a:solidFill>
                    <a:srgbClr val="FA1708"/>
                  </a:solidFill>
                </a:rPr>
                <a:t>*</a:t>
              </a:r>
              <a:endParaRPr lang="en-GB" dirty="0"/>
            </a:p>
          </p:txBody>
        </p:sp>
        <p:sp>
          <p:nvSpPr>
            <p:cNvPr id="35847" name="Text Box 12"/>
            <p:cNvSpPr txBox="1">
              <a:spLocks noChangeArrowheads="1"/>
            </p:cNvSpPr>
            <p:nvPr/>
          </p:nvSpPr>
          <p:spPr bwMode="auto">
            <a:xfrm>
              <a:off x="5040" y="3552"/>
              <a:ext cx="194" cy="3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GB" sz="5100" dirty="0">
                  <a:solidFill>
                    <a:srgbClr val="FA1708"/>
                  </a:solidFill>
                </a:rPr>
                <a:t>*</a:t>
              </a:r>
              <a:endParaRPr lang="en-GB" dirty="0"/>
            </a:p>
          </p:txBody>
        </p:sp>
      </p:grpSp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1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42" y="38384"/>
            <a:ext cx="11054080" cy="1214684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5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Likelihood ratio tests.</a:t>
            </a:r>
            <a:endParaRPr lang="en-US" sz="5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94" y="1614312"/>
            <a:ext cx="12641297" cy="4330418"/>
          </a:xfrm>
          <a:noFill/>
        </p:spPr>
        <p:txBody>
          <a:bodyPr lIns="125619" tIns="62809" rIns="125619" bIns="62809"/>
          <a:lstStyle/>
          <a:p>
            <a:pPr eaLnBrk="1" hangingPunct="1">
              <a:spcBef>
                <a:spcPct val="100000"/>
              </a:spcBef>
              <a:buClr>
                <a:schemeClr val="hlink"/>
              </a:buClr>
            </a:pPr>
            <a:r>
              <a:rPr lang="en-US" sz="4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Can test alternative hypotheses for same data.</a:t>
            </a:r>
            <a:endParaRPr lang="en-US" sz="4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eaLnBrk="1" hangingPunct="1">
              <a:spcBef>
                <a:spcPct val="100000"/>
              </a:spcBef>
              <a:buClr>
                <a:schemeClr val="hlink"/>
              </a:buClr>
            </a:pPr>
            <a:r>
              <a:rPr lang="en-US" sz="4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Likelihood ratio statistic is the ratio of the log-likelihood of the alternative hypothesis (H</a:t>
            </a:r>
            <a:r>
              <a:rPr lang="en-US" sz="4300" baseline="-250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1</a:t>
            </a:r>
            <a:r>
              <a:rPr lang="en-US" sz="4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) to the null hypothesis (H</a:t>
            </a:r>
            <a:r>
              <a:rPr lang="en-US" sz="4300" baseline="-250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0</a:t>
            </a:r>
            <a:r>
              <a:rPr lang="en-US" sz="4300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)</a:t>
            </a:r>
            <a:endParaRPr lang="en-US" sz="4300" dirty="0">
              <a:solidFill>
                <a:srgbClr val="14FFBD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2770295" y="5274169"/>
            <a:ext cx="8654062" cy="14072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8400" b="1" dirty="0" err="1">
                <a:latin typeface="Symbol" panose="05050102010706020507" pitchFamily="-106" charset="2"/>
              </a:rPr>
              <a:t></a:t>
            </a:r>
            <a:r>
              <a:rPr lang="en-US" sz="6100" b="1" dirty="0">
                <a:latin typeface="Times New Roman" panose="02020603050405020304" pitchFamily="-106" charset="0"/>
              </a:rPr>
              <a:t> =  log </a:t>
            </a:r>
            <a:r>
              <a:rPr lang="en-US" sz="6100" b="1" i="1" dirty="0"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>
                <a:latin typeface="Times New Roman" panose="02020603050405020304" pitchFamily="-106" charset="0"/>
              </a:rPr>
              <a:t>1 </a:t>
            </a:r>
            <a:r>
              <a:rPr lang="en-US" sz="6100" b="1" dirty="0">
                <a:latin typeface="Times New Roman" panose="02020603050405020304" pitchFamily="-106" charset="0"/>
              </a:rPr>
              <a:t>- log </a:t>
            </a:r>
            <a:r>
              <a:rPr lang="en-US" sz="6100" b="1" i="1" dirty="0"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>
                <a:latin typeface="Times New Roman" panose="02020603050405020304" pitchFamily="-106" charset="0"/>
              </a:rPr>
              <a:t>0</a:t>
            </a:r>
            <a:endParaRPr lang="en-US" sz="4600" b="1" baseline="-25000" dirty="0">
              <a:solidFill>
                <a:srgbClr val="14FFBD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1122117" y="7315200"/>
            <a:ext cx="11056337" cy="226900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  <a:buClr>
                <a:schemeClr val="hlink"/>
              </a:buClr>
              <a:buFontTx/>
              <a:buChar char="•"/>
            </a:pPr>
            <a:r>
              <a:rPr lang="en-US" sz="2600" dirty="0">
                <a:latin typeface="Times New Roman" panose="02020603050405020304" pitchFamily="-106" charset="0"/>
              </a:rPr>
              <a:t>where  L</a:t>
            </a:r>
            <a:r>
              <a:rPr lang="en-US" sz="2600" baseline="-25000" dirty="0">
                <a:latin typeface="Times New Roman" panose="02020603050405020304" pitchFamily="-106" charset="0"/>
              </a:rPr>
              <a:t>1</a:t>
            </a:r>
            <a:r>
              <a:rPr lang="en-US" sz="2600" dirty="0">
                <a:latin typeface="Times New Roman" panose="02020603050405020304" pitchFamily="-106" charset="0"/>
              </a:rPr>
              <a:t> is the maximum likelihood of the alt hypothesis, L</a:t>
            </a:r>
            <a:r>
              <a:rPr lang="en-US" sz="2600" baseline="-25000" dirty="0">
                <a:latin typeface="Times New Roman" panose="02020603050405020304" pitchFamily="-106" charset="0"/>
              </a:rPr>
              <a:t>0</a:t>
            </a:r>
            <a:r>
              <a:rPr lang="en-US" sz="2600" dirty="0">
                <a:latin typeface="Times New Roman" panose="02020603050405020304" pitchFamily="-106" charset="0"/>
              </a:rPr>
              <a:t> is the maximum likelihood of the null hypothesis </a:t>
            </a:r>
            <a:endParaRPr lang="en-US" sz="2600" dirty="0">
              <a:latin typeface="Times New Roman" panose="02020603050405020304" pitchFamily="-106" charset="0"/>
            </a:endParaRPr>
          </a:p>
          <a:p>
            <a:pPr defTabSz="1167130">
              <a:spcBef>
                <a:spcPct val="100000"/>
              </a:spcBef>
              <a:buClr>
                <a:schemeClr val="hlink"/>
              </a:buClr>
              <a:buFontTx/>
              <a:buChar char="•"/>
            </a:pPr>
            <a:r>
              <a:rPr lang="en-US" sz="2600" dirty="0">
                <a:latin typeface="Times New Roman" panose="02020603050405020304" pitchFamily="-106" charset="0"/>
              </a:rPr>
              <a:t>Can determine significance from X</a:t>
            </a:r>
            <a:r>
              <a:rPr lang="en-US" sz="2600" baseline="30000" dirty="0">
                <a:latin typeface="Times New Roman" panose="02020603050405020304" pitchFamily="-106" charset="0"/>
              </a:rPr>
              <a:t>2</a:t>
            </a:r>
            <a:r>
              <a:rPr lang="en-US" sz="2600" dirty="0">
                <a:latin typeface="Times New Roman" panose="02020603050405020304" pitchFamily="-106" charset="0"/>
              </a:rPr>
              <a:t> tables when H</a:t>
            </a:r>
            <a:r>
              <a:rPr lang="en-US" sz="2600" baseline="-25000" dirty="0">
                <a:latin typeface="Times New Roman" panose="02020603050405020304" pitchFamily="-106" charset="0"/>
              </a:rPr>
              <a:t>1</a:t>
            </a:r>
            <a:r>
              <a:rPr lang="en-US" sz="2600" dirty="0">
                <a:latin typeface="Times New Roman" panose="02020603050405020304" pitchFamily="-106" charset="0"/>
              </a:rPr>
              <a:t> is a subset of H</a:t>
            </a:r>
            <a:r>
              <a:rPr lang="en-US" sz="2600" baseline="-25000" dirty="0">
                <a:latin typeface="Times New Roman" panose="02020603050405020304" pitchFamily="-106" charset="0"/>
              </a:rPr>
              <a:t>0. </a:t>
            </a:r>
            <a:r>
              <a:rPr lang="en-US" sz="2600" dirty="0">
                <a:latin typeface="Times New Roman" panose="02020603050405020304" pitchFamily="-106" charset="0"/>
              </a:rPr>
              <a:t>    </a:t>
            </a:r>
            <a:r>
              <a:rPr lang="en-US" sz="2600" dirty="0" err="1">
                <a:latin typeface="Times New Roman" panose="02020603050405020304" pitchFamily="-106" charset="0"/>
              </a:rPr>
              <a:t>ie</a:t>
            </a:r>
            <a:r>
              <a:rPr lang="en-US" sz="2600" dirty="0">
                <a:latin typeface="Times New Roman" panose="02020603050405020304" pitchFamily="-106" charset="0"/>
              </a:rPr>
              <a:t> when hypotheses are nested because 2</a:t>
            </a:r>
            <a:r>
              <a:rPr lang="en-US" sz="3100" dirty="0">
                <a:latin typeface="Symbol" panose="05050102010706020507" pitchFamily="-106" charset="2"/>
              </a:rPr>
              <a:t></a:t>
            </a:r>
            <a:r>
              <a:rPr lang="en-US" sz="2600" dirty="0">
                <a:latin typeface="Times New Roman" panose="02020603050405020304" pitchFamily="-106" charset="0"/>
              </a:rPr>
              <a:t>is distributed approx like X</a:t>
            </a:r>
            <a:r>
              <a:rPr lang="en-US" sz="2600" baseline="30000" dirty="0">
                <a:latin typeface="Times New Roman" panose="02020603050405020304" pitchFamily="-106" charset="0"/>
              </a:rPr>
              <a:t>2</a:t>
            </a:r>
            <a:endParaRPr lang="en-US" sz="2600" baseline="30000" dirty="0">
              <a:latin typeface="Times New Roman" panose="02020603050405020304" pitchFamily="-10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ldLvl="2" autoUpdateAnimBg="0" build="p"/>
      <p:bldP spid="579588" grpId="0" autoUpdateAnimBg="0"/>
      <p:bldP spid="579589" grpId="0" autoUpdateAnimBg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56" y="1020516"/>
            <a:ext cx="11051822" cy="1214684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5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Is the model valid?</a:t>
            </a:r>
            <a:endParaRPr lang="en-US" sz="5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876" y="3461174"/>
            <a:ext cx="12207804" cy="3194755"/>
          </a:xfrm>
          <a:noFill/>
        </p:spPr>
        <p:txBody>
          <a:bodyPr lIns="125619" tIns="62809" rIns="125619" bIns="62809"/>
          <a:lstStyle/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Given  the dependence of Likelihood on an explicit  model how do we know if model is reasonable?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5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One way is to see how well a </a:t>
            </a:r>
            <a:r>
              <a:rPr lang="en-US" sz="3300" dirty="0" err="1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model+tree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fit the observed data relative to the theoretical </a:t>
            </a:r>
            <a:r>
              <a:rPr lang="en-US" sz="3300" u="sng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best fit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    L</a:t>
            </a:r>
            <a:r>
              <a:rPr lang="en-US" sz="3300" baseline="-250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MAX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using a Likelihood ratio test.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3556001" y="7798365"/>
            <a:ext cx="5721912" cy="82245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sz="4600" b="1" dirty="0" err="1">
                <a:solidFill>
                  <a:schemeClr val="hlink"/>
                </a:solidFill>
                <a:latin typeface="Symbol" panose="05050102010706020507" pitchFamily="-106" charset="2"/>
              </a:rPr>
              <a:t></a:t>
            </a:r>
            <a:r>
              <a:rPr lang="en-US" sz="4600" b="1" dirty="0">
                <a:solidFill>
                  <a:schemeClr val="hlink"/>
                </a:solidFill>
                <a:latin typeface="Times New Roman" panose="02020603050405020304" pitchFamily="-106" charset="0"/>
              </a:rPr>
              <a:t>  = log </a:t>
            </a:r>
            <a:r>
              <a:rPr lang="en-US" sz="4600" b="1" i="1" dirty="0" err="1">
                <a:solidFill>
                  <a:schemeClr val="hlink"/>
                </a:solidFill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 err="1">
                <a:solidFill>
                  <a:schemeClr val="hlink"/>
                </a:solidFill>
                <a:latin typeface="Times New Roman" panose="02020603050405020304" pitchFamily="-106" charset="0"/>
              </a:rPr>
              <a:t>max</a:t>
            </a:r>
            <a:r>
              <a:rPr lang="en-US" sz="4600" b="1" baseline="-25000" dirty="0">
                <a:solidFill>
                  <a:schemeClr val="hlink"/>
                </a:solidFill>
                <a:latin typeface="Times New Roman" panose="02020603050405020304" pitchFamily="-106" charset="0"/>
              </a:rPr>
              <a:t> </a:t>
            </a:r>
            <a:r>
              <a:rPr lang="en-US" sz="4600" b="1" dirty="0">
                <a:solidFill>
                  <a:schemeClr val="hlink"/>
                </a:solidFill>
                <a:latin typeface="Times New Roman" panose="02020603050405020304" pitchFamily="-106" charset="0"/>
              </a:rPr>
              <a:t>- log </a:t>
            </a:r>
            <a:r>
              <a:rPr lang="en-US" sz="4600" b="1" i="1" dirty="0" err="1">
                <a:solidFill>
                  <a:schemeClr val="hlink"/>
                </a:solidFill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 err="1">
                <a:solidFill>
                  <a:schemeClr val="hlink"/>
                </a:solidFill>
                <a:latin typeface="Times New Roman" panose="02020603050405020304" pitchFamily="-106" charset="0"/>
              </a:rPr>
              <a:t>tree</a:t>
            </a:r>
            <a:endParaRPr lang="en-US" sz="4600" b="1" baseline="-25000" dirty="0">
              <a:solidFill>
                <a:schemeClr val="hlink"/>
              </a:solidFill>
              <a:latin typeface="Times New Roman" panose="02020603050405020304" pitchFamily="-10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 build="p"/>
      <p:bldP spid="5806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1984" y="4276232"/>
            <a:ext cx="3219591" cy="321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13459" y="309316"/>
            <a:ext cx="9893582" cy="129950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15487" tIns="56730" rIns="115487" bIns="56730">
            <a:spAutoFit/>
          </a:bodyPr>
          <a:lstStyle/>
          <a:p>
            <a:pPr defTabSz="1167130">
              <a:spcBef>
                <a:spcPct val="150000"/>
              </a:spcBef>
            </a:pPr>
            <a:r>
              <a:rPr lang="en-US" sz="4100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Example: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test HKY85 model’s fit to hominoid data set</a:t>
            </a:r>
            <a:endParaRPr lang="en-US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3405" y="322863"/>
            <a:ext cx="1214684" cy="1472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948266" y="2413566"/>
            <a:ext cx="11309210" cy="137645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observed value of </a:t>
            </a:r>
            <a:r>
              <a:rPr lang="en-US" sz="4600" b="1" dirty="0">
                <a:latin typeface="Times New Roman" panose="02020603050405020304" pitchFamily="-106" charset="0"/>
              </a:rPr>
              <a:t>log </a:t>
            </a:r>
            <a:r>
              <a:rPr lang="en-US" sz="4600" b="1" i="1" dirty="0" err="1"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 err="1">
                <a:latin typeface="Times New Roman" panose="02020603050405020304" pitchFamily="-106" charset="0"/>
              </a:rPr>
              <a:t>max</a:t>
            </a:r>
            <a:r>
              <a:rPr lang="en-US" sz="4600" b="1" baseline="-25000" dirty="0">
                <a:latin typeface="Times New Roman" panose="02020603050405020304" pitchFamily="-106" charset="0"/>
              </a:rPr>
              <a:t> </a:t>
            </a:r>
            <a:r>
              <a:rPr lang="en-US" sz="4600" b="1" dirty="0">
                <a:latin typeface="Times New Roman" panose="02020603050405020304" pitchFamily="-106" charset="0"/>
              </a:rPr>
              <a:t>- log </a:t>
            </a:r>
            <a:r>
              <a:rPr lang="en-US" sz="4600" b="1" i="1" dirty="0" err="1">
                <a:latin typeface="Times New Roman" panose="02020603050405020304" pitchFamily="-106" charset="0"/>
              </a:rPr>
              <a:t>L</a:t>
            </a:r>
            <a:r>
              <a:rPr lang="en-US" sz="4600" b="1" baseline="-25000" dirty="0" err="1">
                <a:latin typeface="Times New Roman" panose="02020603050405020304" pitchFamily="-106" charset="0"/>
              </a:rPr>
              <a:t>tree</a:t>
            </a:r>
            <a:r>
              <a:rPr lang="en-US" sz="4600" b="1" baseline="-25000" dirty="0">
                <a:solidFill>
                  <a:srgbClr val="14FFBD"/>
                </a:solidFill>
                <a:latin typeface="Times New Roman" panose="02020603050405020304" pitchFamily="-106" charset="0"/>
              </a:rPr>
              <a:t> 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is outside of  expected distribution.....</a:t>
            </a:r>
            <a:endParaRPr lang="en-US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581638" name="Rectangle 6"/>
          <p:cNvSpPr>
            <a:spLocks noChangeArrowheads="1"/>
          </p:cNvSpPr>
          <p:nvPr/>
        </p:nvSpPr>
        <p:spPr bwMode="auto">
          <a:xfrm>
            <a:off x="1043093" y="7886419"/>
            <a:ext cx="10349956" cy="66856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>
              <a:spcBef>
                <a:spcPct val="10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Thus the HKY model can be rejected for these data</a:t>
            </a:r>
            <a:endParaRPr lang="en-US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7" grpId="0" autoUpdateAnimBg="0"/>
      <p:bldP spid="5816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2161" y="715717"/>
            <a:ext cx="11051823" cy="1214684"/>
          </a:xfrm>
          <a:noFill/>
        </p:spPr>
        <p:txBody>
          <a:bodyPr lIns="125619" tIns="62809" rIns="125619" bIns="62809"/>
          <a:lstStyle/>
          <a:p>
            <a:pPr eaLnBrk="1" hangingPunct="1"/>
            <a:r>
              <a:rPr lang="en-US" sz="5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Can we improve  the model?</a:t>
            </a:r>
            <a:endParaRPr lang="en-US" sz="5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853" y="2479041"/>
            <a:ext cx="12047502" cy="3194756"/>
          </a:xfrm>
          <a:noFill/>
        </p:spPr>
        <p:txBody>
          <a:bodyPr lIns="125619" tIns="62809" rIns="125619" bIns="62809">
            <a:normAutofit fontScale="85000" lnSpcReduction="10000"/>
          </a:bodyPr>
          <a:lstStyle/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Turns out that if we add among site rate variation to the HKY model the fit of the data to the tree+ model is significantly improved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Note that while HKY + G is better than HKY alone, both models result in trees of the same topology.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marL="521335" indent="-521335" defTabSz="1390650">
              <a:lnSpc>
                <a:spcPct val="90000"/>
              </a:lnSpc>
              <a:spcBef>
                <a:spcPct val="100000"/>
              </a:spcBef>
              <a:buClr>
                <a:schemeClr val="hlink"/>
              </a:buClr>
            </a:pPr>
            <a:r>
              <a:rPr lang="en-US" sz="33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Thus the tree topology is robust to violation of the assumptions of the model, but the branch lengths can be greatly affected by choice of model.</a:t>
            </a:r>
            <a:endParaRPr lang="en-US" sz="33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autoUpdateAnimBg="0" build="p"/>
    </p:bldLst>
  </p:timing>
</p:sld>
</file>

<file path=ppt/tags/tag1.xml><?xml version="1.0" encoding="utf-8"?>
<p:tagLst xmlns:p="http://schemas.openxmlformats.org/presentationml/2006/main">
  <p:tag name="TIMING" val="|2|23.7|30.7|11.1"/>
</p:tagLst>
</file>

<file path=ppt/tags/tag10.xml><?xml version="1.0" encoding="utf-8"?>
<p:tagLst xmlns:p="http://schemas.openxmlformats.org/presentationml/2006/main">
  <p:tag name="TIMING" val="|1.5|6.5|24.6|20.4"/>
</p:tagLst>
</file>

<file path=ppt/tags/tag11.xml><?xml version="1.0" encoding="utf-8"?>
<p:tagLst xmlns:p="http://schemas.openxmlformats.org/presentationml/2006/main">
  <p:tag name="TIMING" val="|0.9|9.9|14.1|21.6|12.:|21.5"/>
</p:tagLst>
</file>

<file path=ppt/tags/tag12.xml><?xml version="1.0" encoding="utf-8"?>
<p:tagLst xmlns:p="http://schemas.openxmlformats.org/presentationml/2006/main">
  <p:tag name="TIMING" val="|0.8|29.7|3.8|9.4|12.9"/>
</p:tagLst>
</file>

<file path=ppt/tags/tag13.xml><?xml version="1.0" encoding="utf-8"?>
<p:tagLst xmlns:p="http://schemas.openxmlformats.org/presentationml/2006/main">
  <p:tag name="KSO_WPP_MARK_KEY" val="4614b9af-133b-4c29-993e-131eff892576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6|9.7|12.8|22.6|3.7|10.5|1.3|20.5|13.3"/>
</p:tagLst>
</file>

<file path=ppt/tags/tag3.xml><?xml version="1.0" encoding="utf-8"?>
<p:tagLst xmlns:p="http://schemas.openxmlformats.org/presentationml/2006/main">
  <p:tag name="TIMING" val="|19.7|2.2"/>
</p:tagLst>
</file>

<file path=ppt/tags/tag4.xml><?xml version="1.0" encoding="utf-8"?>
<p:tagLst xmlns:p="http://schemas.openxmlformats.org/presentationml/2006/main">
  <p:tag name="TIMING" val="|0.7|11.1|15.8|17.6|7.7"/>
</p:tagLst>
</file>

<file path=ppt/tags/tag5.xml><?xml version="1.0" encoding="utf-8"?>
<p:tagLst xmlns:p="http://schemas.openxmlformats.org/presentationml/2006/main">
  <p:tag name="TIMING" val="|2|10.4|15.2"/>
</p:tagLst>
</file>

<file path=ppt/tags/tag6.xml><?xml version="1.0" encoding="utf-8"?>
<p:tagLst xmlns:p="http://schemas.openxmlformats.org/presentationml/2006/main">
  <p:tag name="TIMING" val="|0|10.3|23.6"/>
</p:tagLst>
</file>

<file path=ppt/tags/tag7.xml><?xml version="1.0" encoding="utf-8"?>
<p:tagLst xmlns:p="http://schemas.openxmlformats.org/presentationml/2006/main">
  <p:tag name="TIMING" val="|5.9|14.8|67.:"/>
</p:tagLst>
</file>

<file path=ppt/tags/tag8.xml><?xml version="1.0" encoding="utf-8"?>
<p:tagLst xmlns:p="http://schemas.openxmlformats.org/presentationml/2006/main">
  <p:tag name="TIMING" val="|14.2|27.7|14.2|15.6"/>
</p:tagLst>
</file>

<file path=ppt/tags/tag9.xml><?xml version="1.0" encoding="utf-8"?>
<p:tagLst xmlns:p="http://schemas.openxmlformats.org/presentationml/2006/main">
  <p:tag name="TIMING" val="|34.7|3.1|2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4888</Words>
  <Application>WPS 演示</Application>
  <PresentationFormat>自定义</PresentationFormat>
  <Paragraphs>155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Helvetica Light</vt:lpstr>
      <vt:lpstr>Calibri</vt:lpstr>
      <vt:lpstr>Arial</vt:lpstr>
      <vt:lpstr>Helvetica Neue</vt:lpstr>
      <vt:lpstr>Times New Roman</vt:lpstr>
      <vt:lpstr>MS PGothic</vt:lpstr>
      <vt:lpstr>Symbol</vt:lpstr>
      <vt:lpstr>Helvetica</vt:lpstr>
      <vt:lpstr>微软雅黑</vt:lpstr>
      <vt:lpstr>Arial Unicode MS</vt:lpstr>
      <vt:lpstr>Helvetica Light</vt:lpstr>
      <vt:lpstr>White</vt:lpstr>
      <vt:lpstr>Model selection</vt:lpstr>
      <vt:lpstr>PowerPoint 演示文稿</vt:lpstr>
      <vt:lpstr>Given the range of models, how do we choose among them?</vt:lpstr>
      <vt:lpstr>Tamura (1994) aligned and compared chimp and human MtDNA sequences.</vt:lpstr>
      <vt:lpstr>Based on visual inspection it looks as though HKY85 &gt; K2P &gt; JC</vt:lpstr>
      <vt:lpstr>Likelihood ratio tests.</vt:lpstr>
      <vt:lpstr>Is the model valid?</vt:lpstr>
      <vt:lpstr>PowerPoint 演示文稿</vt:lpstr>
      <vt:lpstr>Can we improve  the model?</vt:lpstr>
      <vt:lpstr>Testing molecular clocks....</vt:lpstr>
      <vt:lpstr>PowerPoint 演示文稿</vt:lpstr>
      <vt:lpstr>Comparing Phylogenetic Trees</vt:lpstr>
      <vt:lpstr>K H Test: example</vt:lpstr>
      <vt:lpstr>Maximum Likelihood is appealing because it can incorporate explicit models of sequence evolution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Inference</dc:title>
  <dc:creator/>
  <cp:lastModifiedBy>李晨虹</cp:lastModifiedBy>
  <cp:revision>35</cp:revision>
  <dcterms:created xsi:type="dcterms:W3CDTF">2020-03-16T14:36:00Z</dcterms:created>
  <dcterms:modified xsi:type="dcterms:W3CDTF">2022-11-11T07:18:22Z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AF4CE14CAAA04CB79AAEA31D13D2AE6E</vt:lpwstr>
  </property>
  <property fmtid="{D5CDD505-2E9C-101B-9397-08002B2CF9AE}" pid="3" name="KSOProductBuildVer">
    <vt:lpwstr>2052-11.1.0.12763</vt:lpwstr>
  </property>
</Properties>
</file>