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411" r:id="rId2"/>
    <p:sldId id="412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napToObjects="1">
      <p:cViewPr varScale="1">
        <p:scale>
          <a:sx n="71" d="100"/>
          <a:sy n="71" d="100"/>
        </p:scale>
        <p:origin x="456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21023-FBF5-F54C-B5B0-ADCC6F6BDC4D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F70163-9973-B145-89C6-7E27DF1704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33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11680-0B42-FD46-BB19-5614FE11098F}" type="datetimeFigureOut">
              <a:rPr lang="en-US" smtClean="0"/>
              <a:pPr/>
              <a:t>4/7/2021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A962-8491-0944-A87E-07CE03AE7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90538" y="2170113"/>
            <a:ext cx="8016875" cy="1390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3" tIns="39889" rIns="81203" bIns="39889">
            <a:prstTxWarp prst="textNoShape">
              <a:avLst/>
            </a:prstTxWarp>
            <a:spAutoFit/>
          </a:bodyPr>
          <a:lstStyle/>
          <a:p>
            <a:pPr algn="ctr" defTabSz="820738">
              <a:spcBef>
                <a:spcPct val="100000"/>
              </a:spcBef>
            </a:pPr>
            <a:r>
              <a:rPr lang="en-US" sz="4300" b="1">
                <a:solidFill>
                  <a:schemeClr val="tx2"/>
                </a:solidFill>
                <a:latin typeface="Times New Roman" pitchFamily="-106" charset="0"/>
              </a:rPr>
              <a:t>Putting confidence limits on phylogenies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164513" cy="890588"/>
          </a:xfrm>
          <a:noFill/>
        </p:spPr>
        <p:txBody>
          <a:bodyPr lIns="88327" tIns="44163" rIns="88327" bIns="44163"/>
          <a:lstStyle/>
          <a:p>
            <a:pPr algn="l" eaLnBrk="1" hangingPunct="1"/>
            <a:r>
              <a:rPr lang="en-US" sz="2000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Because sampling is </a:t>
            </a:r>
            <a:r>
              <a:rPr lang="en-US" sz="2000" i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with replacement</a:t>
            </a:r>
            <a:r>
              <a:rPr lang="en-US" sz="2000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,  some sites may occur more than once in the pseudoreplicate while others may not be represented at all.</a:t>
            </a:r>
            <a:endParaRPr lang="en-US" sz="3200">
              <a:latin typeface="Times New Roman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58569" name="Rectangle 105"/>
          <p:cNvSpPr>
            <a:spLocks noGrp="1" noChangeArrowheads="1"/>
          </p:cNvSpPr>
          <p:nvPr>
            <p:ph type="body" idx="1"/>
          </p:nvPr>
        </p:nvSpPr>
        <p:spPr>
          <a:xfrm>
            <a:off x="457200" y="5105400"/>
            <a:ext cx="8153400" cy="1219200"/>
          </a:xfrm>
          <a:noFill/>
        </p:spPr>
        <p:txBody>
          <a:bodyPr lIns="88327" tIns="44163" rIns="88327" bIns="44163"/>
          <a:lstStyle/>
          <a:p>
            <a:pPr marL="366713" indent="-366713" defTabSz="977900" eaLnBrk="1" hangingPunct="1">
              <a:spcBef>
                <a:spcPct val="75000"/>
              </a:spcBef>
              <a:buClr>
                <a:srgbClr val="FA1708"/>
              </a:buClr>
            </a:pPr>
            <a:r>
              <a:rPr lang="en-US" sz="20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Each pseudoreplicate resembles original data in that it contains ONLY sites found in that data set, but differs in the frequency of the sites represented.</a:t>
            </a:r>
          </a:p>
        </p:txBody>
      </p:sp>
      <p:sp>
        <p:nvSpPr>
          <p:cNvPr id="24580" name="Text Box 97"/>
          <p:cNvSpPr txBox="1">
            <a:spLocks noChangeArrowheads="1"/>
          </p:cNvSpPr>
          <p:nvPr/>
        </p:nvSpPr>
        <p:spPr bwMode="auto">
          <a:xfrm>
            <a:off x="4041775" y="2590800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000"/>
              <a:t>0</a:t>
            </a:r>
          </a:p>
        </p:txBody>
      </p:sp>
      <p:sp>
        <p:nvSpPr>
          <p:cNvPr id="24581" name="Text Box 100"/>
          <p:cNvSpPr txBox="1">
            <a:spLocks noChangeArrowheads="1"/>
          </p:cNvSpPr>
          <p:nvPr/>
        </p:nvSpPr>
        <p:spPr bwMode="auto">
          <a:xfrm>
            <a:off x="4503738" y="2590800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000"/>
              <a:t>0</a:t>
            </a:r>
          </a:p>
        </p:txBody>
      </p:sp>
      <p:sp>
        <p:nvSpPr>
          <p:cNvPr id="24582" name="Text Box 103"/>
          <p:cNvSpPr txBox="1">
            <a:spLocks noChangeArrowheads="1"/>
          </p:cNvSpPr>
          <p:nvPr/>
        </p:nvSpPr>
        <p:spPr bwMode="auto">
          <a:xfrm>
            <a:off x="4965700" y="2590800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000"/>
              <a:t>0</a:t>
            </a:r>
          </a:p>
        </p:txBody>
      </p:sp>
      <p:sp>
        <p:nvSpPr>
          <p:cNvPr id="24583" name="Text Box 105"/>
          <p:cNvSpPr txBox="1">
            <a:spLocks noChangeArrowheads="1"/>
          </p:cNvSpPr>
          <p:nvPr/>
        </p:nvSpPr>
        <p:spPr bwMode="auto">
          <a:xfrm>
            <a:off x="5427663" y="2590800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000"/>
              <a:t>0</a:t>
            </a:r>
          </a:p>
        </p:txBody>
      </p:sp>
      <p:grpSp>
        <p:nvGrpSpPr>
          <p:cNvPr id="2" name="Group 160"/>
          <p:cNvGrpSpPr>
            <a:grpSpLocks/>
          </p:cNvGrpSpPr>
          <p:nvPr/>
        </p:nvGrpSpPr>
        <p:grpSpPr bwMode="auto">
          <a:xfrm>
            <a:off x="3810000" y="2590800"/>
            <a:ext cx="501650" cy="1450975"/>
            <a:chOff x="1920" y="3072"/>
            <a:chExt cx="316" cy="914"/>
          </a:xfrm>
        </p:grpSpPr>
        <p:grpSp>
          <p:nvGrpSpPr>
            <p:cNvPr id="3" name="Group 58"/>
            <p:cNvGrpSpPr>
              <a:grpSpLocks/>
            </p:cNvGrpSpPr>
            <p:nvPr/>
          </p:nvGrpSpPr>
          <p:grpSpPr bwMode="auto">
            <a:xfrm>
              <a:off x="1920" y="3456"/>
              <a:ext cx="174" cy="530"/>
              <a:chOff x="1728" y="2688"/>
              <a:chExt cx="174" cy="530"/>
            </a:xfrm>
          </p:grpSpPr>
          <p:sp>
            <p:nvSpPr>
              <p:cNvPr id="24677" name="Rectangle 59"/>
              <p:cNvSpPr>
                <a:spLocks noChangeArrowheads="1"/>
              </p:cNvSpPr>
              <p:nvPr/>
            </p:nvSpPr>
            <p:spPr bwMode="auto">
              <a:xfrm>
                <a:off x="1761" y="2690"/>
                <a:ext cx="96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24678" name="Rectangle 60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7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</p:txBody>
          </p:sp>
        </p:grpSp>
        <p:grpSp>
          <p:nvGrpSpPr>
            <p:cNvPr id="4" name="Group 61"/>
            <p:cNvGrpSpPr>
              <a:grpSpLocks/>
            </p:cNvGrpSpPr>
            <p:nvPr/>
          </p:nvGrpSpPr>
          <p:grpSpPr bwMode="auto">
            <a:xfrm>
              <a:off x="2062" y="3456"/>
              <a:ext cx="174" cy="530"/>
              <a:chOff x="1728" y="2688"/>
              <a:chExt cx="174" cy="530"/>
            </a:xfrm>
          </p:grpSpPr>
          <p:sp>
            <p:nvSpPr>
              <p:cNvPr id="24675" name="Rectangle 62"/>
              <p:cNvSpPr>
                <a:spLocks noChangeArrowheads="1"/>
              </p:cNvSpPr>
              <p:nvPr/>
            </p:nvSpPr>
            <p:spPr bwMode="auto">
              <a:xfrm>
                <a:off x="1761" y="2690"/>
                <a:ext cx="96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24676" name="Rectangle 63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7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</p:txBody>
          </p:sp>
        </p:grpSp>
        <p:sp>
          <p:nvSpPr>
            <p:cNvPr id="24672" name="Text Box 96"/>
            <p:cNvSpPr txBox="1">
              <a:spLocks noChangeArrowheads="1"/>
            </p:cNvSpPr>
            <p:nvPr/>
          </p:nvSpPr>
          <p:spPr bwMode="auto">
            <a:xfrm>
              <a:off x="1920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2</a:t>
              </a:r>
            </a:p>
          </p:txBody>
        </p:sp>
        <p:sp>
          <p:nvSpPr>
            <p:cNvPr id="24673" name="Line 149"/>
            <p:cNvSpPr>
              <a:spLocks noChangeShapeType="1"/>
            </p:cNvSpPr>
            <p:nvPr/>
          </p:nvSpPr>
          <p:spPr bwMode="auto">
            <a:xfrm>
              <a:off x="1996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74" name="Line 150"/>
            <p:cNvSpPr>
              <a:spLocks noChangeShapeType="1"/>
            </p:cNvSpPr>
            <p:nvPr/>
          </p:nvSpPr>
          <p:spPr bwMode="auto">
            <a:xfrm>
              <a:off x="2016" y="3216"/>
              <a:ext cx="9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61"/>
          <p:cNvGrpSpPr>
            <a:grpSpLocks/>
          </p:cNvGrpSpPr>
          <p:nvPr/>
        </p:nvGrpSpPr>
        <p:grpSpPr bwMode="auto">
          <a:xfrm>
            <a:off x="4271963" y="2590800"/>
            <a:ext cx="247650" cy="1450975"/>
            <a:chOff x="2211" y="3072"/>
            <a:chExt cx="156" cy="914"/>
          </a:xfrm>
        </p:grpSpPr>
        <p:grpSp>
          <p:nvGrpSpPr>
            <p:cNvPr id="6" name="Group 67"/>
            <p:cNvGrpSpPr>
              <a:grpSpLocks/>
            </p:cNvGrpSpPr>
            <p:nvPr/>
          </p:nvGrpSpPr>
          <p:grpSpPr bwMode="auto">
            <a:xfrm>
              <a:off x="2216" y="3456"/>
              <a:ext cx="144" cy="530"/>
              <a:chOff x="1958" y="2688"/>
              <a:chExt cx="144" cy="530"/>
            </a:xfrm>
          </p:grpSpPr>
          <p:sp>
            <p:nvSpPr>
              <p:cNvPr id="24668" name="Rectangle 68"/>
              <p:cNvSpPr>
                <a:spLocks noChangeArrowheads="1"/>
              </p:cNvSpPr>
              <p:nvPr/>
            </p:nvSpPr>
            <p:spPr bwMode="auto">
              <a:xfrm>
                <a:off x="199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69" name="Rectangle 69"/>
              <p:cNvSpPr>
                <a:spLocks noChangeArrowheads="1"/>
              </p:cNvSpPr>
              <p:nvPr/>
            </p:nvSpPr>
            <p:spPr bwMode="auto">
              <a:xfrm>
                <a:off x="1958" y="2688"/>
                <a:ext cx="14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ctct</a:t>
                </a:r>
              </a:p>
            </p:txBody>
          </p:sp>
        </p:grpSp>
        <p:sp>
          <p:nvSpPr>
            <p:cNvPr id="24666" name="Text Box 99"/>
            <p:cNvSpPr txBox="1">
              <a:spLocks noChangeArrowheads="1"/>
            </p:cNvSpPr>
            <p:nvPr/>
          </p:nvSpPr>
          <p:spPr bwMode="auto">
            <a:xfrm>
              <a:off x="2211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1</a:t>
              </a:r>
            </a:p>
          </p:txBody>
        </p:sp>
        <p:sp>
          <p:nvSpPr>
            <p:cNvPr id="24667" name="Line 151"/>
            <p:cNvSpPr>
              <a:spLocks noChangeShapeType="1"/>
            </p:cNvSpPr>
            <p:nvPr/>
          </p:nvSpPr>
          <p:spPr bwMode="auto">
            <a:xfrm>
              <a:off x="2292" y="3222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162"/>
          <p:cNvGrpSpPr>
            <a:grpSpLocks/>
          </p:cNvGrpSpPr>
          <p:nvPr/>
        </p:nvGrpSpPr>
        <p:grpSpPr bwMode="auto">
          <a:xfrm>
            <a:off x="4508500" y="2590800"/>
            <a:ext cx="473075" cy="1450975"/>
            <a:chOff x="2360" y="3072"/>
            <a:chExt cx="298" cy="914"/>
          </a:xfrm>
        </p:grpSpPr>
        <p:grpSp>
          <p:nvGrpSpPr>
            <p:cNvPr id="8" name="Group 70"/>
            <p:cNvGrpSpPr>
              <a:grpSpLocks/>
            </p:cNvGrpSpPr>
            <p:nvPr/>
          </p:nvGrpSpPr>
          <p:grpSpPr bwMode="auto">
            <a:xfrm>
              <a:off x="2360" y="3456"/>
              <a:ext cx="144" cy="530"/>
              <a:chOff x="2188" y="2688"/>
              <a:chExt cx="144" cy="530"/>
            </a:xfrm>
          </p:grpSpPr>
          <p:sp>
            <p:nvSpPr>
              <p:cNvPr id="24663" name="Rectangle 71"/>
              <p:cNvSpPr>
                <a:spLocks noChangeArrowheads="1"/>
              </p:cNvSpPr>
              <p:nvPr/>
            </p:nvSpPr>
            <p:spPr bwMode="auto">
              <a:xfrm>
                <a:off x="222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64" name="Rectangle 72"/>
              <p:cNvSpPr>
                <a:spLocks noChangeArrowheads="1"/>
              </p:cNvSpPr>
              <p:nvPr/>
            </p:nvSpPr>
            <p:spPr bwMode="auto">
              <a:xfrm>
                <a:off x="2188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cccc</a:t>
                </a:r>
              </a:p>
            </p:txBody>
          </p:sp>
        </p:grpSp>
        <p:grpSp>
          <p:nvGrpSpPr>
            <p:cNvPr id="9" name="Group 73"/>
            <p:cNvGrpSpPr>
              <a:grpSpLocks/>
            </p:cNvGrpSpPr>
            <p:nvPr/>
          </p:nvGrpSpPr>
          <p:grpSpPr bwMode="auto">
            <a:xfrm>
              <a:off x="2499" y="3456"/>
              <a:ext cx="144" cy="530"/>
              <a:chOff x="2188" y="2688"/>
              <a:chExt cx="144" cy="530"/>
            </a:xfrm>
          </p:grpSpPr>
          <p:sp>
            <p:nvSpPr>
              <p:cNvPr id="24661" name="Rectangle 74"/>
              <p:cNvSpPr>
                <a:spLocks noChangeArrowheads="1"/>
              </p:cNvSpPr>
              <p:nvPr/>
            </p:nvSpPr>
            <p:spPr bwMode="auto">
              <a:xfrm>
                <a:off x="222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62" name="Rectangle 75"/>
              <p:cNvSpPr>
                <a:spLocks noChangeArrowheads="1"/>
              </p:cNvSpPr>
              <p:nvPr/>
            </p:nvSpPr>
            <p:spPr bwMode="auto">
              <a:xfrm>
                <a:off x="2188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 dirty="0" err="1">
                    <a:latin typeface="Courier" pitchFamily="-106" charset="0"/>
                  </a:rPr>
                  <a:t>cccc</a:t>
                </a:r>
                <a:endParaRPr lang="en-GB" sz="1200" dirty="0">
                  <a:latin typeface="Courier" pitchFamily="-106" charset="0"/>
                </a:endParaRPr>
              </a:p>
            </p:txBody>
          </p:sp>
        </p:grpSp>
        <p:sp>
          <p:nvSpPr>
            <p:cNvPr id="24658" name="Text Box 101"/>
            <p:cNvSpPr txBox="1">
              <a:spLocks noChangeArrowheads="1"/>
            </p:cNvSpPr>
            <p:nvPr/>
          </p:nvSpPr>
          <p:spPr bwMode="auto">
            <a:xfrm>
              <a:off x="2502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2</a:t>
              </a:r>
            </a:p>
          </p:txBody>
        </p:sp>
        <p:sp>
          <p:nvSpPr>
            <p:cNvPr id="24659" name="Line 152"/>
            <p:cNvSpPr>
              <a:spLocks noChangeShapeType="1"/>
            </p:cNvSpPr>
            <p:nvPr/>
          </p:nvSpPr>
          <p:spPr bwMode="auto">
            <a:xfrm>
              <a:off x="2588" y="3228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60" name="Line 153"/>
            <p:cNvSpPr>
              <a:spLocks noChangeShapeType="1"/>
            </p:cNvSpPr>
            <p:nvPr/>
          </p:nvSpPr>
          <p:spPr bwMode="auto">
            <a:xfrm flipH="1">
              <a:off x="2448" y="3216"/>
              <a:ext cx="9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63"/>
          <p:cNvGrpSpPr>
            <a:grpSpLocks/>
          </p:cNvGrpSpPr>
          <p:nvPr/>
        </p:nvGrpSpPr>
        <p:grpSpPr bwMode="auto">
          <a:xfrm>
            <a:off x="4951413" y="2590800"/>
            <a:ext cx="668337" cy="1450975"/>
            <a:chOff x="2639" y="3072"/>
            <a:chExt cx="421" cy="914"/>
          </a:xfrm>
        </p:grpSpPr>
        <p:grpSp>
          <p:nvGrpSpPr>
            <p:cNvPr id="11" name="Group 76"/>
            <p:cNvGrpSpPr>
              <a:grpSpLocks/>
            </p:cNvGrpSpPr>
            <p:nvPr/>
          </p:nvGrpSpPr>
          <p:grpSpPr bwMode="auto">
            <a:xfrm>
              <a:off x="2639" y="3456"/>
              <a:ext cx="121" cy="530"/>
              <a:chOff x="2410" y="2688"/>
              <a:chExt cx="144" cy="530"/>
            </a:xfrm>
          </p:grpSpPr>
          <p:sp>
            <p:nvSpPr>
              <p:cNvPr id="24654" name="Rectangle 77"/>
              <p:cNvSpPr>
                <a:spLocks noChangeArrowheads="1"/>
              </p:cNvSpPr>
              <p:nvPr/>
            </p:nvSpPr>
            <p:spPr bwMode="auto">
              <a:xfrm>
                <a:off x="245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55" name="Rectangle 78"/>
              <p:cNvSpPr>
                <a:spLocks noChangeArrowheads="1"/>
              </p:cNvSpPr>
              <p:nvPr/>
            </p:nvSpPr>
            <p:spPr bwMode="auto">
              <a:xfrm>
                <a:off x="241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gttt</a:t>
                </a:r>
              </a:p>
            </p:txBody>
          </p:sp>
        </p:grpSp>
        <p:grpSp>
          <p:nvGrpSpPr>
            <p:cNvPr id="12" name="Group 88"/>
            <p:cNvGrpSpPr>
              <a:grpSpLocks/>
            </p:cNvGrpSpPr>
            <p:nvPr/>
          </p:nvGrpSpPr>
          <p:grpSpPr bwMode="auto">
            <a:xfrm>
              <a:off x="2772" y="3456"/>
              <a:ext cx="144" cy="530"/>
              <a:chOff x="2410" y="2688"/>
              <a:chExt cx="144" cy="530"/>
            </a:xfrm>
          </p:grpSpPr>
          <p:sp>
            <p:nvSpPr>
              <p:cNvPr id="24652" name="Rectangle 89"/>
              <p:cNvSpPr>
                <a:spLocks noChangeArrowheads="1"/>
              </p:cNvSpPr>
              <p:nvPr/>
            </p:nvSpPr>
            <p:spPr bwMode="auto">
              <a:xfrm>
                <a:off x="245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53" name="Rectangle 90"/>
              <p:cNvSpPr>
                <a:spLocks noChangeArrowheads="1"/>
              </p:cNvSpPr>
              <p:nvPr/>
            </p:nvSpPr>
            <p:spPr bwMode="auto">
              <a:xfrm>
                <a:off x="241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gttt</a:t>
                </a:r>
              </a:p>
            </p:txBody>
          </p:sp>
        </p:grpSp>
        <p:grpSp>
          <p:nvGrpSpPr>
            <p:cNvPr id="13" name="Group 91"/>
            <p:cNvGrpSpPr>
              <a:grpSpLocks/>
            </p:cNvGrpSpPr>
            <p:nvPr/>
          </p:nvGrpSpPr>
          <p:grpSpPr bwMode="auto">
            <a:xfrm>
              <a:off x="2916" y="3456"/>
              <a:ext cx="144" cy="530"/>
              <a:chOff x="2410" y="2688"/>
              <a:chExt cx="144" cy="530"/>
            </a:xfrm>
          </p:grpSpPr>
          <p:sp>
            <p:nvSpPr>
              <p:cNvPr id="24650" name="Rectangle 92"/>
              <p:cNvSpPr>
                <a:spLocks noChangeArrowheads="1"/>
              </p:cNvSpPr>
              <p:nvPr/>
            </p:nvSpPr>
            <p:spPr bwMode="auto">
              <a:xfrm>
                <a:off x="245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51" name="Rectangle 93"/>
              <p:cNvSpPr>
                <a:spLocks noChangeArrowheads="1"/>
              </p:cNvSpPr>
              <p:nvPr/>
            </p:nvSpPr>
            <p:spPr bwMode="auto">
              <a:xfrm>
                <a:off x="241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gttt</a:t>
                </a:r>
              </a:p>
            </p:txBody>
          </p:sp>
        </p:grpSp>
        <p:sp>
          <p:nvSpPr>
            <p:cNvPr id="24646" name="Text Box 104"/>
            <p:cNvSpPr txBox="1">
              <a:spLocks noChangeArrowheads="1"/>
            </p:cNvSpPr>
            <p:nvPr/>
          </p:nvSpPr>
          <p:spPr bwMode="auto">
            <a:xfrm>
              <a:off x="2793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3</a:t>
              </a:r>
            </a:p>
          </p:txBody>
        </p:sp>
        <p:sp>
          <p:nvSpPr>
            <p:cNvPr id="24647" name="Line 154"/>
            <p:cNvSpPr>
              <a:spLocks noChangeShapeType="1"/>
            </p:cNvSpPr>
            <p:nvPr/>
          </p:nvSpPr>
          <p:spPr bwMode="auto">
            <a:xfrm flipH="1">
              <a:off x="2736" y="3216"/>
              <a:ext cx="9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8" name="Line 155"/>
            <p:cNvSpPr>
              <a:spLocks noChangeShapeType="1"/>
            </p:cNvSpPr>
            <p:nvPr/>
          </p:nvSpPr>
          <p:spPr bwMode="auto">
            <a:xfrm>
              <a:off x="2880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49" name="Line 156"/>
            <p:cNvSpPr>
              <a:spLocks noChangeShapeType="1"/>
            </p:cNvSpPr>
            <p:nvPr/>
          </p:nvSpPr>
          <p:spPr bwMode="auto">
            <a:xfrm>
              <a:off x="2905" y="3216"/>
              <a:ext cx="9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64"/>
          <p:cNvGrpSpPr>
            <a:grpSpLocks/>
          </p:cNvGrpSpPr>
          <p:nvPr/>
        </p:nvGrpSpPr>
        <p:grpSpPr bwMode="auto">
          <a:xfrm>
            <a:off x="5635625" y="2590800"/>
            <a:ext cx="269875" cy="1625600"/>
            <a:chOff x="3070" y="3072"/>
            <a:chExt cx="170" cy="1024"/>
          </a:xfrm>
        </p:grpSpPr>
        <p:grpSp>
          <p:nvGrpSpPr>
            <p:cNvPr id="15" name="Group 85"/>
            <p:cNvGrpSpPr>
              <a:grpSpLocks/>
            </p:cNvGrpSpPr>
            <p:nvPr/>
          </p:nvGrpSpPr>
          <p:grpSpPr bwMode="auto">
            <a:xfrm>
              <a:off x="3070" y="3456"/>
              <a:ext cx="144" cy="640"/>
              <a:chOff x="2640" y="2688"/>
              <a:chExt cx="144" cy="640"/>
            </a:xfrm>
          </p:grpSpPr>
          <p:sp>
            <p:nvSpPr>
              <p:cNvPr id="24641" name="Rectangle 86"/>
              <p:cNvSpPr>
                <a:spLocks noChangeArrowheads="1"/>
              </p:cNvSpPr>
              <p:nvPr/>
            </p:nvSpPr>
            <p:spPr bwMode="auto">
              <a:xfrm>
                <a:off x="2685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42" name="Rectangle 87"/>
              <p:cNvSpPr>
                <a:spLocks noChangeArrowheads="1"/>
              </p:cNvSpPr>
              <p:nvPr/>
            </p:nvSpPr>
            <p:spPr bwMode="auto">
              <a:xfrm>
                <a:off x="2640" y="2688"/>
                <a:ext cx="144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agag </a:t>
                </a:r>
              </a:p>
            </p:txBody>
          </p:sp>
        </p:grpSp>
        <p:sp>
          <p:nvSpPr>
            <p:cNvPr id="24639" name="Text Box 98"/>
            <p:cNvSpPr txBox="1">
              <a:spLocks noChangeArrowheads="1"/>
            </p:cNvSpPr>
            <p:nvPr/>
          </p:nvSpPr>
          <p:spPr bwMode="auto">
            <a:xfrm>
              <a:off x="3084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1</a:t>
              </a:r>
            </a:p>
          </p:txBody>
        </p:sp>
        <p:sp>
          <p:nvSpPr>
            <p:cNvPr id="24640" name="Line 157"/>
            <p:cNvSpPr>
              <a:spLocks noChangeShapeType="1"/>
            </p:cNvSpPr>
            <p:nvPr/>
          </p:nvSpPr>
          <p:spPr bwMode="auto">
            <a:xfrm>
              <a:off x="3168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65"/>
          <p:cNvGrpSpPr>
            <a:grpSpLocks/>
          </p:cNvGrpSpPr>
          <p:nvPr/>
        </p:nvGrpSpPr>
        <p:grpSpPr bwMode="auto">
          <a:xfrm>
            <a:off x="5888038" y="2590800"/>
            <a:ext cx="249237" cy="1455738"/>
            <a:chOff x="3229" y="3072"/>
            <a:chExt cx="157" cy="917"/>
          </a:xfrm>
        </p:grpSpPr>
        <p:sp>
          <p:nvSpPr>
            <p:cNvPr id="24633" name="Text Box 106"/>
            <p:cNvSpPr txBox="1">
              <a:spLocks noChangeArrowheads="1"/>
            </p:cNvSpPr>
            <p:nvPr/>
          </p:nvSpPr>
          <p:spPr bwMode="auto">
            <a:xfrm>
              <a:off x="3230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1</a:t>
              </a:r>
            </a:p>
          </p:txBody>
        </p:sp>
        <p:grpSp>
          <p:nvGrpSpPr>
            <p:cNvPr id="17" name="Group 142"/>
            <p:cNvGrpSpPr>
              <a:grpSpLocks/>
            </p:cNvGrpSpPr>
            <p:nvPr/>
          </p:nvGrpSpPr>
          <p:grpSpPr bwMode="auto">
            <a:xfrm>
              <a:off x="3229" y="3456"/>
              <a:ext cx="144" cy="533"/>
              <a:chOff x="2764" y="2688"/>
              <a:chExt cx="144" cy="533"/>
            </a:xfrm>
          </p:grpSpPr>
          <p:sp>
            <p:nvSpPr>
              <p:cNvPr id="24636" name="Rectangle 143"/>
              <p:cNvSpPr>
                <a:spLocks noChangeArrowheads="1"/>
              </p:cNvSpPr>
              <p:nvPr/>
            </p:nvSpPr>
            <p:spPr bwMode="auto">
              <a:xfrm>
                <a:off x="2799" y="2693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37" name="Rectangle 144"/>
              <p:cNvSpPr>
                <a:spLocks noChangeArrowheads="1"/>
              </p:cNvSpPr>
              <p:nvPr/>
            </p:nvSpPr>
            <p:spPr bwMode="auto">
              <a:xfrm>
                <a:off x="2764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gaaa</a:t>
                </a:r>
              </a:p>
            </p:txBody>
          </p:sp>
        </p:grpSp>
        <p:sp>
          <p:nvSpPr>
            <p:cNvPr id="24635" name="Line 158"/>
            <p:cNvSpPr>
              <a:spLocks noChangeShapeType="1"/>
            </p:cNvSpPr>
            <p:nvPr/>
          </p:nvSpPr>
          <p:spPr bwMode="auto">
            <a:xfrm>
              <a:off x="3312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166"/>
          <p:cNvGrpSpPr>
            <a:grpSpLocks/>
          </p:cNvGrpSpPr>
          <p:nvPr/>
        </p:nvGrpSpPr>
        <p:grpSpPr bwMode="auto">
          <a:xfrm>
            <a:off x="6105525" y="2590800"/>
            <a:ext cx="261938" cy="1446213"/>
            <a:chOff x="3366" y="3072"/>
            <a:chExt cx="165" cy="911"/>
          </a:xfrm>
        </p:grpSpPr>
        <p:sp>
          <p:nvSpPr>
            <p:cNvPr id="24628" name="Text Box 107"/>
            <p:cNvSpPr txBox="1">
              <a:spLocks noChangeArrowheads="1"/>
            </p:cNvSpPr>
            <p:nvPr/>
          </p:nvSpPr>
          <p:spPr bwMode="auto">
            <a:xfrm>
              <a:off x="3375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1</a:t>
              </a:r>
            </a:p>
          </p:txBody>
        </p:sp>
        <p:grpSp>
          <p:nvGrpSpPr>
            <p:cNvPr id="19" name="Group 145"/>
            <p:cNvGrpSpPr>
              <a:grpSpLocks/>
            </p:cNvGrpSpPr>
            <p:nvPr/>
          </p:nvGrpSpPr>
          <p:grpSpPr bwMode="auto">
            <a:xfrm>
              <a:off x="3366" y="3455"/>
              <a:ext cx="144" cy="528"/>
              <a:chOff x="2870" y="2688"/>
              <a:chExt cx="144" cy="528"/>
            </a:xfrm>
          </p:grpSpPr>
          <p:sp>
            <p:nvSpPr>
              <p:cNvPr id="24631" name="Rectangle 146"/>
              <p:cNvSpPr>
                <a:spLocks noChangeArrowheads="1"/>
              </p:cNvSpPr>
              <p:nvPr/>
            </p:nvSpPr>
            <p:spPr bwMode="auto">
              <a:xfrm>
                <a:off x="2912" y="2688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32" name="Rectangle 147"/>
              <p:cNvSpPr>
                <a:spLocks noChangeArrowheads="1"/>
              </p:cNvSpPr>
              <p:nvPr/>
            </p:nvSpPr>
            <p:spPr bwMode="auto">
              <a:xfrm>
                <a:off x="287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tcct</a:t>
                </a:r>
              </a:p>
            </p:txBody>
          </p:sp>
        </p:grpSp>
        <p:sp>
          <p:nvSpPr>
            <p:cNvPr id="24630" name="Line 159"/>
            <p:cNvSpPr>
              <a:spLocks noChangeShapeType="1"/>
            </p:cNvSpPr>
            <p:nvPr/>
          </p:nvSpPr>
          <p:spPr bwMode="auto">
            <a:xfrm>
              <a:off x="3456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" name="Group 170"/>
          <p:cNvGrpSpPr>
            <a:grpSpLocks/>
          </p:cNvGrpSpPr>
          <p:nvPr/>
        </p:nvGrpSpPr>
        <p:grpSpPr bwMode="auto">
          <a:xfrm>
            <a:off x="2057400" y="1752600"/>
            <a:ext cx="4267200" cy="1016000"/>
            <a:chOff x="816" y="2544"/>
            <a:chExt cx="2688" cy="640"/>
          </a:xfrm>
        </p:grpSpPr>
        <p:grpSp>
          <p:nvGrpSpPr>
            <p:cNvPr id="21" name="Group 148"/>
            <p:cNvGrpSpPr>
              <a:grpSpLocks/>
            </p:cNvGrpSpPr>
            <p:nvPr/>
          </p:nvGrpSpPr>
          <p:grpSpPr bwMode="auto">
            <a:xfrm>
              <a:off x="1920" y="2544"/>
              <a:ext cx="1584" cy="640"/>
              <a:chOff x="1920" y="2544"/>
              <a:chExt cx="1584" cy="640"/>
            </a:xfrm>
          </p:grpSpPr>
          <p:grpSp>
            <p:nvGrpSpPr>
              <p:cNvPr id="22" name="Group 46"/>
              <p:cNvGrpSpPr>
                <a:grpSpLocks/>
              </p:cNvGrpSpPr>
              <p:nvPr/>
            </p:nvGrpSpPr>
            <p:grpSpPr bwMode="auto">
              <a:xfrm>
                <a:off x="1920" y="2544"/>
                <a:ext cx="174" cy="530"/>
                <a:chOff x="1728" y="2688"/>
                <a:chExt cx="174" cy="530"/>
              </a:xfrm>
            </p:grpSpPr>
            <p:sp>
              <p:nvSpPr>
                <p:cNvPr id="24626" name="Rectangle 33"/>
                <p:cNvSpPr>
                  <a:spLocks noChangeArrowheads="1"/>
                </p:cNvSpPr>
                <p:nvPr/>
              </p:nvSpPr>
              <p:spPr bwMode="auto">
                <a:xfrm>
                  <a:off x="1761" y="2690"/>
                  <a:ext cx="96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4627" name="Rectangle 20"/>
                <p:cNvSpPr>
                  <a:spLocks noChangeArrowheads="1"/>
                </p:cNvSpPr>
                <p:nvPr/>
              </p:nvSpPr>
              <p:spPr bwMode="auto">
                <a:xfrm>
                  <a:off x="1728" y="2688"/>
                  <a:ext cx="17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</p:txBody>
            </p:sp>
          </p:grpSp>
          <p:grpSp>
            <p:nvGrpSpPr>
              <p:cNvPr id="23" name="Group 47"/>
              <p:cNvGrpSpPr>
                <a:grpSpLocks/>
              </p:cNvGrpSpPr>
              <p:nvPr/>
            </p:nvGrpSpPr>
            <p:grpSpPr bwMode="auto">
              <a:xfrm>
                <a:off x="2045" y="2544"/>
                <a:ext cx="144" cy="640"/>
                <a:chOff x="1834" y="2688"/>
                <a:chExt cx="144" cy="640"/>
              </a:xfrm>
            </p:grpSpPr>
            <p:sp>
              <p:nvSpPr>
                <p:cNvPr id="24624" name="Rectangle 34"/>
                <p:cNvSpPr>
                  <a:spLocks noChangeArrowheads="1"/>
                </p:cNvSpPr>
                <p:nvPr/>
              </p:nvSpPr>
              <p:spPr bwMode="auto">
                <a:xfrm>
                  <a:off x="1882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25" name="Rectangle 21"/>
                <p:cNvSpPr>
                  <a:spLocks noChangeArrowheads="1"/>
                </p:cNvSpPr>
                <p:nvPr/>
              </p:nvSpPr>
              <p:spPr bwMode="auto">
                <a:xfrm>
                  <a:off x="1834" y="2688"/>
                  <a:ext cx="144" cy="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gggg </a:t>
                  </a:r>
                </a:p>
              </p:txBody>
            </p:sp>
          </p:grpSp>
          <p:grpSp>
            <p:nvGrpSpPr>
              <p:cNvPr id="24" name="Group 52"/>
              <p:cNvGrpSpPr>
                <a:grpSpLocks/>
              </p:cNvGrpSpPr>
              <p:nvPr/>
            </p:nvGrpSpPr>
            <p:grpSpPr bwMode="auto">
              <a:xfrm>
                <a:off x="2759" y="2544"/>
                <a:ext cx="144" cy="530"/>
                <a:chOff x="2410" y="2688"/>
                <a:chExt cx="144" cy="530"/>
              </a:xfrm>
            </p:grpSpPr>
            <p:sp>
              <p:nvSpPr>
                <p:cNvPr id="24622" name="Rectangle 39"/>
                <p:cNvSpPr>
                  <a:spLocks noChangeArrowheads="1"/>
                </p:cNvSpPr>
                <p:nvPr/>
              </p:nvSpPr>
              <p:spPr bwMode="auto">
                <a:xfrm>
                  <a:off x="2458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23" name="Rectangle 22"/>
                <p:cNvSpPr>
                  <a:spLocks noChangeArrowheads="1"/>
                </p:cNvSpPr>
                <p:nvPr/>
              </p:nvSpPr>
              <p:spPr bwMode="auto">
                <a:xfrm>
                  <a:off x="2410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gttt</a:t>
                  </a:r>
                </a:p>
              </p:txBody>
            </p:sp>
          </p:grpSp>
          <p:grpSp>
            <p:nvGrpSpPr>
              <p:cNvPr id="25" name="Group 50"/>
              <p:cNvGrpSpPr>
                <a:grpSpLocks/>
              </p:cNvGrpSpPr>
              <p:nvPr/>
            </p:nvGrpSpPr>
            <p:grpSpPr bwMode="auto">
              <a:xfrm>
                <a:off x="2474" y="2544"/>
                <a:ext cx="144" cy="530"/>
                <a:chOff x="2188" y="2688"/>
                <a:chExt cx="144" cy="530"/>
              </a:xfrm>
            </p:grpSpPr>
            <p:sp>
              <p:nvSpPr>
                <p:cNvPr id="24620" name="Rectangle 37"/>
                <p:cNvSpPr>
                  <a:spLocks noChangeArrowheads="1"/>
                </p:cNvSpPr>
                <p:nvPr/>
              </p:nvSpPr>
              <p:spPr bwMode="auto">
                <a:xfrm>
                  <a:off x="2228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21" name="Rectangle 23"/>
                <p:cNvSpPr>
                  <a:spLocks noChangeArrowheads="1"/>
                </p:cNvSpPr>
                <p:nvPr/>
              </p:nvSpPr>
              <p:spPr bwMode="auto">
                <a:xfrm>
                  <a:off x="2188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cccc</a:t>
                  </a:r>
                </a:p>
              </p:txBody>
            </p:sp>
          </p:grpSp>
          <p:grpSp>
            <p:nvGrpSpPr>
              <p:cNvPr id="26" name="Group 48"/>
              <p:cNvGrpSpPr>
                <a:grpSpLocks/>
              </p:cNvGrpSpPr>
              <p:nvPr/>
            </p:nvGrpSpPr>
            <p:grpSpPr bwMode="auto">
              <a:xfrm>
                <a:off x="2188" y="2544"/>
                <a:ext cx="144" cy="530"/>
                <a:chOff x="1958" y="2688"/>
                <a:chExt cx="144" cy="530"/>
              </a:xfrm>
            </p:grpSpPr>
            <p:sp>
              <p:nvSpPr>
                <p:cNvPr id="24618" name="Rectangle 35"/>
                <p:cNvSpPr>
                  <a:spLocks noChangeArrowheads="1"/>
                </p:cNvSpPr>
                <p:nvPr/>
              </p:nvSpPr>
              <p:spPr bwMode="auto">
                <a:xfrm>
                  <a:off x="1998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19" name="Rectangle 24"/>
                <p:cNvSpPr>
                  <a:spLocks noChangeArrowheads="1"/>
                </p:cNvSpPr>
                <p:nvPr/>
              </p:nvSpPr>
              <p:spPr bwMode="auto">
                <a:xfrm>
                  <a:off x="1958" y="2688"/>
                  <a:ext cx="14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ctct</a:t>
                  </a:r>
                </a:p>
              </p:txBody>
            </p:sp>
          </p:grpSp>
          <p:grpSp>
            <p:nvGrpSpPr>
              <p:cNvPr id="27" name="Group 49"/>
              <p:cNvGrpSpPr>
                <a:grpSpLocks/>
              </p:cNvGrpSpPr>
              <p:nvPr/>
            </p:nvGrpSpPr>
            <p:grpSpPr bwMode="auto">
              <a:xfrm>
                <a:off x="2331" y="2544"/>
                <a:ext cx="144" cy="640"/>
                <a:chOff x="2074" y="2688"/>
                <a:chExt cx="144" cy="640"/>
              </a:xfrm>
            </p:grpSpPr>
            <p:sp>
              <p:nvSpPr>
                <p:cNvPr id="24616" name="Rectangle 36"/>
                <p:cNvSpPr>
                  <a:spLocks noChangeArrowheads="1"/>
                </p:cNvSpPr>
                <p:nvPr/>
              </p:nvSpPr>
              <p:spPr bwMode="auto">
                <a:xfrm>
                  <a:off x="2112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17" name="Rectangle 25"/>
                <p:cNvSpPr>
                  <a:spLocks noChangeArrowheads="1"/>
                </p:cNvSpPr>
                <p:nvPr/>
              </p:nvSpPr>
              <p:spPr bwMode="auto">
                <a:xfrm>
                  <a:off x="2074" y="2688"/>
                  <a:ext cx="144" cy="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gggg </a:t>
                  </a:r>
                </a:p>
              </p:txBody>
            </p:sp>
          </p:grpSp>
          <p:grpSp>
            <p:nvGrpSpPr>
              <p:cNvPr id="28" name="Group 51"/>
              <p:cNvGrpSpPr>
                <a:grpSpLocks/>
              </p:cNvGrpSpPr>
              <p:nvPr/>
            </p:nvGrpSpPr>
            <p:grpSpPr bwMode="auto">
              <a:xfrm>
                <a:off x="2616" y="2544"/>
                <a:ext cx="144" cy="530"/>
                <a:chOff x="2304" y="2688"/>
                <a:chExt cx="144" cy="530"/>
              </a:xfrm>
            </p:grpSpPr>
            <p:sp>
              <p:nvSpPr>
                <p:cNvPr id="24614" name="Rectangle 38"/>
                <p:cNvSpPr>
                  <a:spLocks noChangeArrowheads="1"/>
                </p:cNvSpPr>
                <p:nvPr/>
              </p:nvSpPr>
              <p:spPr bwMode="auto">
                <a:xfrm>
                  <a:off x="2339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15" name="Rectangle 26"/>
                <p:cNvSpPr>
                  <a:spLocks noChangeArrowheads="1"/>
                </p:cNvSpPr>
                <p:nvPr/>
              </p:nvSpPr>
              <p:spPr bwMode="auto">
                <a:xfrm>
                  <a:off x="2304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ttcc</a:t>
                  </a:r>
                </a:p>
              </p:txBody>
            </p:sp>
          </p:grpSp>
          <p:grpSp>
            <p:nvGrpSpPr>
              <p:cNvPr id="29" name="Group 54"/>
              <p:cNvGrpSpPr>
                <a:grpSpLocks/>
              </p:cNvGrpSpPr>
              <p:nvPr/>
            </p:nvGrpSpPr>
            <p:grpSpPr bwMode="auto">
              <a:xfrm>
                <a:off x="3065" y="2544"/>
                <a:ext cx="144" cy="640"/>
                <a:chOff x="2640" y="2688"/>
                <a:chExt cx="144" cy="640"/>
              </a:xfrm>
            </p:grpSpPr>
            <p:sp>
              <p:nvSpPr>
                <p:cNvPr id="24612" name="Rectangle 30"/>
                <p:cNvSpPr>
                  <a:spLocks noChangeArrowheads="1"/>
                </p:cNvSpPr>
                <p:nvPr/>
              </p:nvSpPr>
              <p:spPr bwMode="auto">
                <a:xfrm>
                  <a:off x="2685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13" name="Rectangle 27"/>
                <p:cNvSpPr>
                  <a:spLocks noChangeArrowheads="1"/>
                </p:cNvSpPr>
                <p:nvPr/>
              </p:nvSpPr>
              <p:spPr bwMode="auto">
                <a:xfrm>
                  <a:off x="2640" y="2688"/>
                  <a:ext cx="144" cy="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agag </a:t>
                  </a:r>
                </a:p>
              </p:txBody>
            </p:sp>
          </p:grpSp>
          <p:grpSp>
            <p:nvGrpSpPr>
              <p:cNvPr id="30" name="Group 53"/>
              <p:cNvGrpSpPr>
                <a:grpSpLocks/>
              </p:cNvGrpSpPr>
              <p:nvPr/>
            </p:nvGrpSpPr>
            <p:grpSpPr bwMode="auto">
              <a:xfrm>
                <a:off x="2912" y="2544"/>
                <a:ext cx="174" cy="530"/>
                <a:chOff x="2521" y="2688"/>
                <a:chExt cx="174" cy="530"/>
              </a:xfrm>
            </p:grpSpPr>
            <p:sp>
              <p:nvSpPr>
                <p:cNvPr id="24610" name="Rectangle 40"/>
                <p:cNvSpPr>
                  <a:spLocks noChangeArrowheads="1"/>
                </p:cNvSpPr>
                <p:nvPr/>
              </p:nvSpPr>
              <p:spPr bwMode="auto">
                <a:xfrm>
                  <a:off x="2564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11" name="Rectangle 42"/>
                <p:cNvSpPr>
                  <a:spLocks noChangeArrowheads="1"/>
                </p:cNvSpPr>
                <p:nvPr/>
              </p:nvSpPr>
              <p:spPr bwMode="auto">
                <a:xfrm>
                  <a:off x="2521" y="2688"/>
                  <a:ext cx="17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</p:txBody>
            </p:sp>
          </p:grpSp>
          <p:grpSp>
            <p:nvGrpSpPr>
              <p:cNvPr id="31" name="Group 55"/>
              <p:cNvGrpSpPr>
                <a:grpSpLocks/>
              </p:cNvGrpSpPr>
              <p:nvPr/>
            </p:nvGrpSpPr>
            <p:grpSpPr bwMode="auto">
              <a:xfrm>
                <a:off x="3218" y="2544"/>
                <a:ext cx="144" cy="533"/>
                <a:chOff x="2764" y="2688"/>
                <a:chExt cx="144" cy="533"/>
              </a:xfrm>
            </p:grpSpPr>
            <p:sp>
              <p:nvSpPr>
                <p:cNvPr id="24608" name="Rectangle 31"/>
                <p:cNvSpPr>
                  <a:spLocks noChangeArrowheads="1"/>
                </p:cNvSpPr>
                <p:nvPr/>
              </p:nvSpPr>
              <p:spPr bwMode="auto">
                <a:xfrm>
                  <a:off x="2799" y="2693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09" name="Rectangle 43"/>
                <p:cNvSpPr>
                  <a:spLocks noChangeArrowheads="1"/>
                </p:cNvSpPr>
                <p:nvPr/>
              </p:nvSpPr>
              <p:spPr bwMode="auto">
                <a:xfrm>
                  <a:off x="2764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gaaa</a:t>
                  </a:r>
                </a:p>
              </p:txBody>
            </p:sp>
          </p:grpSp>
          <p:grpSp>
            <p:nvGrpSpPr>
              <p:cNvPr id="24643" name="Group 56"/>
              <p:cNvGrpSpPr>
                <a:grpSpLocks/>
              </p:cNvGrpSpPr>
              <p:nvPr/>
            </p:nvGrpSpPr>
            <p:grpSpPr bwMode="auto">
              <a:xfrm>
                <a:off x="3360" y="2544"/>
                <a:ext cx="144" cy="528"/>
                <a:chOff x="2870" y="2688"/>
                <a:chExt cx="144" cy="528"/>
              </a:xfrm>
            </p:grpSpPr>
            <p:sp>
              <p:nvSpPr>
                <p:cNvPr id="24606" name="Rectangle 32"/>
                <p:cNvSpPr>
                  <a:spLocks noChangeArrowheads="1"/>
                </p:cNvSpPr>
                <p:nvPr/>
              </p:nvSpPr>
              <p:spPr bwMode="auto">
                <a:xfrm>
                  <a:off x="2912" y="2688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07" name="Rectangle 44"/>
                <p:cNvSpPr>
                  <a:spLocks noChangeArrowheads="1"/>
                </p:cNvSpPr>
                <p:nvPr/>
              </p:nvSpPr>
              <p:spPr bwMode="auto">
                <a:xfrm>
                  <a:off x="2870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tcct</a:t>
                  </a:r>
                </a:p>
              </p:txBody>
            </p:sp>
          </p:grpSp>
        </p:grpSp>
        <p:sp>
          <p:nvSpPr>
            <p:cNvPr id="24594" name="Text Box 168"/>
            <p:cNvSpPr txBox="1">
              <a:spLocks noChangeArrowheads="1"/>
            </p:cNvSpPr>
            <p:nvPr/>
          </p:nvSpPr>
          <p:spPr bwMode="auto">
            <a:xfrm>
              <a:off x="816" y="2640"/>
              <a:ext cx="8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Times New Roman" pitchFamily="-106" charset="0"/>
                </a:rPr>
                <a:t>original data</a:t>
              </a:r>
              <a:endParaRPr lang="en-GB" sz="1800">
                <a:solidFill>
                  <a:schemeClr val="tx2"/>
                </a:solidFill>
                <a:latin typeface="Times New Roman" pitchFamily="-106" charset="0"/>
              </a:endParaRPr>
            </a:p>
          </p:txBody>
        </p:sp>
      </p:grpSp>
      <p:sp>
        <p:nvSpPr>
          <p:cNvPr id="24592" name="Text Box 169"/>
          <p:cNvSpPr txBox="1">
            <a:spLocks noChangeArrowheads="1"/>
          </p:cNvSpPr>
          <p:nvPr/>
        </p:nvSpPr>
        <p:spPr bwMode="auto">
          <a:xfrm>
            <a:off x="1905000" y="3505200"/>
            <a:ext cx="1790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Times New Roman" pitchFamily="-106" charset="0"/>
              </a:rPr>
              <a:t>pseudoreplicate 1</a:t>
            </a:r>
            <a:endParaRPr lang="en-GB" sz="1800">
              <a:solidFill>
                <a:schemeClr val="tx2"/>
              </a:solidFill>
              <a:latin typeface="Times New Roman" pitchFamily="-106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85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856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122238"/>
            <a:ext cx="7500937" cy="938212"/>
          </a:xfrm>
          <a:noFill/>
        </p:spPr>
        <p:txBody>
          <a:bodyPr lIns="88327" tIns="44163" rIns="88327" bIns="44163"/>
          <a:lstStyle/>
          <a:p>
            <a:pPr eaLnBrk="1" hangingPunct="1"/>
            <a:r>
              <a:rPr lang="en-US" sz="26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For 100 bootstrap replicates of a hominoid mtDNA data set, three topologies are obtained</a:t>
            </a:r>
          </a:p>
        </p:txBody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733800"/>
            <a:ext cx="8077200" cy="2995613"/>
          </a:xfrm>
          <a:noFill/>
        </p:spPr>
        <p:txBody>
          <a:bodyPr lIns="88327" tIns="44163" rIns="88327" bIns="44163"/>
          <a:lstStyle/>
          <a:p>
            <a:pPr marL="366713" indent="-366713" defTabSz="977900" eaLnBrk="1" hangingPunct="1">
              <a:spcBef>
                <a:spcPct val="60000"/>
              </a:spcBef>
              <a:buClr>
                <a:srgbClr val="FA1708"/>
              </a:buClr>
            </a:pPr>
            <a:r>
              <a:rPr lang="en-US" sz="2000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The split </a:t>
            </a:r>
            <a:r>
              <a:rPr lang="en-US" sz="1600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{orang,gibbon} {human,chimp, gorilla}</a:t>
            </a:r>
            <a:r>
              <a:rPr lang="en-US" sz="2000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 occurs in all 100 bootstrap replicates (i.e. has 100% bootstrap support).</a:t>
            </a:r>
          </a:p>
          <a:p>
            <a:pPr marL="366713" indent="-366713" defTabSz="977900" eaLnBrk="1" hangingPunct="1">
              <a:spcBef>
                <a:spcPct val="60000"/>
              </a:spcBef>
              <a:buClr>
                <a:srgbClr val="FA1708"/>
              </a:buClr>
            </a:pPr>
            <a:r>
              <a:rPr lang="en-US" sz="2000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However, there is a conflict between the relationships among the African apes </a:t>
            </a:r>
            <a:r>
              <a:rPr lang="en-US" sz="1600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{human,chimp, gorilla}</a:t>
            </a:r>
          </a:p>
          <a:p>
            <a:pPr marL="366713" indent="-366713" defTabSz="977900" eaLnBrk="1" hangingPunct="1">
              <a:spcBef>
                <a:spcPct val="60000"/>
              </a:spcBef>
              <a:buClr>
                <a:srgbClr val="FA1708"/>
              </a:buClr>
            </a:pPr>
            <a:r>
              <a:rPr lang="en-US" sz="2000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This suggests these data lack the information to discriminate among the three hypotheses of relationship</a:t>
            </a:r>
          </a:p>
        </p:txBody>
      </p:sp>
      <p:pic>
        <p:nvPicPr>
          <p:cNvPr id="950276" name="Picture 4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46225" y="1284288"/>
            <a:ext cx="5897563" cy="19002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027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61913"/>
            <a:ext cx="8335962" cy="890587"/>
          </a:xfrm>
          <a:noFill/>
        </p:spPr>
        <p:txBody>
          <a:bodyPr lIns="88327" tIns="44163" rIns="88327" bIns="44163"/>
          <a:lstStyle/>
          <a:p>
            <a:pPr eaLnBrk="1" hangingPunct="1"/>
            <a:r>
              <a:rPr lang="en-US" sz="34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Bootstrap consensus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087438"/>
            <a:ext cx="8213725" cy="2174875"/>
          </a:xfrm>
          <a:noFill/>
        </p:spPr>
        <p:txBody>
          <a:bodyPr lIns="88327" tIns="44163" rIns="88327" bIns="44163"/>
          <a:lstStyle/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20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For small number of taxa, it is feasible to show the kinds of trees resulting from bootstrap replications</a:t>
            </a:r>
          </a:p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20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For larger numbers of taxa we merely use a consensus tree to summarize the information collectively from each replicate</a:t>
            </a:r>
          </a:p>
        </p:txBody>
      </p:sp>
      <p:sp>
        <p:nvSpPr>
          <p:cNvPr id="951307" name="Rectangle 11"/>
          <p:cNvSpPr>
            <a:spLocks noChangeArrowheads="1"/>
          </p:cNvSpPr>
          <p:nvPr/>
        </p:nvSpPr>
        <p:spPr bwMode="auto">
          <a:xfrm>
            <a:off x="5538788" y="5295900"/>
            <a:ext cx="365125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0652" tIns="15057" rIns="30652" bIns="15057">
            <a:prstTxWarp prst="textNoShape">
              <a:avLst/>
            </a:prstTxWarp>
            <a:spAutoFit/>
          </a:bodyPr>
          <a:lstStyle/>
          <a:p>
            <a:pPr defTabSz="820738"/>
            <a:r>
              <a:rPr lang="en-US" sz="1600">
                <a:latin typeface="Times New Roman" pitchFamily="-106" charset="0"/>
              </a:rPr>
              <a:t>100</a:t>
            </a:r>
          </a:p>
        </p:txBody>
      </p:sp>
      <p:sp>
        <p:nvSpPr>
          <p:cNvPr id="951308" name="Rectangle 12"/>
          <p:cNvSpPr>
            <a:spLocks noChangeArrowheads="1"/>
          </p:cNvSpPr>
          <p:nvPr/>
        </p:nvSpPr>
        <p:spPr bwMode="auto">
          <a:xfrm>
            <a:off x="5051425" y="4854575"/>
            <a:ext cx="263525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0652" tIns="15057" rIns="30652" bIns="15057">
            <a:prstTxWarp prst="textNoShape">
              <a:avLst/>
            </a:prstTxWarp>
            <a:spAutoFit/>
          </a:bodyPr>
          <a:lstStyle/>
          <a:p>
            <a:pPr defTabSz="820738"/>
            <a:r>
              <a:rPr lang="en-US" sz="1600">
                <a:latin typeface="Times New Roman" pitchFamily="-106" charset="0"/>
              </a:rPr>
              <a:t>85</a:t>
            </a:r>
          </a:p>
        </p:txBody>
      </p:sp>
      <p:sp>
        <p:nvSpPr>
          <p:cNvPr id="951309" name="Rectangle 13"/>
          <p:cNvSpPr>
            <a:spLocks noChangeArrowheads="1"/>
          </p:cNvSpPr>
          <p:nvPr/>
        </p:nvSpPr>
        <p:spPr bwMode="auto">
          <a:xfrm>
            <a:off x="4610100" y="4462463"/>
            <a:ext cx="263525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0652" tIns="15057" rIns="30652" bIns="15057">
            <a:prstTxWarp prst="textNoShape">
              <a:avLst/>
            </a:prstTxWarp>
            <a:spAutoFit/>
          </a:bodyPr>
          <a:lstStyle/>
          <a:p>
            <a:pPr defTabSz="820738"/>
            <a:r>
              <a:rPr lang="en-US" sz="1600">
                <a:latin typeface="Times New Roman" pitchFamily="-106" charset="0"/>
              </a:rPr>
              <a:t>55</a:t>
            </a:r>
          </a:p>
        </p:txBody>
      </p:sp>
      <p:sp>
        <p:nvSpPr>
          <p:cNvPr id="951310" name="Rectangle 14"/>
          <p:cNvSpPr>
            <a:spLocks noChangeArrowheads="1"/>
          </p:cNvSpPr>
          <p:nvPr/>
        </p:nvSpPr>
        <p:spPr bwMode="auto">
          <a:xfrm>
            <a:off x="4700588" y="5676900"/>
            <a:ext cx="365125" cy="27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30652" tIns="15057" rIns="30652" bIns="15057">
            <a:prstTxWarp prst="textNoShape">
              <a:avLst/>
            </a:prstTxWarp>
            <a:spAutoFit/>
          </a:bodyPr>
          <a:lstStyle/>
          <a:p>
            <a:pPr defTabSz="820738"/>
            <a:r>
              <a:rPr lang="en-US" sz="1600">
                <a:latin typeface="Times New Roman" pitchFamily="-106" charset="0"/>
              </a:rPr>
              <a:t>100</a:t>
            </a:r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041650" y="3497263"/>
            <a:ext cx="3033713" cy="2552700"/>
            <a:chOff x="1916" y="2203"/>
            <a:chExt cx="1911" cy="1608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2032" y="2527"/>
              <a:ext cx="1768" cy="1284"/>
              <a:chOff x="2336" y="2696"/>
              <a:chExt cx="2033" cy="1369"/>
            </a:xfrm>
          </p:grpSpPr>
          <p:sp>
            <p:nvSpPr>
              <p:cNvPr id="26640" name="Freeform 6"/>
              <p:cNvSpPr>
                <a:spLocks/>
              </p:cNvSpPr>
              <p:nvPr/>
            </p:nvSpPr>
            <p:spPr bwMode="auto">
              <a:xfrm>
                <a:off x="2336" y="2696"/>
                <a:ext cx="1042" cy="1369"/>
              </a:xfrm>
              <a:custGeom>
                <a:avLst/>
                <a:gdLst>
                  <a:gd name="T0" fmla="*/ 0 w 1042"/>
                  <a:gd name="T1" fmla="*/ 0 h 1369"/>
                  <a:gd name="T2" fmla="*/ 0 w 1042"/>
                  <a:gd name="T3" fmla="*/ 1368 h 1369"/>
                  <a:gd name="T4" fmla="*/ 1041 w 1042"/>
                  <a:gd name="T5" fmla="*/ 1368 h 1369"/>
                  <a:gd name="T6" fmla="*/ 1041 w 1042"/>
                  <a:gd name="T7" fmla="*/ 1093 h 136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2"/>
                  <a:gd name="T13" fmla="*/ 0 h 1369"/>
                  <a:gd name="T14" fmla="*/ 1042 w 1042"/>
                  <a:gd name="T15" fmla="*/ 1369 h 136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2" h="1369">
                    <a:moveTo>
                      <a:pt x="0" y="0"/>
                    </a:moveTo>
                    <a:lnTo>
                      <a:pt x="0" y="1368"/>
                    </a:lnTo>
                    <a:lnTo>
                      <a:pt x="1041" y="1368"/>
                    </a:lnTo>
                    <a:lnTo>
                      <a:pt x="1041" y="1093"/>
                    </a:lnTo>
                  </a:path>
                </a:pathLst>
              </a:custGeom>
              <a:noFill/>
              <a:ln w="50800" cap="rnd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30652" tIns="15057" rIns="30652" bIns="15057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41" name="Freeform 7"/>
              <p:cNvSpPr>
                <a:spLocks/>
              </p:cNvSpPr>
              <p:nvPr/>
            </p:nvSpPr>
            <p:spPr bwMode="auto">
              <a:xfrm>
                <a:off x="2738" y="2696"/>
                <a:ext cx="1278" cy="1094"/>
              </a:xfrm>
              <a:custGeom>
                <a:avLst/>
                <a:gdLst>
                  <a:gd name="T0" fmla="*/ 0 w 1278"/>
                  <a:gd name="T1" fmla="*/ 0 h 1094"/>
                  <a:gd name="T2" fmla="*/ 0 w 1278"/>
                  <a:gd name="T3" fmla="*/ 1093 h 1094"/>
                  <a:gd name="T4" fmla="*/ 1277 w 1278"/>
                  <a:gd name="T5" fmla="*/ 1093 h 1094"/>
                  <a:gd name="T6" fmla="*/ 1277 w 1278"/>
                  <a:gd name="T7" fmla="*/ 818 h 1094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78"/>
                  <a:gd name="T13" fmla="*/ 0 h 1094"/>
                  <a:gd name="T14" fmla="*/ 1278 w 1278"/>
                  <a:gd name="T15" fmla="*/ 1094 h 1094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78" h="1094">
                    <a:moveTo>
                      <a:pt x="0" y="0"/>
                    </a:moveTo>
                    <a:lnTo>
                      <a:pt x="0" y="1093"/>
                    </a:lnTo>
                    <a:lnTo>
                      <a:pt x="1277" y="1093"/>
                    </a:lnTo>
                    <a:lnTo>
                      <a:pt x="1277" y="818"/>
                    </a:lnTo>
                  </a:path>
                </a:pathLst>
              </a:custGeom>
              <a:noFill/>
              <a:ln w="50800" cap="rnd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30652" tIns="15057" rIns="30652" bIns="15057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42" name="Freeform 8"/>
              <p:cNvSpPr>
                <a:spLocks/>
              </p:cNvSpPr>
              <p:nvPr/>
            </p:nvSpPr>
            <p:spPr bwMode="auto">
              <a:xfrm>
                <a:off x="3661" y="2696"/>
                <a:ext cx="708" cy="819"/>
              </a:xfrm>
              <a:custGeom>
                <a:avLst/>
                <a:gdLst>
                  <a:gd name="T0" fmla="*/ 0 w 708"/>
                  <a:gd name="T1" fmla="*/ 543 h 819"/>
                  <a:gd name="T2" fmla="*/ 0 w 708"/>
                  <a:gd name="T3" fmla="*/ 818 h 819"/>
                  <a:gd name="T4" fmla="*/ 707 w 708"/>
                  <a:gd name="T5" fmla="*/ 818 h 819"/>
                  <a:gd name="T6" fmla="*/ 707 w 708"/>
                  <a:gd name="T7" fmla="*/ 0 h 81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08"/>
                  <a:gd name="T13" fmla="*/ 0 h 819"/>
                  <a:gd name="T14" fmla="*/ 708 w 708"/>
                  <a:gd name="T15" fmla="*/ 819 h 8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08" h="819">
                    <a:moveTo>
                      <a:pt x="0" y="543"/>
                    </a:moveTo>
                    <a:lnTo>
                      <a:pt x="0" y="818"/>
                    </a:lnTo>
                    <a:lnTo>
                      <a:pt x="707" y="818"/>
                    </a:lnTo>
                    <a:lnTo>
                      <a:pt x="707" y="0"/>
                    </a:lnTo>
                  </a:path>
                </a:pathLst>
              </a:custGeom>
              <a:noFill/>
              <a:ln w="50800" cap="rnd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30652" tIns="15057" rIns="30652" bIns="15057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43" name="Freeform 9"/>
              <p:cNvSpPr>
                <a:spLocks/>
              </p:cNvSpPr>
              <p:nvPr/>
            </p:nvSpPr>
            <p:spPr bwMode="auto">
              <a:xfrm>
                <a:off x="3357" y="2696"/>
                <a:ext cx="610" cy="545"/>
              </a:xfrm>
              <a:custGeom>
                <a:avLst/>
                <a:gdLst>
                  <a:gd name="T0" fmla="*/ 0 w 610"/>
                  <a:gd name="T1" fmla="*/ 269 h 545"/>
                  <a:gd name="T2" fmla="*/ 0 w 610"/>
                  <a:gd name="T3" fmla="*/ 544 h 545"/>
                  <a:gd name="T4" fmla="*/ 609 w 610"/>
                  <a:gd name="T5" fmla="*/ 544 h 545"/>
                  <a:gd name="T6" fmla="*/ 609 w 610"/>
                  <a:gd name="T7" fmla="*/ 0 h 54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10"/>
                  <a:gd name="T13" fmla="*/ 0 h 545"/>
                  <a:gd name="T14" fmla="*/ 610 w 610"/>
                  <a:gd name="T15" fmla="*/ 545 h 54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10" h="545">
                    <a:moveTo>
                      <a:pt x="0" y="269"/>
                    </a:moveTo>
                    <a:lnTo>
                      <a:pt x="0" y="544"/>
                    </a:lnTo>
                    <a:lnTo>
                      <a:pt x="609" y="544"/>
                    </a:lnTo>
                    <a:lnTo>
                      <a:pt x="609" y="0"/>
                    </a:lnTo>
                  </a:path>
                </a:pathLst>
              </a:custGeom>
              <a:noFill/>
              <a:ln w="50800" cap="rnd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30652" tIns="15057" rIns="30652" bIns="15057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644" name="Freeform 10"/>
              <p:cNvSpPr>
                <a:spLocks/>
              </p:cNvSpPr>
              <p:nvPr/>
            </p:nvSpPr>
            <p:spPr bwMode="auto">
              <a:xfrm>
                <a:off x="3151" y="2696"/>
                <a:ext cx="403" cy="270"/>
              </a:xfrm>
              <a:custGeom>
                <a:avLst/>
                <a:gdLst>
                  <a:gd name="T0" fmla="*/ 0 w 403"/>
                  <a:gd name="T1" fmla="*/ 0 h 270"/>
                  <a:gd name="T2" fmla="*/ 0 w 403"/>
                  <a:gd name="T3" fmla="*/ 269 h 270"/>
                  <a:gd name="T4" fmla="*/ 402 w 403"/>
                  <a:gd name="T5" fmla="*/ 269 h 270"/>
                  <a:gd name="T6" fmla="*/ 402 w 403"/>
                  <a:gd name="T7" fmla="*/ 0 h 27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403"/>
                  <a:gd name="T13" fmla="*/ 0 h 270"/>
                  <a:gd name="T14" fmla="*/ 403 w 403"/>
                  <a:gd name="T15" fmla="*/ 270 h 27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403" h="270">
                    <a:moveTo>
                      <a:pt x="0" y="0"/>
                    </a:moveTo>
                    <a:lnTo>
                      <a:pt x="0" y="269"/>
                    </a:lnTo>
                    <a:lnTo>
                      <a:pt x="402" y="269"/>
                    </a:lnTo>
                    <a:lnTo>
                      <a:pt x="402" y="0"/>
                    </a:lnTo>
                  </a:path>
                </a:pathLst>
              </a:custGeom>
              <a:noFill/>
              <a:ln w="50800" cap="rnd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lIns="30652" tIns="15057" rIns="30652" bIns="15057">
                <a:prstTxWarp prst="textNoShape">
                  <a:avLst/>
                </a:prstTxWarp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6634" name="Rectangle 15"/>
            <p:cNvSpPr>
              <a:spLocks noChangeArrowheads="1"/>
            </p:cNvSpPr>
            <p:nvPr/>
          </p:nvSpPr>
          <p:spPr bwMode="auto">
            <a:xfrm>
              <a:off x="1916" y="2233"/>
              <a:ext cx="194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0652" tIns="15057" rIns="30652" bIns="15057">
              <a:prstTxWarp prst="textNoShape">
                <a:avLst/>
              </a:prstTxWarp>
              <a:spAutoFit/>
            </a:bodyPr>
            <a:lstStyle/>
            <a:p>
              <a:pPr defTabSz="820738"/>
              <a:r>
                <a:rPr lang="en-US" sz="2500" b="1">
                  <a:latin typeface="Times New Roman" pitchFamily="-106" charset="0"/>
                </a:rPr>
                <a:t>O</a:t>
              </a:r>
            </a:p>
          </p:txBody>
        </p:sp>
        <p:sp>
          <p:nvSpPr>
            <p:cNvPr id="26635" name="Rectangle 16"/>
            <p:cNvSpPr>
              <a:spLocks noChangeArrowheads="1"/>
            </p:cNvSpPr>
            <p:nvPr/>
          </p:nvSpPr>
          <p:spPr bwMode="auto">
            <a:xfrm>
              <a:off x="3656" y="2218"/>
              <a:ext cx="171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0652" tIns="15057" rIns="30652" bIns="15057">
              <a:prstTxWarp prst="textNoShape">
                <a:avLst/>
              </a:prstTxWarp>
              <a:spAutoFit/>
            </a:bodyPr>
            <a:lstStyle/>
            <a:p>
              <a:pPr defTabSz="820738"/>
              <a:r>
                <a:rPr lang="en-US" sz="2500" b="1">
                  <a:latin typeface="Times New Roman" pitchFamily="-106" charset="0"/>
                </a:rPr>
                <a:t>B</a:t>
              </a:r>
            </a:p>
          </p:txBody>
        </p:sp>
        <p:sp>
          <p:nvSpPr>
            <p:cNvPr id="26636" name="Rectangle 17"/>
            <p:cNvSpPr>
              <a:spLocks noChangeArrowheads="1"/>
            </p:cNvSpPr>
            <p:nvPr/>
          </p:nvSpPr>
          <p:spPr bwMode="auto">
            <a:xfrm>
              <a:off x="3293" y="2226"/>
              <a:ext cx="182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0652" tIns="15057" rIns="30652" bIns="15057">
              <a:prstTxWarp prst="textNoShape">
                <a:avLst/>
              </a:prstTxWarp>
              <a:spAutoFit/>
            </a:bodyPr>
            <a:lstStyle/>
            <a:p>
              <a:pPr defTabSz="820738"/>
              <a:r>
                <a:rPr lang="en-US" sz="2500" b="1">
                  <a:latin typeface="Times New Roman" pitchFamily="-106" charset="0"/>
                </a:rPr>
                <a:t>C</a:t>
              </a:r>
            </a:p>
          </p:txBody>
        </p:sp>
        <p:sp>
          <p:nvSpPr>
            <p:cNvPr id="26637" name="Rectangle 18"/>
            <p:cNvSpPr>
              <a:spLocks noChangeArrowheads="1"/>
            </p:cNvSpPr>
            <p:nvPr/>
          </p:nvSpPr>
          <p:spPr bwMode="auto">
            <a:xfrm>
              <a:off x="2987" y="2203"/>
              <a:ext cx="182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0652" tIns="15057" rIns="30652" bIns="15057">
              <a:prstTxWarp prst="textNoShape">
                <a:avLst/>
              </a:prstTxWarp>
              <a:spAutoFit/>
            </a:bodyPr>
            <a:lstStyle/>
            <a:p>
              <a:pPr defTabSz="820738"/>
              <a:r>
                <a:rPr lang="en-US" sz="2500" b="1">
                  <a:latin typeface="Times New Roman" pitchFamily="-106" charset="0"/>
                </a:rPr>
                <a:t>D</a:t>
              </a:r>
            </a:p>
          </p:txBody>
        </p:sp>
        <p:sp>
          <p:nvSpPr>
            <p:cNvPr id="26638" name="Rectangle 19"/>
            <p:cNvSpPr>
              <a:spLocks noChangeArrowheads="1"/>
            </p:cNvSpPr>
            <p:nvPr/>
          </p:nvSpPr>
          <p:spPr bwMode="auto">
            <a:xfrm>
              <a:off x="2612" y="2218"/>
              <a:ext cx="171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0652" tIns="15057" rIns="30652" bIns="15057">
              <a:prstTxWarp prst="textNoShape">
                <a:avLst/>
              </a:prstTxWarp>
              <a:spAutoFit/>
            </a:bodyPr>
            <a:lstStyle/>
            <a:p>
              <a:pPr defTabSz="820738"/>
              <a:r>
                <a:rPr lang="en-US" sz="2500" b="1">
                  <a:latin typeface="Times New Roman" pitchFamily="-106" charset="0"/>
                </a:rPr>
                <a:t>E</a:t>
              </a:r>
            </a:p>
          </p:txBody>
        </p:sp>
        <p:sp>
          <p:nvSpPr>
            <p:cNvPr id="26639" name="Rectangle 20"/>
            <p:cNvSpPr>
              <a:spLocks noChangeArrowheads="1"/>
            </p:cNvSpPr>
            <p:nvPr/>
          </p:nvSpPr>
          <p:spPr bwMode="auto">
            <a:xfrm>
              <a:off x="2236" y="2218"/>
              <a:ext cx="182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30652" tIns="15057" rIns="30652" bIns="15057">
              <a:prstTxWarp prst="textNoShape">
                <a:avLst/>
              </a:prstTxWarp>
              <a:spAutoFit/>
            </a:bodyPr>
            <a:lstStyle/>
            <a:p>
              <a:pPr defTabSz="820738"/>
              <a:r>
                <a:rPr lang="en-US" sz="2500" b="1">
                  <a:latin typeface="Times New Roman" pitchFamily="-106" charset="0"/>
                </a:rPr>
                <a:t>A</a:t>
              </a: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1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1299" grpId="0" build="p" autoUpdateAnimBg="0"/>
      <p:bldP spid="951307" grpId="0" autoUpdateAnimBg="0"/>
      <p:bldP spid="951308" grpId="0" autoUpdateAnimBg="0"/>
      <p:bldP spid="951309" grpId="0" autoUpdateAnimBg="0"/>
      <p:bldP spid="95131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74613"/>
            <a:ext cx="8337550" cy="890587"/>
          </a:xfrm>
          <a:noFill/>
        </p:spPr>
        <p:txBody>
          <a:bodyPr lIns="88327" tIns="44163" rIns="88327" bIns="44163"/>
          <a:lstStyle/>
          <a:p>
            <a:pPr eaLnBrk="1" hangingPunct="1"/>
            <a:r>
              <a:rPr lang="en-US" sz="37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Parametric bootstrap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21638" cy="2947988"/>
          </a:xfrm>
          <a:noFill/>
        </p:spPr>
        <p:txBody>
          <a:bodyPr lIns="88327" tIns="44163" rIns="88327" bIns="44163">
            <a:normAutofit lnSpcReduction="10000"/>
          </a:bodyPr>
          <a:lstStyle/>
          <a:p>
            <a:pPr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24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Cross between a simulation and a bootstrap.</a:t>
            </a:r>
          </a:p>
          <a:p>
            <a:pPr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24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Would like to know if the tree resulting from an analysis is erroneous due to an intrinsic bias in the data.</a:t>
            </a:r>
          </a:p>
          <a:p>
            <a:pPr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24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Involves generating artificial data sets with a computer, but using the tree that was generated from the initial data with a particular model in mind. </a:t>
            </a:r>
          </a:p>
          <a:p>
            <a:pPr eaLnBrk="1" hangingPunct="1"/>
            <a:endParaRPr lang="en-US" sz="2600" b="1">
              <a:solidFill>
                <a:schemeClr val="tx2"/>
              </a:solidFill>
              <a:latin typeface="Times New Roman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2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74613"/>
            <a:ext cx="8337550" cy="890587"/>
          </a:xfrm>
          <a:noFill/>
        </p:spPr>
        <p:txBody>
          <a:bodyPr lIns="88327" tIns="44163" rIns="88327" bIns="44163"/>
          <a:lstStyle/>
          <a:p>
            <a:pPr eaLnBrk="1" hangingPunct="1"/>
            <a:r>
              <a:rPr lang="en-US" sz="34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Parametric bootstrap contd.</a:t>
            </a:r>
          </a:p>
        </p:txBody>
      </p:sp>
      <p:sp>
        <p:nvSpPr>
          <p:cNvPr id="95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391400" cy="2949575"/>
          </a:xfrm>
          <a:noFill/>
        </p:spPr>
        <p:txBody>
          <a:bodyPr lIns="88327" tIns="44163" rIns="88327" bIns="44163">
            <a:normAutofit fontScale="77500" lnSpcReduction="20000"/>
          </a:bodyPr>
          <a:lstStyle/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19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Example: 18s rRNA subjected to parsimony analysis suggests birds and mammals are each others closest living relatives. Morphology and fossil data suggest this is incorrect. (Birds &amp; Crocs sister-taxa w/ morphology)</a:t>
            </a:r>
          </a:p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19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Possible reason for the conflict is long branch attraction between birds and mammals. </a:t>
            </a:r>
          </a:p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19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Would like to know:  If the  traditional tree (bird-croc) </a:t>
            </a:r>
            <a:r>
              <a:rPr lang="en-US" sz="1900" u="sng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is</a:t>
            </a:r>
            <a:r>
              <a:rPr lang="en-US" sz="19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 indeed correct, what are the chances that we could mistakenly conclude that the bird-mammal tree was best for these data?</a:t>
            </a:r>
          </a:p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19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To test this, Huelsenbeck et al 1996 simulated  the evolution of 18s on the 3 possible trees for 4 taxa to see how often the various tree-building methods recovered the correct tree.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34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437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05000"/>
            <a:ext cx="1822450" cy="1185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4376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3429000"/>
            <a:ext cx="1814513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4377" name="Picture 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0" y="4953000"/>
            <a:ext cx="1928813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4378" name="Picture 1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86600" y="1905000"/>
            <a:ext cx="1600200" cy="135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4379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2800" y="3505200"/>
            <a:ext cx="1516063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4380" name="Picture 1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162800" y="5029200"/>
            <a:ext cx="1592263" cy="138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382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495800" cy="914400"/>
          </a:xfrm>
          <a:noFill/>
        </p:spPr>
        <p:txBody>
          <a:bodyPr lIns="88327" tIns="44163" rIns="88327" bIns="44163"/>
          <a:lstStyle/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18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Estimated branch lengths and ts/tv ratio from original data when applied to each of the possible trees for 4 taxa</a:t>
            </a:r>
          </a:p>
        </p:txBody>
      </p:sp>
      <p:sp>
        <p:nvSpPr>
          <p:cNvPr id="29705" name="Rectangle 15"/>
          <p:cNvSpPr>
            <a:spLocks noGrp="1" noChangeArrowheads="1"/>
          </p:cNvSpPr>
          <p:nvPr>
            <p:ph type="title"/>
          </p:nvPr>
        </p:nvSpPr>
        <p:spPr>
          <a:xfrm>
            <a:off x="476250" y="323850"/>
            <a:ext cx="7772400" cy="604838"/>
          </a:xfrm>
          <a:noFill/>
        </p:spPr>
        <p:txBody>
          <a:bodyPr lIns="88327" tIns="44163" rIns="88327" bIns="44163"/>
          <a:lstStyle/>
          <a:p>
            <a:pPr eaLnBrk="1" hangingPunct="1"/>
            <a:r>
              <a:rPr lang="en-US" sz="3000" b="1">
                <a:solidFill>
                  <a:schemeClr val="tx1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Huelsenbeck et al 1996</a:t>
            </a:r>
          </a:p>
        </p:txBody>
      </p:sp>
      <p:sp>
        <p:nvSpPr>
          <p:cNvPr id="954384" name="Rectangle 16"/>
          <p:cNvSpPr>
            <a:spLocks noChangeArrowheads="1"/>
          </p:cNvSpPr>
          <p:nvPr/>
        </p:nvSpPr>
        <p:spPr bwMode="auto">
          <a:xfrm>
            <a:off x="304800" y="5029200"/>
            <a:ext cx="44958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8327" tIns="44163" rIns="88327" bIns="44163">
            <a:prstTxWarp prst="textNoShape">
              <a:avLst/>
            </a:prstTxWarp>
          </a:bodyPr>
          <a:lstStyle/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  <a:buFontTx/>
              <a:buChar char="•"/>
            </a:pPr>
            <a:r>
              <a:rPr lang="en-US" sz="1800">
                <a:solidFill>
                  <a:schemeClr val="tx2"/>
                </a:solidFill>
                <a:latin typeface="Times New Roman" pitchFamily="-106" charset="0"/>
              </a:rPr>
              <a:t>So even if tree 3 is correct as suggested by morphology, the 18s data would likely support tree 1.</a:t>
            </a:r>
          </a:p>
        </p:txBody>
      </p:sp>
      <p:sp>
        <p:nvSpPr>
          <p:cNvPr id="954385" name="Rectangle 17"/>
          <p:cNvSpPr>
            <a:spLocks noChangeArrowheads="1"/>
          </p:cNvSpPr>
          <p:nvPr/>
        </p:nvSpPr>
        <p:spPr bwMode="auto">
          <a:xfrm>
            <a:off x="5486400" y="1295400"/>
            <a:ext cx="10683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solidFill>
                  <a:schemeClr val="tx2"/>
                </a:solidFill>
                <a:latin typeface="Times New Roman" pitchFamily="-106" charset="0"/>
              </a:rPr>
              <a:t>Assumed tree</a:t>
            </a:r>
            <a:endParaRPr lang="en-GB" sz="1200" b="1">
              <a:solidFill>
                <a:schemeClr val="tx2"/>
              </a:solidFill>
              <a:latin typeface="Times New Roman" pitchFamily="-106" charset="0"/>
            </a:endParaRPr>
          </a:p>
        </p:txBody>
      </p:sp>
      <p:sp>
        <p:nvSpPr>
          <p:cNvPr id="954386" name="Rectangle 18"/>
          <p:cNvSpPr>
            <a:spLocks noChangeArrowheads="1"/>
          </p:cNvSpPr>
          <p:nvPr/>
        </p:nvSpPr>
        <p:spPr bwMode="auto">
          <a:xfrm>
            <a:off x="7162800" y="1219200"/>
            <a:ext cx="1327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solidFill>
                  <a:schemeClr val="tx2"/>
                </a:solidFill>
                <a:latin typeface="Times New Roman" pitchFamily="-106" charset="0"/>
              </a:rPr>
              <a:t>Freq. of each tree</a:t>
            </a:r>
          </a:p>
          <a:p>
            <a:r>
              <a:rPr lang="en-US" sz="1200" b="1">
                <a:solidFill>
                  <a:schemeClr val="tx2"/>
                </a:solidFill>
                <a:latin typeface="Times New Roman" pitchFamily="-106" charset="0"/>
              </a:rPr>
              <a:t>     recovered</a:t>
            </a:r>
            <a:endParaRPr lang="en-GB" sz="1200" b="1">
              <a:solidFill>
                <a:schemeClr val="tx2"/>
              </a:solidFill>
              <a:latin typeface="Times New Roman" pitchFamily="-106" charset="0"/>
            </a:endParaRPr>
          </a:p>
        </p:txBody>
      </p:sp>
      <p:sp>
        <p:nvSpPr>
          <p:cNvPr id="954387" name="Rectangle 19"/>
          <p:cNvSpPr>
            <a:spLocks noChangeArrowheads="1"/>
          </p:cNvSpPr>
          <p:nvPr/>
        </p:nvSpPr>
        <p:spPr bwMode="auto">
          <a:xfrm>
            <a:off x="228600" y="2667000"/>
            <a:ext cx="44958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8327" tIns="44163" rIns="88327" bIns="44163">
            <a:prstTxWarp prst="textNoShape">
              <a:avLst/>
            </a:prstTxWarp>
          </a:bodyPr>
          <a:lstStyle/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  <a:buFontTx/>
              <a:buChar char="•"/>
            </a:pPr>
            <a:r>
              <a:rPr lang="en-US" sz="1800">
                <a:solidFill>
                  <a:schemeClr val="tx2"/>
                </a:solidFill>
                <a:latin typeface="Times New Roman" pitchFamily="-106" charset="0"/>
              </a:rPr>
              <a:t>Used the parameters they obtained to generate 1000 artificial data sets same size as original.</a:t>
            </a:r>
          </a:p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  <a:buFontTx/>
              <a:buChar char="•"/>
            </a:pPr>
            <a:r>
              <a:rPr lang="en-US" sz="1800">
                <a:solidFill>
                  <a:schemeClr val="tx2"/>
                </a:solidFill>
                <a:latin typeface="Times New Roman" pitchFamily="-106" charset="0"/>
              </a:rPr>
              <a:t>Results show that no matter which topology the sequences were evolved on, tree 1 was recovered 85% of the time.</a:t>
            </a:r>
          </a:p>
          <a:p>
            <a:pPr marL="366713" indent="-366713" defTabSz="977900" eaLnBrk="1" hangingPunct="1">
              <a:spcBef>
                <a:spcPct val="120000"/>
              </a:spcBef>
              <a:buClr>
                <a:srgbClr val="FA1708"/>
              </a:buClr>
              <a:buFontTx/>
              <a:buChar char="•"/>
            </a:pPr>
            <a:endParaRPr lang="en-US" sz="1800">
              <a:solidFill>
                <a:schemeClr val="tx2"/>
              </a:solidFill>
              <a:latin typeface="Times New Roman" pitchFamily="-106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4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4382" grpId="0" build="p" autoUpdateAnimBg="0"/>
      <p:bldP spid="954384" grpId="0" build="p" autoUpdateAnimBg="0"/>
      <p:bldP spid="954385" grpId="0" autoUpdateAnimBg="0"/>
      <p:bldP spid="954386" grpId="0" autoUpdateAnimBg="0"/>
      <p:bldP spid="95438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" y="228600"/>
            <a:ext cx="8447088" cy="1143000"/>
          </a:xfrm>
          <a:noFill/>
        </p:spPr>
        <p:txBody>
          <a:bodyPr lIns="88327" tIns="44163" rIns="88327" bIns="44163"/>
          <a:lstStyle/>
          <a:p>
            <a:pPr eaLnBrk="1" hangingPunct="1"/>
            <a:r>
              <a:rPr lang="en-US" sz="34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Most scientific measures are accompanied by some estimate of precision.</a:t>
            </a:r>
          </a:p>
        </p:txBody>
      </p:sp>
      <p:sp>
        <p:nvSpPr>
          <p:cNvPr id="94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363" y="2016125"/>
            <a:ext cx="8181975" cy="2960688"/>
          </a:xfrm>
          <a:noFill/>
        </p:spPr>
        <p:txBody>
          <a:bodyPr lIns="88327" tIns="44163" rIns="88327" bIns="44163">
            <a:normAutofit fontScale="92500" lnSpcReduction="10000"/>
          </a:bodyPr>
          <a:lstStyle/>
          <a:p>
            <a:pPr marL="366713" indent="-366713" defTabSz="977900" eaLnBrk="1" hangingPunct="1">
              <a:spcBef>
                <a:spcPct val="100000"/>
              </a:spcBef>
              <a:buClr>
                <a:srgbClr val="FA1708"/>
              </a:buClr>
            </a:pPr>
            <a:r>
              <a:rPr lang="en-US" sz="23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For example....     25 </a:t>
            </a:r>
            <a:r>
              <a:rPr lang="en-US" sz="2300" u="sng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+</a:t>
            </a:r>
            <a:r>
              <a:rPr lang="en-US" sz="23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  0.2 cms</a:t>
            </a:r>
          </a:p>
          <a:p>
            <a:pPr marL="366713" indent="-366713" defTabSz="977900" eaLnBrk="1" hangingPunct="1">
              <a:spcBef>
                <a:spcPct val="100000"/>
              </a:spcBef>
              <a:buClr>
                <a:srgbClr val="FA1708"/>
              </a:buClr>
            </a:pPr>
            <a:r>
              <a:rPr lang="en-US" sz="23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Phylogenies should also be accompanied by some indication of confidence limits</a:t>
            </a:r>
          </a:p>
          <a:p>
            <a:pPr marL="366713" indent="-366713" defTabSz="977900" eaLnBrk="1" hangingPunct="1">
              <a:spcBef>
                <a:spcPct val="100000"/>
              </a:spcBef>
              <a:buClr>
                <a:srgbClr val="FA1708"/>
              </a:buClr>
            </a:pPr>
            <a:r>
              <a:rPr lang="en-US" sz="23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One reason for a poor estimate is sampling error </a:t>
            </a:r>
          </a:p>
          <a:p>
            <a:pPr marL="366713" indent="-366713" defTabSz="977900" eaLnBrk="1" hangingPunct="1">
              <a:spcBef>
                <a:spcPct val="100000"/>
              </a:spcBef>
              <a:buClr>
                <a:srgbClr val="FA1708"/>
              </a:buClr>
            </a:pPr>
            <a:r>
              <a:rPr lang="en-US" sz="23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As a consequence, estimates of phylogeny based on samples will be accompanied by error.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08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80975" y="193675"/>
            <a:ext cx="8647113" cy="1403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3" tIns="39889" rIns="81203" bIns="39889">
            <a:prstTxWarp prst="textNoShape">
              <a:avLst/>
            </a:prstTxWarp>
            <a:spAutoFit/>
          </a:bodyPr>
          <a:lstStyle/>
          <a:p>
            <a:pPr algn="ctr" defTabSz="820738">
              <a:spcBef>
                <a:spcPct val="100000"/>
              </a:spcBef>
            </a:pPr>
            <a:r>
              <a:rPr lang="en-US" sz="2900" b="1">
                <a:solidFill>
                  <a:schemeClr val="tx2"/>
                </a:solidFill>
                <a:latin typeface="Times New Roman" pitchFamily="-106" charset="0"/>
              </a:rPr>
              <a:t>The effect of sampling error can be seen by comparing the trees that result for different genes in the mitochondrion.</a:t>
            </a:r>
          </a:p>
        </p:txBody>
      </p:sp>
      <p:pic>
        <p:nvPicPr>
          <p:cNvPr id="17411" name="Picture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92325" y="1905000"/>
            <a:ext cx="4556125" cy="3724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47650" y="6183313"/>
            <a:ext cx="8812213" cy="357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3" tIns="39889" rIns="81203" bIns="39889">
            <a:prstTxWarp prst="textNoShape">
              <a:avLst/>
            </a:prstTxWarp>
            <a:spAutoFit/>
          </a:bodyPr>
          <a:lstStyle/>
          <a:p>
            <a:pPr defTabSz="820738">
              <a:spcBef>
                <a:spcPct val="100000"/>
              </a:spcBef>
            </a:pPr>
            <a:r>
              <a:rPr lang="en-US" sz="1800">
                <a:latin typeface="Times New Roman" pitchFamily="-106" charset="0"/>
              </a:rPr>
              <a:t>Phylogenies for the same 6 mammals based on 15 different mitochondrial genes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6050"/>
            <a:ext cx="7772400" cy="592138"/>
          </a:xfrm>
          <a:noFill/>
        </p:spPr>
        <p:txBody>
          <a:bodyPr lIns="88327" tIns="44163" rIns="88327" bIns="44163">
            <a:normAutofit fontScale="90000"/>
          </a:bodyPr>
          <a:lstStyle/>
          <a:p>
            <a:pPr eaLnBrk="1" hangingPunct="1"/>
            <a:r>
              <a:rPr lang="en-US" sz="45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Taxon sampling.</a:t>
            </a:r>
          </a:p>
        </p:txBody>
      </p:sp>
      <p:sp>
        <p:nvSpPr>
          <p:cNvPr id="94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4114800"/>
          </a:xfrm>
          <a:noFill/>
        </p:spPr>
        <p:txBody>
          <a:bodyPr lIns="88327" tIns="44163" rIns="88327" bIns="44163"/>
          <a:lstStyle/>
          <a:p>
            <a:pPr marL="366713" indent="-366713" defTabSz="977900" eaLnBrk="1" hangingPunct="1">
              <a:spcBef>
                <a:spcPct val="75000"/>
              </a:spcBef>
              <a:buClr>
                <a:srgbClr val="FA1708"/>
              </a:buClr>
            </a:pPr>
            <a:r>
              <a:rPr lang="en-US" sz="23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Just as we may have limited samples of DNA so we may also have limited samples of taxa.</a:t>
            </a:r>
          </a:p>
          <a:p>
            <a:pPr marL="366713" indent="-366713" defTabSz="977900" eaLnBrk="1" hangingPunct="1">
              <a:spcBef>
                <a:spcPct val="75000"/>
              </a:spcBef>
              <a:buClr>
                <a:srgbClr val="FA1708"/>
              </a:buClr>
            </a:pPr>
            <a:r>
              <a:rPr lang="en-US" sz="23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In the mammalian example, only 6 taxa were used  - a small fraction of the total number of extant mammals</a:t>
            </a:r>
          </a:p>
          <a:p>
            <a:pPr marL="366713" indent="-366713" defTabSz="977900" eaLnBrk="1" hangingPunct="1">
              <a:spcBef>
                <a:spcPct val="75000"/>
              </a:spcBef>
              <a:buClr>
                <a:srgbClr val="FA1708"/>
              </a:buClr>
            </a:pPr>
            <a:r>
              <a:rPr lang="en-US" sz="23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Inferred relationships among species can change if additional sequences are added</a:t>
            </a:r>
          </a:p>
          <a:p>
            <a:pPr marL="366713" indent="-366713" defTabSz="977900" eaLnBrk="1" hangingPunct="1">
              <a:spcBef>
                <a:spcPct val="75000"/>
              </a:spcBef>
              <a:buClr>
                <a:srgbClr val="FA1708"/>
              </a:buClr>
            </a:pPr>
            <a:r>
              <a:rPr lang="en-US" sz="23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For clades with a good fossil record, morphological data may prove superior to molecular data if the evidence from extinct taxa are crucial to recovering the phylogeny.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413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17488"/>
            <a:ext cx="7772400" cy="1143000"/>
          </a:xfrm>
          <a:noFill/>
        </p:spPr>
        <p:txBody>
          <a:bodyPr lIns="88327" tIns="44163" rIns="88327" bIns="44163">
            <a:normAutofit fontScale="90000"/>
          </a:bodyPr>
          <a:lstStyle/>
          <a:p>
            <a:pPr eaLnBrk="1" hangingPunct="1"/>
            <a:r>
              <a:rPr lang="en-US" sz="36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Estimating the sampling error using the non-parametric bootstrap</a:t>
            </a:r>
            <a:endParaRPr lang="en-US" sz="4100" b="1">
              <a:latin typeface="Times New Roman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4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534400" cy="2949575"/>
          </a:xfrm>
          <a:noFill/>
        </p:spPr>
        <p:txBody>
          <a:bodyPr lIns="88327" tIns="44163" rIns="88327" bIns="44163"/>
          <a:lstStyle/>
          <a:p>
            <a:pPr eaLnBrk="1" hangingPunct="1">
              <a:spcBef>
                <a:spcPct val="100000"/>
              </a:spcBef>
              <a:buClr>
                <a:srgbClr val="FA1708"/>
              </a:buClr>
            </a:pPr>
            <a:r>
              <a:rPr lang="en-US" sz="24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A good way to measure sampling error is to take multiple samples  from the popn. being studied and compare the estimates from the different samples.</a:t>
            </a:r>
          </a:p>
          <a:p>
            <a:pPr eaLnBrk="1" hangingPunct="1">
              <a:spcBef>
                <a:spcPct val="100000"/>
              </a:spcBef>
              <a:buClr>
                <a:srgbClr val="FA1708"/>
              </a:buClr>
            </a:pPr>
            <a:r>
              <a:rPr lang="en-US" sz="240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The spread of the estimates gives an indication of the sampling error. i.e. how much our conclusions would vary depending on the  samples we took.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5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515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395288"/>
            <a:ext cx="7772400" cy="604837"/>
          </a:xfrm>
          <a:noFill/>
        </p:spPr>
        <p:txBody>
          <a:bodyPr lIns="88327" tIns="44163" rIns="88327" bIns="44163">
            <a:normAutofit fontScale="90000"/>
          </a:bodyPr>
          <a:lstStyle/>
          <a:p>
            <a:pPr algn="l" eaLnBrk="1" hangingPunct="1"/>
            <a:r>
              <a:rPr lang="en-US" sz="34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bootstrap contd...</a:t>
            </a:r>
          </a:p>
        </p:txBody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01000" cy="4116388"/>
          </a:xfrm>
          <a:noFill/>
        </p:spPr>
        <p:txBody>
          <a:bodyPr lIns="88327" tIns="44163" rIns="88327" bIns="44163"/>
          <a:lstStyle/>
          <a:p>
            <a:pPr marL="366713" indent="-366713" defTabSz="977900" eaLnBrk="1" hangingPunct="1">
              <a:spcBef>
                <a:spcPct val="100000"/>
              </a:spcBef>
              <a:buClr>
                <a:srgbClr val="FA1708"/>
              </a:buClr>
            </a:pPr>
            <a:r>
              <a:rPr lang="en-US" sz="2300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The </a:t>
            </a:r>
            <a:r>
              <a:rPr lang="en-US" sz="2300" dirty="0" err="1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n.p</a:t>
            </a:r>
            <a:r>
              <a:rPr lang="en-US" sz="2300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. bootstrap  invokes the same underlying principal, but rather than re-sample </a:t>
            </a:r>
            <a:r>
              <a:rPr lang="en-US" sz="2300" i="1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replicates</a:t>
            </a:r>
            <a:r>
              <a:rPr lang="en-US" sz="2300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 from the </a:t>
            </a:r>
            <a:r>
              <a:rPr lang="en-US" sz="2300" i="1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population</a:t>
            </a:r>
            <a:r>
              <a:rPr lang="en-US" sz="2300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 we re-sample </a:t>
            </a:r>
            <a:r>
              <a:rPr lang="en-US" sz="2300" i="1" dirty="0" err="1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pseudoreplicates</a:t>
            </a:r>
            <a:r>
              <a:rPr lang="en-US" sz="2300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 from the </a:t>
            </a:r>
            <a:r>
              <a:rPr lang="en-US" sz="2300" i="1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data</a:t>
            </a:r>
            <a:r>
              <a:rPr lang="en-US" sz="2300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.</a:t>
            </a:r>
          </a:p>
          <a:p>
            <a:pPr marL="366713" indent="-366713" defTabSz="977900" eaLnBrk="1" hangingPunct="1">
              <a:spcBef>
                <a:spcPct val="100000"/>
              </a:spcBef>
              <a:buClr>
                <a:srgbClr val="FA1708"/>
              </a:buClr>
            </a:pPr>
            <a:r>
              <a:rPr lang="en-US" sz="2300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For each </a:t>
            </a:r>
            <a:r>
              <a:rPr lang="en-US" sz="2300" dirty="0" err="1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pseudoreplicate</a:t>
            </a:r>
            <a:r>
              <a:rPr lang="en-US" sz="2300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 we derive an estimate of the parameter we are trying to measure (like mean height of population). The variation among the estimates derived from each </a:t>
            </a:r>
            <a:r>
              <a:rPr lang="en-US" sz="2300" dirty="0" err="1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pseudoreplicate</a:t>
            </a:r>
            <a:r>
              <a:rPr lang="en-US" sz="2300" dirty="0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 provides a measure of the sampling error.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7202" name="Pictur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7625" y="1655763"/>
            <a:ext cx="2452688" cy="4535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47203" name="Picture 3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62625" y="1695450"/>
            <a:ext cx="2497138" cy="4519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334963" y="187325"/>
            <a:ext cx="8250237" cy="841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1203" tIns="39889" rIns="81203" bIns="39889">
            <a:prstTxWarp prst="textNoShape">
              <a:avLst/>
            </a:prstTxWarp>
            <a:spAutoFit/>
          </a:bodyPr>
          <a:lstStyle/>
          <a:p>
            <a:pPr algn="ctr" defTabSz="820738">
              <a:spcBef>
                <a:spcPct val="100000"/>
              </a:spcBef>
            </a:pPr>
            <a:r>
              <a:rPr lang="en-US" sz="2500" b="1">
                <a:solidFill>
                  <a:schemeClr val="tx2"/>
                </a:solidFill>
                <a:latin typeface="Times New Roman" pitchFamily="-106" charset="0"/>
              </a:rPr>
              <a:t>Comparison of methods for estimating sampling error of the estimate of population mean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217488"/>
            <a:ext cx="8164512" cy="890587"/>
          </a:xfrm>
          <a:noFill/>
        </p:spPr>
        <p:txBody>
          <a:bodyPr lIns="88327" tIns="44163" rIns="88327" bIns="44163"/>
          <a:lstStyle/>
          <a:p>
            <a:pPr eaLnBrk="1" hangingPunct="1"/>
            <a:r>
              <a:rPr lang="en-US" sz="32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The bootstrap can be applied to phylogenies</a:t>
            </a:r>
            <a:endParaRPr lang="en-US" sz="3400" b="1">
              <a:latin typeface="Times New Roman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2590800"/>
          </a:xfrm>
          <a:noFill/>
        </p:spPr>
        <p:txBody>
          <a:bodyPr lIns="88327" tIns="44163" rIns="88327" bIns="44163"/>
          <a:lstStyle/>
          <a:p>
            <a:pPr marL="366713" indent="-366713" defTabSz="977900" eaLnBrk="1" hangingPunct="1">
              <a:spcBef>
                <a:spcPct val="75000"/>
              </a:spcBef>
              <a:buClr>
                <a:srgbClr val="FA1708"/>
              </a:buClr>
            </a:pPr>
            <a:r>
              <a:rPr lang="en-US" sz="2300" b="1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Used to give us a “feel” for how good our inferred tree is</a:t>
            </a:r>
          </a:p>
          <a:p>
            <a:pPr marL="366713" indent="-366713" defTabSz="977900" eaLnBrk="1" hangingPunct="1">
              <a:spcBef>
                <a:spcPct val="75000"/>
              </a:spcBef>
              <a:buClr>
                <a:srgbClr val="FA1708"/>
              </a:buClr>
            </a:pPr>
            <a:r>
              <a:rPr lang="en-US" sz="2300" b="1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Procedure:</a:t>
            </a:r>
          </a:p>
          <a:p>
            <a:pPr marL="795338" lvl="1" indent="-306388" defTabSz="977900" eaLnBrk="1" hangingPunct="1">
              <a:spcBef>
                <a:spcPct val="75000"/>
              </a:spcBef>
              <a:buClr>
                <a:srgbClr val="FA1708"/>
              </a:buClr>
            </a:pPr>
            <a:r>
              <a:rPr lang="en-US" sz="2100">
                <a:solidFill>
                  <a:schemeClr val="tx2"/>
                </a:solidFill>
                <a:latin typeface="Times New Roman" pitchFamily="-106" charset="0"/>
              </a:rPr>
              <a:t>Generate pseudoreplicates from the sequences.</a:t>
            </a:r>
          </a:p>
          <a:p>
            <a:pPr marL="795338" lvl="1" indent="-306388" defTabSz="977900" eaLnBrk="1" hangingPunct="1">
              <a:spcBef>
                <a:spcPct val="75000"/>
              </a:spcBef>
              <a:buClr>
                <a:srgbClr val="FA1708"/>
              </a:buClr>
            </a:pPr>
            <a:r>
              <a:rPr lang="en-US" sz="2100">
                <a:solidFill>
                  <a:schemeClr val="tx2"/>
                </a:solidFill>
                <a:latin typeface="Times New Roman" pitchFamily="-106" charset="0"/>
              </a:rPr>
              <a:t>by sampling columns at random w/ replacement  until we have a new (fake) data set with the same number of sites as the original</a:t>
            </a:r>
            <a:endParaRPr lang="en-US" sz="2100" b="1">
              <a:solidFill>
                <a:schemeClr val="tx2"/>
              </a:solidFill>
              <a:latin typeface="Times New Roman" pitchFamily="-106" charset="0"/>
            </a:endParaRPr>
          </a:p>
        </p:txBody>
      </p:sp>
      <p:sp>
        <p:nvSpPr>
          <p:cNvPr id="948321" name="Text Box 97"/>
          <p:cNvSpPr txBox="1">
            <a:spLocks noChangeArrowheads="1"/>
          </p:cNvSpPr>
          <p:nvPr/>
        </p:nvSpPr>
        <p:spPr bwMode="auto">
          <a:xfrm>
            <a:off x="3279775" y="4876800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000"/>
              <a:t>0</a:t>
            </a:r>
          </a:p>
        </p:txBody>
      </p:sp>
      <p:sp>
        <p:nvSpPr>
          <p:cNvPr id="948324" name="Text Box 100"/>
          <p:cNvSpPr txBox="1">
            <a:spLocks noChangeArrowheads="1"/>
          </p:cNvSpPr>
          <p:nvPr/>
        </p:nvSpPr>
        <p:spPr bwMode="auto">
          <a:xfrm>
            <a:off x="3741738" y="4876800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000"/>
              <a:t>0</a:t>
            </a:r>
          </a:p>
        </p:txBody>
      </p:sp>
      <p:sp>
        <p:nvSpPr>
          <p:cNvPr id="948327" name="Text Box 103"/>
          <p:cNvSpPr txBox="1">
            <a:spLocks noChangeArrowheads="1"/>
          </p:cNvSpPr>
          <p:nvPr/>
        </p:nvSpPr>
        <p:spPr bwMode="auto">
          <a:xfrm>
            <a:off x="4203700" y="4876800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000"/>
              <a:t>0</a:t>
            </a:r>
          </a:p>
        </p:txBody>
      </p:sp>
      <p:sp>
        <p:nvSpPr>
          <p:cNvPr id="948329" name="Text Box 105"/>
          <p:cNvSpPr txBox="1">
            <a:spLocks noChangeArrowheads="1"/>
          </p:cNvSpPr>
          <p:nvPr/>
        </p:nvSpPr>
        <p:spPr bwMode="auto">
          <a:xfrm>
            <a:off x="4665663" y="4876800"/>
            <a:ext cx="2476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GB" sz="1000"/>
              <a:t>0</a:t>
            </a:r>
          </a:p>
        </p:txBody>
      </p:sp>
      <p:grpSp>
        <p:nvGrpSpPr>
          <p:cNvPr id="2" name="Group 160"/>
          <p:cNvGrpSpPr>
            <a:grpSpLocks/>
          </p:cNvGrpSpPr>
          <p:nvPr/>
        </p:nvGrpSpPr>
        <p:grpSpPr bwMode="auto">
          <a:xfrm>
            <a:off x="3048000" y="4876800"/>
            <a:ext cx="501650" cy="1450975"/>
            <a:chOff x="1920" y="3072"/>
            <a:chExt cx="316" cy="914"/>
          </a:xfrm>
        </p:grpSpPr>
        <p:grpSp>
          <p:nvGrpSpPr>
            <p:cNvPr id="3" name="Group 58"/>
            <p:cNvGrpSpPr>
              <a:grpSpLocks/>
            </p:cNvGrpSpPr>
            <p:nvPr/>
          </p:nvGrpSpPr>
          <p:grpSpPr bwMode="auto">
            <a:xfrm>
              <a:off x="1920" y="3456"/>
              <a:ext cx="174" cy="530"/>
              <a:chOff x="1728" y="2688"/>
              <a:chExt cx="174" cy="530"/>
            </a:xfrm>
          </p:grpSpPr>
          <p:sp>
            <p:nvSpPr>
              <p:cNvPr id="22629" name="Rectangle 59"/>
              <p:cNvSpPr>
                <a:spLocks noChangeArrowheads="1"/>
              </p:cNvSpPr>
              <p:nvPr/>
            </p:nvSpPr>
            <p:spPr bwMode="auto">
              <a:xfrm>
                <a:off x="1761" y="2690"/>
                <a:ext cx="96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22630" name="Rectangle 60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7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</p:txBody>
          </p:sp>
        </p:grpSp>
        <p:grpSp>
          <p:nvGrpSpPr>
            <p:cNvPr id="4" name="Group 61"/>
            <p:cNvGrpSpPr>
              <a:grpSpLocks/>
            </p:cNvGrpSpPr>
            <p:nvPr/>
          </p:nvGrpSpPr>
          <p:grpSpPr bwMode="auto">
            <a:xfrm>
              <a:off x="2062" y="3456"/>
              <a:ext cx="174" cy="530"/>
              <a:chOff x="1728" y="2688"/>
              <a:chExt cx="174" cy="530"/>
            </a:xfrm>
          </p:grpSpPr>
          <p:sp>
            <p:nvSpPr>
              <p:cNvPr id="22627" name="Rectangle 62"/>
              <p:cNvSpPr>
                <a:spLocks noChangeArrowheads="1"/>
              </p:cNvSpPr>
              <p:nvPr/>
            </p:nvSpPr>
            <p:spPr bwMode="auto">
              <a:xfrm>
                <a:off x="1761" y="2690"/>
                <a:ext cx="96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22628" name="Rectangle 63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7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</p:txBody>
          </p:sp>
        </p:grpSp>
        <p:sp>
          <p:nvSpPr>
            <p:cNvPr id="22624" name="Text Box 96"/>
            <p:cNvSpPr txBox="1">
              <a:spLocks noChangeArrowheads="1"/>
            </p:cNvSpPr>
            <p:nvPr/>
          </p:nvSpPr>
          <p:spPr bwMode="auto">
            <a:xfrm>
              <a:off x="1920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2</a:t>
              </a:r>
            </a:p>
          </p:txBody>
        </p:sp>
        <p:sp>
          <p:nvSpPr>
            <p:cNvPr id="22625" name="Line 149"/>
            <p:cNvSpPr>
              <a:spLocks noChangeShapeType="1"/>
            </p:cNvSpPr>
            <p:nvPr/>
          </p:nvSpPr>
          <p:spPr bwMode="auto">
            <a:xfrm>
              <a:off x="1996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26" name="Line 150"/>
            <p:cNvSpPr>
              <a:spLocks noChangeShapeType="1"/>
            </p:cNvSpPr>
            <p:nvPr/>
          </p:nvSpPr>
          <p:spPr bwMode="auto">
            <a:xfrm>
              <a:off x="2016" y="3216"/>
              <a:ext cx="9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161"/>
          <p:cNvGrpSpPr>
            <a:grpSpLocks/>
          </p:cNvGrpSpPr>
          <p:nvPr/>
        </p:nvGrpSpPr>
        <p:grpSpPr bwMode="auto">
          <a:xfrm>
            <a:off x="3509963" y="4876800"/>
            <a:ext cx="247650" cy="1450975"/>
            <a:chOff x="2211" y="3072"/>
            <a:chExt cx="156" cy="914"/>
          </a:xfrm>
        </p:grpSpPr>
        <p:grpSp>
          <p:nvGrpSpPr>
            <p:cNvPr id="6" name="Group 67"/>
            <p:cNvGrpSpPr>
              <a:grpSpLocks/>
            </p:cNvGrpSpPr>
            <p:nvPr/>
          </p:nvGrpSpPr>
          <p:grpSpPr bwMode="auto">
            <a:xfrm>
              <a:off x="2216" y="3456"/>
              <a:ext cx="144" cy="530"/>
              <a:chOff x="1958" y="2688"/>
              <a:chExt cx="144" cy="530"/>
            </a:xfrm>
          </p:grpSpPr>
          <p:sp>
            <p:nvSpPr>
              <p:cNvPr id="22620" name="Rectangle 68"/>
              <p:cNvSpPr>
                <a:spLocks noChangeArrowheads="1"/>
              </p:cNvSpPr>
              <p:nvPr/>
            </p:nvSpPr>
            <p:spPr bwMode="auto">
              <a:xfrm>
                <a:off x="199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21" name="Rectangle 69"/>
              <p:cNvSpPr>
                <a:spLocks noChangeArrowheads="1"/>
              </p:cNvSpPr>
              <p:nvPr/>
            </p:nvSpPr>
            <p:spPr bwMode="auto">
              <a:xfrm>
                <a:off x="1958" y="2688"/>
                <a:ext cx="14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ctct</a:t>
                </a:r>
              </a:p>
            </p:txBody>
          </p:sp>
        </p:grpSp>
        <p:sp>
          <p:nvSpPr>
            <p:cNvPr id="22618" name="Text Box 99"/>
            <p:cNvSpPr txBox="1">
              <a:spLocks noChangeArrowheads="1"/>
            </p:cNvSpPr>
            <p:nvPr/>
          </p:nvSpPr>
          <p:spPr bwMode="auto">
            <a:xfrm>
              <a:off x="2211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1</a:t>
              </a:r>
            </a:p>
          </p:txBody>
        </p:sp>
        <p:sp>
          <p:nvSpPr>
            <p:cNvPr id="22619" name="Line 151"/>
            <p:cNvSpPr>
              <a:spLocks noChangeShapeType="1"/>
            </p:cNvSpPr>
            <p:nvPr/>
          </p:nvSpPr>
          <p:spPr bwMode="auto">
            <a:xfrm>
              <a:off x="2292" y="3222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162"/>
          <p:cNvGrpSpPr>
            <a:grpSpLocks/>
          </p:cNvGrpSpPr>
          <p:nvPr/>
        </p:nvGrpSpPr>
        <p:grpSpPr bwMode="auto">
          <a:xfrm>
            <a:off x="3746500" y="4876800"/>
            <a:ext cx="473075" cy="1450975"/>
            <a:chOff x="2360" y="3072"/>
            <a:chExt cx="298" cy="914"/>
          </a:xfrm>
        </p:grpSpPr>
        <p:grpSp>
          <p:nvGrpSpPr>
            <p:cNvPr id="8" name="Group 70"/>
            <p:cNvGrpSpPr>
              <a:grpSpLocks/>
            </p:cNvGrpSpPr>
            <p:nvPr/>
          </p:nvGrpSpPr>
          <p:grpSpPr bwMode="auto">
            <a:xfrm>
              <a:off x="2360" y="3456"/>
              <a:ext cx="144" cy="530"/>
              <a:chOff x="2188" y="2688"/>
              <a:chExt cx="144" cy="530"/>
            </a:xfrm>
          </p:grpSpPr>
          <p:sp>
            <p:nvSpPr>
              <p:cNvPr id="22615" name="Rectangle 71"/>
              <p:cNvSpPr>
                <a:spLocks noChangeArrowheads="1"/>
              </p:cNvSpPr>
              <p:nvPr/>
            </p:nvSpPr>
            <p:spPr bwMode="auto">
              <a:xfrm>
                <a:off x="222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16" name="Rectangle 72"/>
              <p:cNvSpPr>
                <a:spLocks noChangeArrowheads="1"/>
              </p:cNvSpPr>
              <p:nvPr/>
            </p:nvSpPr>
            <p:spPr bwMode="auto">
              <a:xfrm>
                <a:off x="2188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cccc</a:t>
                </a:r>
              </a:p>
            </p:txBody>
          </p:sp>
        </p:grpSp>
        <p:grpSp>
          <p:nvGrpSpPr>
            <p:cNvPr id="9" name="Group 73"/>
            <p:cNvGrpSpPr>
              <a:grpSpLocks/>
            </p:cNvGrpSpPr>
            <p:nvPr/>
          </p:nvGrpSpPr>
          <p:grpSpPr bwMode="auto">
            <a:xfrm>
              <a:off x="2499" y="3456"/>
              <a:ext cx="144" cy="530"/>
              <a:chOff x="2188" y="2688"/>
              <a:chExt cx="144" cy="530"/>
            </a:xfrm>
          </p:grpSpPr>
          <p:sp>
            <p:nvSpPr>
              <p:cNvPr id="22613" name="Rectangle 74"/>
              <p:cNvSpPr>
                <a:spLocks noChangeArrowheads="1"/>
              </p:cNvSpPr>
              <p:nvPr/>
            </p:nvSpPr>
            <p:spPr bwMode="auto">
              <a:xfrm>
                <a:off x="222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14" name="Rectangle 75"/>
              <p:cNvSpPr>
                <a:spLocks noChangeArrowheads="1"/>
              </p:cNvSpPr>
              <p:nvPr/>
            </p:nvSpPr>
            <p:spPr bwMode="auto">
              <a:xfrm>
                <a:off x="2188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cccc</a:t>
                </a:r>
              </a:p>
            </p:txBody>
          </p:sp>
        </p:grpSp>
        <p:sp>
          <p:nvSpPr>
            <p:cNvPr id="22610" name="Text Box 101"/>
            <p:cNvSpPr txBox="1">
              <a:spLocks noChangeArrowheads="1"/>
            </p:cNvSpPr>
            <p:nvPr/>
          </p:nvSpPr>
          <p:spPr bwMode="auto">
            <a:xfrm>
              <a:off x="2502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2</a:t>
              </a:r>
            </a:p>
          </p:txBody>
        </p:sp>
        <p:sp>
          <p:nvSpPr>
            <p:cNvPr id="22611" name="Line 152"/>
            <p:cNvSpPr>
              <a:spLocks noChangeShapeType="1"/>
            </p:cNvSpPr>
            <p:nvPr/>
          </p:nvSpPr>
          <p:spPr bwMode="auto">
            <a:xfrm>
              <a:off x="2588" y="3228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12" name="Line 153"/>
            <p:cNvSpPr>
              <a:spLocks noChangeShapeType="1"/>
            </p:cNvSpPr>
            <p:nvPr/>
          </p:nvSpPr>
          <p:spPr bwMode="auto">
            <a:xfrm flipH="1">
              <a:off x="2448" y="3216"/>
              <a:ext cx="9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" name="Group 163"/>
          <p:cNvGrpSpPr>
            <a:grpSpLocks/>
          </p:cNvGrpSpPr>
          <p:nvPr/>
        </p:nvGrpSpPr>
        <p:grpSpPr bwMode="auto">
          <a:xfrm>
            <a:off x="4189413" y="4876800"/>
            <a:ext cx="668337" cy="1450975"/>
            <a:chOff x="2639" y="3072"/>
            <a:chExt cx="421" cy="914"/>
          </a:xfrm>
        </p:grpSpPr>
        <p:grpSp>
          <p:nvGrpSpPr>
            <p:cNvPr id="11" name="Group 76"/>
            <p:cNvGrpSpPr>
              <a:grpSpLocks/>
            </p:cNvGrpSpPr>
            <p:nvPr/>
          </p:nvGrpSpPr>
          <p:grpSpPr bwMode="auto">
            <a:xfrm>
              <a:off x="2639" y="3456"/>
              <a:ext cx="121" cy="530"/>
              <a:chOff x="2410" y="2688"/>
              <a:chExt cx="144" cy="530"/>
            </a:xfrm>
          </p:grpSpPr>
          <p:sp>
            <p:nvSpPr>
              <p:cNvPr id="22606" name="Rectangle 77"/>
              <p:cNvSpPr>
                <a:spLocks noChangeArrowheads="1"/>
              </p:cNvSpPr>
              <p:nvPr/>
            </p:nvSpPr>
            <p:spPr bwMode="auto">
              <a:xfrm>
                <a:off x="245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07" name="Rectangle 78"/>
              <p:cNvSpPr>
                <a:spLocks noChangeArrowheads="1"/>
              </p:cNvSpPr>
              <p:nvPr/>
            </p:nvSpPr>
            <p:spPr bwMode="auto">
              <a:xfrm>
                <a:off x="241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gttt</a:t>
                </a:r>
              </a:p>
            </p:txBody>
          </p:sp>
        </p:grpSp>
        <p:grpSp>
          <p:nvGrpSpPr>
            <p:cNvPr id="12" name="Group 88"/>
            <p:cNvGrpSpPr>
              <a:grpSpLocks/>
            </p:cNvGrpSpPr>
            <p:nvPr/>
          </p:nvGrpSpPr>
          <p:grpSpPr bwMode="auto">
            <a:xfrm>
              <a:off x="2772" y="3456"/>
              <a:ext cx="144" cy="530"/>
              <a:chOff x="2410" y="2688"/>
              <a:chExt cx="144" cy="530"/>
            </a:xfrm>
          </p:grpSpPr>
          <p:sp>
            <p:nvSpPr>
              <p:cNvPr id="22604" name="Rectangle 89"/>
              <p:cNvSpPr>
                <a:spLocks noChangeArrowheads="1"/>
              </p:cNvSpPr>
              <p:nvPr/>
            </p:nvSpPr>
            <p:spPr bwMode="auto">
              <a:xfrm>
                <a:off x="245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05" name="Rectangle 90"/>
              <p:cNvSpPr>
                <a:spLocks noChangeArrowheads="1"/>
              </p:cNvSpPr>
              <p:nvPr/>
            </p:nvSpPr>
            <p:spPr bwMode="auto">
              <a:xfrm>
                <a:off x="241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gttt</a:t>
                </a:r>
              </a:p>
            </p:txBody>
          </p:sp>
        </p:grpSp>
        <p:grpSp>
          <p:nvGrpSpPr>
            <p:cNvPr id="13" name="Group 91"/>
            <p:cNvGrpSpPr>
              <a:grpSpLocks/>
            </p:cNvGrpSpPr>
            <p:nvPr/>
          </p:nvGrpSpPr>
          <p:grpSpPr bwMode="auto">
            <a:xfrm>
              <a:off x="2916" y="3456"/>
              <a:ext cx="144" cy="530"/>
              <a:chOff x="2410" y="2688"/>
              <a:chExt cx="144" cy="530"/>
            </a:xfrm>
          </p:grpSpPr>
          <p:sp>
            <p:nvSpPr>
              <p:cNvPr id="22602" name="Rectangle 92"/>
              <p:cNvSpPr>
                <a:spLocks noChangeArrowheads="1"/>
              </p:cNvSpPr>
              <p:nvPr/>
            </p:nvSpPr>
            <p:spPr bwMode="auto">
              <a:xfrm>
                <a:off x="245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03" name="Rectangle 93"/>
              <p:cNvSpPr>
                <a:spLocks noChangeArrowheads="1"/>
              </p:cNvSpPr>
              <p:nvPr/>
            </p:nvSpPr>
            <p:spPr bwMode="auto">
              <a:xfrm>
                <a:off x="241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gttt</a:t>
                </a:r>
              </a:p>
            </p:txBody>
          </p:sp>
        </p:grpSp>
        <p:sp>
          <p:nvSpPr>
            <p:cNvPr id="22598" name="Text Box 104"/>
            <p:cNvSpPr txBox="1">
              <a:spLocks noChangeArrowheads="1"/>
            </p:cNvSpPr>
            <p:nvPr/>
          </p:nvSpPr>
          <p:spPr bwMode="auto">
            <a:xfrm>
              <a:off x="2793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3</a:t>
              </a:r>
            </a:p>
          </p:txBody>
        </p:sp>
        <p:sp>
          <p:nvSpPr>
            <p:cNvPr id="22599" name="Line 154"/>
            <p:cNvSpPr>
              <a:spLocks noChangeShapeType="1"/>
            </p:cNvSpPr>
            <p:nvPr/>
          </p:nvSpPr>
          <p:spPr bwMode="auto">
            <a:xfrm flipH="1">
              <a:off x="2736" y="3216"/>
              <a:ext cx="9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00" name="Line 155"/>
            <p:cNvSpPr>
              <a:spLocks noChangeShapeType="1"/>
            </p:cNvSpPr>
            <p:nvPr/>
          </p:nvSpPr>
          <p:spPr bwMode="auto">
            <a:xfrm>
              <a:off x="2880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01" name="Line 156"/>
            <p:cNvSpPr>
              <a:spLocks noChangeShapeType="1"/>
            </p:cNvSpPr>
            <p:nvPr/>
          </p:nvSpPr>
          <p:spPr bwMode="auto">
            <a:xfrm>
              <a:off x="2905" y="3216"/>
              <a:ext cx="96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4" name="Group 164"/>
          <p:cNvGrpSpPr>
            <a:grpSpLocks/>
          </p:cNvGrpSpPr>
          <p:nvPr/>
        </p:nvGrpSpPr>
        <p:grpSpPr bwMode="auto">
          <a:xfrm>
            <a:off x="4873625" y="4876800"/>
            <a:ext cx="269875" cy="1625600"/>
            <a:chOff x="3070" y="3072"/>
            <a:chExt cx="170" cy="1024"/>
          </a:xfrm>
        </p:grpSpPr>
        <p:grpSp>
          <p:nvGrpSpPr>
            <p:cNvPr id="15" name="Group 85"/>
            <p:cNvGrpSpPr>
              <a:grpSpLocks/>
            </p:cNvGrpSpPr>
            <p:nvPr/>
          </p:nvGrpSpPr>
          <p:grpSpPr bwMode="auto">
            <a:xfrm>
              <a:off x="3070" y="3456"/>
              <a:ext cx="144" cy="640"/>
              <a:chOff x="2640" y="2688"/>
              <a:chExt cx="144" cy="640"/>
            </a:xfrm>
          </p:grpSpPr>
          <p:sp>
            <p:nvSpPr>
              <p:cNvPr id="22593" name="Rectangle 86"/>
              <p:cNvSpPr>
                <a:spLocks noChangeArrowheads="1"/>
              </p:cNvSpPr>
              <p:nvPr/>
            </p:nvSpPr>
            <p:spPr bwMode="auto">
              <a:xfrm>
                <a:off x="2685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94" name="Rectangle 87"/>
              <p:cNvSpPr>
                <a:spLocks noChangeArrowheads="1"/>
              </p:cNvSpPr>
              <p:nvPr/>
            </p:nvSpPr>
            <p:spPr bwMode="auto">
              <a:xfrm>
                <a:off x="2640" y="2688"/>
                <a:ext cx="144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agag </a:t>
                </a:r>
              </a:p>
            </p:txBody>
          </p:sp>
        </p:grpSp>
        <p:sp>
          <p:nvSpPr>
            <p:cNvPr id="22591" name="Text Box 98"/>
            <p:cNvSpPr txBox="1">
              <a:spLocks noChangeArrowheads="1"/>
            </p:cNvSpPr>
            <p:nvPr/>
          </p:nvSpPr>
          <p:spPr bwMode="auto">
            <a:xfrm>
              <a:off x="3084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1</a:t>
              </a:r>
            </a:p>
          </p:txBody>
        </p:sp>
        <p:sp>
          <p:nvSpPr>
            <p:cNvPr id="22592" name="Line 157"/>
            <p:cNvSpPr>
              <a:spLocks noChangeShapeType="1"/>
            </p:cNvSpPr>
            <p:nvPr/>
          </p:nvSpPr>
          <p:spPr bwMode="auto">
            <a:xfrm>
              <a:off x="3168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6" name="Group 165"/>
          <p:cNvGrpSpPr>
            <a:grpSpLocks/>
          </p:cNvGrpSpPr>
          <p:nvPr/>
        </p:nvGrpSpPr>
        <p:grpSpPr bwMode="auto">
          <a:xfrm>
            <a:off x="5126038" y="4876800"/>
            <a:ext cx="249237" cy="1455738"/>
            <a:chOff x="3229" y="3072"/>
            <a:chExt cx="157" cy="917"/>
          </a:xfrm>
        </p:grpSpPr>
        <p:sp>
          <p:nvSpPr>
            <p:cNvPr id="22585" name="Text Box 106"/>
            <p:cNvSpPr txBox="1">
              <a:spLocks noChangeArrowheads="1"/>
            </p:cNvSpPr>
            <p:nvPr/>
          </p:nvSpPr>
          <p:spPr bwMode="auto">
            <a:xfrm>
              <a:off x="3230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1</a:t>
              </a:r>
            </a:p>
          </p:txBody>
        </p:sp>
        <p:grpSp>
          <p:nvGrpSpPr>
            <p:cNvPr id="17" name="Group 142"/>
            <p:cNvGrpSpPr>
              <a:grpSpLocks/>
            </p:cNvGrpSpPr>
            <p:nvPr/>
          </p:nvGrpSpPr>
          <p:grpSpPr bwMode="auto">
            <a:xfrm>
              <a:off x="3229" y="3456"/>
              <a:ext cx="144" cy="533"/>
              <a:chOff x="2764" y="2688"/>
              <a:chExt cx="144" cy="533"/>
            </a:xfrm>
          </p:grpSpPr>
          <p:sp>
            <p:nvSpPr>
              <p:cNvPr id="22588" name="Rectangle 143"/>
              <p:cNvSpPr>
                <a:spLocks noChangeArrowheads="1"/>
              </p:cNvSpPr>
              <p:nvPr/>
            </p:nvSpPr>
            <p:spPr bwMode="auto">
              <a:xfrm>
                <a:off x="2799" y="2693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89" name="Rectangle 144"/>
              <p:cNvSpPr>
                <a:spLocks noChangeArrowheads="1"/>
              </p:cNvSpPr>
              <p:nvPr/>
            </p:nvSpPr>
            <p:spPr bwMode="auto">
              <a:xfrm>
                <a:off x="2764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gaaa</a:t>
                </a:r>
              </a:p>
            </p:txBody>
          </p:sp>
        </p:grpSp>
        <p:sp>
          <p:nvSpPr>
            <p:cNvPr id="22587" name="Line 158"/>
            <p:cNvSpPr>
              <a:spLocks noChangeShapeType="1"/>
            </p:cNvSpPr>
            <p:nvPr/>
          </p:nvSpPr>
          <p:spPr bwMode="auto">
            <a:xfrm>
              <a:off x="3312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8" name="Group 166"/>
          <p:cNvGrpSpPr>
            <a:grpSpLocks/>
          </p:cNvGrpSpPr>
          <p:nvPr/>
        </p:nvGrpSpPr>
        <p:grpSpPr bwMode="auto">
          <a:xfrm>
            <a:off x="5343525" y="4876800"/>
            <a:ext cx="261938" cy="1446213"/>
            <a:chOff x="3366" y="3072"/>
            <a:chExt cx="165" cy="911"/>
          </a:xfrm>
        </p:grpSpPr>
        <p:sp>
          <p:nvSpPr>
            <p:cNvPr id="22580" name="Text Box 107"/>
            <p:cNvSpPr txBox="1">
              <a:spLocks noChangeArrowheads="1"/>
            </p:cNvSpPr>
            <p:nvPr/>
          </p:nvSpPr>
          <p:spPr bwMode="auto">
            <a:xfrm>
              <a:off x="3375" y="3072"/>
              <a:ext cx="156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GB" sz="1000"/>
                <a:t>1</a:t>
              </a:r>
            </a:p>
          </p:txBody>
        </p:sp>
        <p:grpSp>
          <p:nvGrpSpPr>
            <p:cNvPr id="19" name="Group 145"/>
            <p:cNvGrpSpPr>
              <a:grpSpLocks/>
            </p:cNvGrpSpPr>
            <p:nvPr/>
          </p:nvGrpSpPr>
          <p:grpSpPr bwMode="auto">
            <a:xfrm>
              <a:off x="3366" y="3455"/>
              <a:ext cx="144" cy="528"/>
              <a:chOff x="2870" y="2688"/>
              <a:chExt cx="144" cy="528"/>
            </a:xfrm>
          </p:grpSpPr>
          <p:sp>
            <p:nvSpPr>
              <p:cNvPr id="22583" name="Rectangle 146"/>
              <p:cNvSpPr>
                <a:spLocks noChangeArrowheads="1"/>
              </p:cNvSpPr>
              <p:nvPr/>
            </p:nvSpPr>
            <p:spPr bwMode="auto">
              <a:xfrm>
                <a:off x="2912" y="2688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84" name="Rectangle 147"/>
              <p:cNvSpPr>
                <a:spLocks noChangeArrowheads="1"/>
              </p:cNvSpPr>
              <p:nvPr/>
            </p:nvSpPr>
            <p:spPr bwMode="auto">
              <a:xfrm>
                <a:off x="287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tcct</a:t>
                </a:r>
              </a:p>
            </p:txBody>
          </p:sp>
        </p:grpSp>
        <p:sp>
          <p:nvSpPr>
            <p:cNvPr id="22582" name="Line 159"/>
            <p:cNvSpPr>
              <a:spLocks noChangeShapeType="1"/>
            </p:cNvSpPr>
            <p:nvPr/>
          </p:nvSpPr>
          <p:spPr bwMode="auto">
            <a:xfrm>
              <a:off x="3456" y="3216"/>
              <a:ext cx="0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sm" len="sm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0" name="Group 170"/>
          <p:cNvGrpSpPr>
            <a:grpSpLocks/>
          </p:cNvGrpSpPr>
          <p:nvPr/>
        </p:nvGrpSpPr>
        <p:grpSpPr bwMode="auto">
          <a:xfrm>
            <a:off x="1295400" y="4038600"/>
            <a:ext cx="4267200" cy="1016000"/>
            <a:chOff x="816" y="2544"/>
            <a:chExt cx="2688" cy="640"/>
          </a:xfrm>
        </p:grpSpPr>
        <p:grpSp>
          <p:nvGrpSpPr>
            <p:cNvPr id="21" name="Group 148"/>
            <p:cNvGrpSpPr>
              <a:grpSpLocks/>
            </p:cNvGrpSpPr>
            <p:nvPr/>
          </p:nvGrpSpPr>
          <p:grpSpPr bwMode="auto">
            <a:xfrm>
              <a:off x="1920" y="2544"/>
              <a:ext cx="1584" cy="640"/>
              <a:chOff x="1920" y="2544"/>
              <a:chExt cx="1584" cy="640"/>
            </a:xfrm>
          </p:grpSpPr>
          <p:grpSp>
            <p:nvGrpSpPr>
              <p:cNvPr id="22" name="Group 46"/>
              <p:cNvGrpSpPr>
                <a:grpSpLocks/>
              </p:cNvGrpSpPr>
              <p:nvPr/>
            </p:nvGrpSpPr>
            <p:grpSpPr bwMode="auto">
              <a:xfrm>
                <a:off x="1920" y="2544"/>
                <a:ext cx="174" cy="530"/>
                <a:chOff x="1728" y="2688"/>
                <a:chExt cx="174" cy="530"/>
              </a:xfrm>
            </p:grpSpPr>
            <p:sp>
              <p:nvSpPr>
                <p:cNvPr id="22578" name="Rectangle 33"/>
                <p:cNvSpPr>
                  <a:spLocks noChangeArrowheads="1"/>
                </p:cNvSpPr>
                <p:nvPr/>
              </p:nvSpPr>
              <p:spPr bwMode="auto">
                <a:xfrm>
                  <a:off x="1761" y="2690"/>
                  <a:ext cx="96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2579" name="Rectangle 20"/>
                <p:cNvSpPr>
                  <a:spLocks noChangeArrowheads="1"/>
                </p:cNvSpPr>
                <p:nvPr/>
              </p:nvSpPr>
              <p:spPr bwMode="auto">
                <a:xfrm>
                  <a:off x="1728" y="2688"/>
                  <a:ext cx="17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</p:txBody>
            </p:sp>
          </p:grpSp>
          <p:grpSp>
            <p:nvGrpSpPr>
              <p:cNvPr id="23" name="Group 47"/>
              <p:cNvGrpSpPr>
                <a:grpSpLocks/>
              </p:cNvGrpSpPr>
              <p:nvPr/>
            </p:nvGrpSpPr>
            <p:grpSpPr bwMode="auto">
              <a:xfrm>
                <a:off x="2045" y="2544"/>
                <a:ext cx="144" cy="640"/>
                <a:chOff x="1834" y="2688"/>
                <a:chExt cx="144" cy="640"/>
              </a:xfrm>
            </p:grpSpPr>
            <p:sp>
              <p:nvSpPr>
                <p:cNvPr id="22576" name="Rectangle 34"/>
                <p:cNvSpPr>
                  <a:spLocks noChangeArrowheads="1"/>
                </p:cNvSpPr>
                <p:nvPr/>
              </p:nvSpPr>
              <p:spPr bwMode="auto">
                <a:xfrm>
                  <a:off x="1882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77" name="Rectangle 21"/>
                <p:cNvSpPr>
                  <a:spLocks noChangeArrowheads="1"/>
                </p:cNvSpPr>
                <p:nvPr/>
              </p:nvSpPr>
              <p:spPr bwMode="auto">
                <a:xfrm>
                  <a:off x="1834" y="2688"/>
                  <a:ext cx="144" cy="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gggg </a:t>
                  </a:r>
                </a:p>
              </p:txBody>
            </p:sp>
          </p:grpSp>
          <p:grpSp>
            <p:nvGrpSpPr>
              <p:cNvPr id="24" name="Group 52"/>
              <p:cNvGrpSpPr>
                <a:grpSpLocks/>
              </p:cNvGrpSpPr>
              <p:nvPr/>
            </p:nvGrpSpPr>
            <p:grpSpPr bwMode="auto">
              <a:xfrm>
                <a:off x="2759" y="2544"/>
                <a:ext cx="144" cy="530"/>
                <a:chOff x="2410" y="2688"/>
                <a:chExt cx="144" cy="530"/>
              </a:xfrm>
            </p:grpSpPr>
            <p:sp>
              <p:nvSpPr>
                <p:cNvPr id="22574" name="Rectangle 39"/>
                <p:cNvSpPr>
                  <a:spLocks noChangeArrowheads="1"/>
                </p:cNvSpPr>
                <p:nvPr/>
              </p:nvSpPr>
              <p:spPr bwMode="auto">
                <a:xfrm>
                  <a:off x="2458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75" name="Rectangle 22"/>
                <p:cNvSpPr>
                  <a:spLocks noChangeArrowheads="1"/>
                </p:cNvSpPr>
                <p:nvPr/>
              </p:nvSpPr>
              <p:spPr bwMode="auto">
                <a:xfrm>
                  <a:off x="2410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gttt</a:t>
                  </a:r>
                </a:p>
              </p:txBody>
            </p:sp>
          </p:grpSp>
          <p:grpSp>
            <p:nvGrpSpPr>
              <p:cNvPr id="25" name="Group 50"/>
              <p:cNvGrpSpPr>
                <a:grpSpLocks/>
              </p:cNvGrpSpPr>
              <p:nvPr/>
            </p:nvGrpSpPr>
            <p:grpSpPr bwMode="auto">
              <a:xfrm>
                <a:off x="2474" y="2544"/>
                <a:ext cx="144" cy="530"/>
                <a:chOff x="2188" y="2688"/>
                <a:chExt cx="144" cy="530"/>
              </a:xfrm>
            </p:grpSpPr>
            <p:sp>
              <p:nvSpPr>
                <p:cNvPr id="22572" name="Rectangle 37"/>
                <p:cNvSpPr>
                  <a:spLocks noChangeArrowheads="1"/>
                </p:cNvSpPr>
                <p:nvPr/>
              </p:nvSpPr>
              <p:spPr bwMode="auto">
                <a:xfrm>
                  <a:off x="2228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73" name="Rectangle 23"/>
                <p:cNvSpPr>
                  <a:spLocks noChangeArrowheads="1"/>
                </p:cNvSpPr>
                <p:nvPr/>
              </p:nvSpPr>
              <p:spPr bwMode="auto">
                <a:xfrm>
                  <a:off x="2188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cccc</a:t>
                  </a:r>
                </a:p>
              </p:txBody>
            </p:sp>
          </p:grpSp>
          <p:grpSp>
            <p:nvGrpSpPr>
              <p:cNvPr id="26" name="Group 48"/>
              <p:cNvGrpSpPr>
                <a:grpSpLocks/>
              </p:cNvGrpSpPr>
              <p:nvPr/>
            </p:nvGrpSpPr>
            <p:grpSpPr bwMode="auto">
              <a:xfrm>
                <a:off x="2188" y="2544"/>
                <a:ext cx="144" cy="530"/>
                <a:chOff x="1958" y="2688"/>
                <a:chExt cx="144" cy="530"/>
              </a:xfrm>
            </p:grpSpPr>
            <p:sp>
              <p:nvSpPr>
                <p:cNvPr id="22570" name="Rectangle 35"/>
                <p:cNvSpPr>
                  <a:spLocks noChangeArrowheads="1"/>
                </p:cNvSpPr>
                <p:nvPr/>
              </p:nvSpPr>
              <p:spPr bwMode="auto">
                <a:xfrm>
                  <a:off x="1998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71" name="Rectangle 24"/>
                <p:cNvSpPr>
                  <a:spLocks noChangeArrowheads="1"/>
                </p:cNvSpPr>
                <p:nvPr/>
              </p:nvSpPr>
              <p:spPr bwMode="auto">
                <a:xfrm>
                  <a:off x="1958" y="2688"/>
                  <a:ext cx="14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ctct</a:t>
                  </a:r>
                </a:p>
              </p:txBody>
            </p:sp>
          </p:grpSp>
          <p:grpSp>
            <p:nvGrpSpPr>
              <p:cNvPr id="27" name="Group 49"/>
              <p:cNvGrpSpPr>
                <a:grpSpLocks/>
              </p:cNvGrpSpPr>
              <p:nvPr/>
            </p:nvGrpSpPr>
            <p:grpSpPr bwMode="auto">
              <a:xfrm>
                <a:off x="2331" y="2544"/>
                <a:ext cx="144" cy="640"/>
                <a:chOff x="2074" y="2688"/>
                <a:chExt cx="144" cy="640"/>
              </a:xfrm>
            </p:grpSpPr>
            <p:sp>
              <p:nvSpPr>
                <p:cNvPr id="22568" name="Rectangle 36"/>
                <p:cNvSpPr>
                  <a:spLocks noChangeArrowheads="1"/>
                </p:cNvSpPr>
                <p:nvPr/>
              </p:nvSpPr>
              <p:spPr bwMode="auto">
                <a:xfrm>
                  <a:off x="2112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69" name="Rectangle 25"/>
                <p:cNvSpPr>
                  <a:spLocks noChangeArrowheads="1"/>
                </p:cNvSpPr>
                <p:nvPr/>
              </p:nvSpPr>
              <p:spPr bwMode="auto">
                <a:xfrm>
                  <a:off x="2074" y="2688"/>
                  <a:ext cx="144" cy="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gggg </a:t>
                  </a:r>
                </a:p>
              </p:txBody>
            </p:sp>
          </p:grpSp>
          <p:grpSp>
            <p:nvGrpSpPr>
              <p:cNvPr id="28" name="Group 51"/>
              <p:cNvGrpSpPr>
                <a:grpSpLocks/>
              </p:cNvGrpSpPr>
              <p:nvPr/>
            </p:nvGrpSpPr>
            <p:grpSpPr bwMode="auto">
              <a:xfrm>
                <a:off x="2616" y="2544"/>
                <a:ext cx="144" cy="530"/>
                <a:chOff x="2304" y="2688"/>
                <a:chExt cx="144" cy="530"/>
              </a:xfrm>
            </p:grpSpPr>
            <p:sp>
              <p:nvSpPr>
                <p:cNvPr id="22566" name="Rectangle 38"/>
                <p:cNvSpPr>
                  <a:spLocks noChangeArrowheads="1"/>
                </p:cNvSpPr>
                <p:nvPr/>
              </p:nvSpPr>
              <p:spPr bwMode="auto">
                <a:xfrm>
                  <a:off x="2339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67" name="Rectangle 26"/>
                <p:cNvSpPr>
                  <a:spLocks noChangeArrowheads="1"/>
                </p:cNvSpPr>
                <p:nvPr/>
              </p:nvSpPr>
              <p:spPr bwMode="auto">
                <a:xfrm>
                  <a:off x="2304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ttcc</a:t>
                  </a:r>
                </a:p>
              </p:txBody>
            </p:sp>
          </p:grpSp>
          <p:grpSp>
            <p:nvGrpSpPr>
              <p:cNvPr id="29" name="Group 54"/>
              <p:cNvGrpSpPr>
                <a:grpSpLocks/>
              </p:cNvGrpSpPr>
              <p:nvPr/>
            </p:nvGrpSpPr>
            <p:grpSpPr bwMode="auto">
              <a:xfrm>
                <a:off x="3065" y="2544"/>
                <a:ext cx="144" cy="640"/>
                <a:chOff x="2640" y="2688"/>
                <a:chExt cx="144" cy="640"/>
              </a:xfrm>
            </p:grpSpPr>
            <p:sp>
              <p:nvSpPr>
                <p:cNvPr id="22564" name="Rectangle 30"/>
                <p:cNvSpPr>
                  <a:spLocks noChangeArrowheads="1"/>
                </p:cNvSpPr>
                <p:nvPr/>
              </p:nvSpPr>
              <p:spPr bwMode="auto">
                <a:xfrm>
                  <a:off x="2685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65" name="Rectangle 27"/>
                <p:cNvSpPr>
                  <a:spLocks noChangeArrowheads="1"/>
                </p:cNvSpPr>
                <p:nvPr/>
              </p:nvSpPr>
              <p:spPr bwMode="auto">
                <a:xfrm>
                  <a:off x="2640" y="2688"/>
                  <a:ext cx="144" cy="6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agag </a:t>
                  </a:r>
                </a:p>
              </p:txBody>
            </p:sp>
          </p:grpSp>
          <p:grpSp>
            <p:nvGrpSpPr>
              <p:cNvPr id="30" name="Group 53"/>
              <p:cNvGrpSpPr>
                <a:grpSpLocks/>
              </p:cNvGrpSpPr>
              <p:nvPr/>
            </p:nvGrpSpPr>
            <p:grpSpPr bwMode="auto">
              <a:xfrm>
                <a:off x="2912" y="2544"/>
                <a:ext cx="174" cy="530"/>
                <a:chOff x="2521" y="2688"/>
                <a:chExt cx="174" cy="530"/>
              </a:xfrm>
            </p:grpSpPr>
            <p:sp>
              <p:nvSpPr>
                <p:cNvPr id="22562" name="Rectangle 40"/>
                <p:cNvSpPr>
                  <a:spLocks noChangeArrowheads="1"/>
                </p:cNvSpPr>
                <p:nvPr/>
              </p:nvSpPr>
              <p:spPr bwMode="auto">
                <a:xfrm>
                  <a:off x="2564" y="2690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63" name="Rectangle 42"/>
                <p:cNvSpPr>
                  <a:spLocks noChangeArrowheads="1"/>
                </p:cNvSpPr>
                <p:nvPr/>
              </p:nvSpPr>
              <p:spPr bwMode="auto">
                <a:xfrm>
                  <a:off x="2521" y="2688"/>
                  <a:ext cx="174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  <a:p>
                  <a:r>
                    <a:rPr lang="en-GB" sz="1200">
                      <a:latin typeface="Courier" pitchFamily="-106" charset="0"/>
                    </a:rPr>
                    <a:t>a</a:t>
                  </a:r>
                </a:p>
              </p:txBody>
            </p:sp>
          </p:grpSp>
          <p:grpSp>
            <p:nvGrpSpPr>
              <p:cNvPr id="31" name="Group 55"/>
              <p:cNvGrpSpPr>
                <a:grpSpLocks/>
              </p:cNvGrpSpPr>
              <p:nvPr/>
            </p:nvGrpSpPr>
            <p:grpSpPr bwMode="auto">
              <a:xfrm>
                <a:off x="3218" y="2544"/>
                <a:ext cx="144" cy="533"/>
                <a:chOff x="2764" y="2688"/>
                <a:chExt cx="144" cy="533"/>
              </a:xfrm>
            </p:grpSpPr>
            <p:sp>
              <p:nvSpPr>
                <p:cNvPr id="22560" name="Rectangle 31"/>
                <p:cNvSpPr>
                  <a:spLocks noChangeArrowheads="1"/>
                </p:cNvSpPr>
                <p:nvPr/>
              </p:nvSpPr>
              <p:spPr bwMode="auto">
                <a:xfrm>
                  <a:off x="2799" y="2693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61" name="Rectangle 43"/>
                <p:cNvSpPr>
                  <a:spLocks noChangeArrowheads="1"/>
                </p:cNvSpPr>
                <p:nvPr/>
              </p:nvSpPr>
              <p:spPr bwMode="auto">
                <a:xfrm>
                  <a:off x="2764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gaaa</a:t>
                  </a:r>
                </a:p>
              </p:txBody>
            </p:sp>
          </p:grpSp>
          <p:grpSp>
            <p:nvGrpSpPr>
              <p:cNvPr id="22631" name="Group 56"/>
              <p:cNvGrpSpPr>
                <a:grpSpLocks/>
              </p:cNvGrpSpPr>
              <p:nvPr/>
            </p:nvGrpSpPr>
            <p:grpSpPr bwMode="auto">
              <a:xfrm>
                <a:off x="3360" y="2544"/>
                <a:ext cx="144" cy="528"/>
                <a:chOff x="2870" y="2688"/>
                <a:chExt cx="144" cy="528"/>
              </a:xfrm>
            </p:grpSpPr>
            <p:sp>
              <p:nvSpPr>
                <p:cNvPr id="22558" name="Rectangle 32"/>
                <p:cNvSpPr>
                  <a:spLocks noChangeArrowheads="1"/>
                </p:cNvSpPr>
                <p:nvPr/>
              </p:nvSpPr>
              <p:spPr bwMode="auto">
                <a:xfrm>
                  <a:off x="2912" y="2688"/>
                  <a:ext cx="94" cy="52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59" name="Rectangle 44"/>
                <p:cNvSpPr>
                  <a:spLocks noChangeArrowheads="1"/>
                </p:cNvSpPr>
                <p:nvPr/>
              </p:nvSpPr>
              <p:spPr bwMode="auto">
                <a:xfrm>
                  <a:off x="2870" y="2688"/>
                  <a:ext cx="144" cy="5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prstTxWarp prst="textNoShape">
                    <a:avLst/>
                  </a:prstTxWarp>
                  <a:spAutoFit/>
                </a:bodyPr>
                <a:lstStyle/>
                <a:p>
                  <a:r>
                    <a:rPr lang="en-GB" sz="1200">
                      <a:latin typeface="Courier" pitchFamily="-106" charset="0"/>
                    </a:rPr>
                    <a:t>tcct</a:t>
                  </a:r>
                </a:p>
              </p:txBody>
            </p:sp>
          </p:grpSp>
        </p:grpSp>
        <p:sp>
          <p:nvSpPr>
            <p:cNvPr id="22546" name="Text Box 168"/>
            <p:cNvSpPr txBox="1">
              <a:spLocks noChangeArrowheads="1"/>
            </p:cNvSpPr>
            <p:nvPr/>
          </p:nvSpPr>
          <p:spPr bwMode="auto">
            <a:xfrm>
              <a:off x="816" y="2640"/>
              <a:ext cx="8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Times New Roman" pitchFamily="-106" charset="0"/>
                </a:rPr>
                <a:t>original data</a:t>
              </a:r>
              <a:endParaRPr lang="en-GB" sz="1800">
                <a:solidFill>
                  <a:schemeClr val="tx2"/>
                </a:solidFill>
                <a:latin typeface="Times New Roman" pitchFamily="-106" charset="0"/>
              </a:endParaRPr>
            </a:p>
          </p:txBody>
        </p:sp>
      </p:grpSp>
      <p:sp>
        <p:nvSpPr>
          <p:cNvPr id="948393" name="Text Box 169"/>
          <p:cNvSpPr txBox="1">
            <a:spLocks noChangeArrowheads="1"/>
          </p:cNvSpPr>
          <p:nvPr/>
        </p:nvSpPr>
        <p:spPr bwMode="auto">
          <a:xfrm>
            <a:off x="1143000" y="5791200"/>
            <a:ext cx="1790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tx2"/>
                </a:solidFill>
                <a:latin typeface="Times New Roman" pitchFamily="-106" charset="0"/>
              </a:rPr>
              <a:t>pseudoreplicate 1</a:t>
            </a:r>
            <a:endParaRPr lang="en-GB" sz="1800">
              <a:solidFill>
                <a:schemeClr val="tx2"/>
              </a:solidFill>
              <a:latin typeface="Times New Roman" pitchFamily="-106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8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8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8227" grpId="0" build="p" bldLvl="2" autoUpdateAnimBg="0"/>
      <p:bldP spid="948321" grpId="0" autoUpdateAnimBg="0"/>
      <p:bldP spid="948324" grpId="0" autoUpdateAnimBg="0"/>
      <p:bldP spid="948327" grpId="0" autoUpdateAnimBg="0"/>
      <p:bldP spid="948329" grpId="0" autoUpdateAnimBg="0"/>
      <p:bldP spid="94839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09575" y="288925"/>
            <a:ext cx="8337550" cy="890588"/>
          </a:xfrm>
          <a:noFill/>
        </p:spPr>
        <p:txBody>
          <a:bodyPr lIns="88327" tIns="44163" rIns="88327" bIns="44163"/>
          <a:lstStyle/>
          <a:p>
            <a:pPr eaLnBrk="1" hangingPunct="1"/>
            <a:r>
              <a:rPr lang="en-US" sz="3400" b="1"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Bootstrap contd.</a:t>
            </a:r>
          </a:p>
        </p:txBody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229600" cy="685800"/>
          </a:xfrm>
          <a:noFill/>
        </p:spPr>
        <p:txBody>
          <a:bodyPr lIns="88327" tIns="44163" rIns="88327" bIns="44163"/>
          <a:lstStyle/>
          <a:p>
            <a:pPr eaLnBrk="1" hangingPunct="1">
              <a:spcBef>
                <a:spcPct val="120000"/>
              </a:spcBef>
              <a:buClr>
                <a:srgbClr val="FA1708"/>
              </a:buClr>
            </a:pPr>
            <a:r>
              <a:rPr lang="en-US" sz="2400" b="1">
                <a:solidFill>
                  <a:schemeClr val="tx2"/>
                </a:solidFill>
                <a:latin typeface="Times New Roman" pitchFamily="-106" charset="0"/>
                <a:ea typeface="ＭＳ Ｐゴシック" pitchFamily="-106" charset="-128"/>
                <a:cs typeface="ＭＳ Ｐゴシック" pitchFamily="-106" charset="-128"/>
              </a:rPr>
              <a:t> Estimate the phylogeny for the pseudo-replicate data set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1295400" y="2971800"/>
            <a:ext cx="4429125" cy="1017588"/>
            <a:chOff x="720" y="3455"/>
            <a:chExt cx="2790" cy="641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920" y="3456"/>
              <a:ext cx="174" cy="530"/>
              <a:chOff x="1728" y="2688"/>
              <a:chExt cx="174" cy="530"/>
            </a:xfrm>
          </p:grpSpPr>
          <p:sp>
            <p:nvSpPr>
              <p:cNvPr id="23597" name="Rectangle 10"/>
              <p:cNvSpPr>
                <a:spLocks noChangeArrowheads="1"/>
              </p:cNvSpPr>
              <p:nvPr/>
            </p:nvSpPr>
            <p:spPr bwMode="auto">
              <a:xfrm>
                <a:off x="1761" y="2690"/>
                <a:ext cx="96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23598" name="Rectangle 11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7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</p:txBody>
          </p:sp>
        </p:grpSp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2062" y="3456"/>
              <a:ext cx="174" cy="530"/>
              <a:chOff x="1728" y="2688"/>
              <a:chExt cx="174" cy="530"/>
            </a:xfrm>
          </p:grpSpPr>
          <p:sp>
            <p:nvSpPr>
              <p:cNvPr id="23595" name="Rectangle 13"/>
              <p:cNvSpPr>
                <a:spLocks noChangeArrowheads="1"/>
              </p:cNvSpPr>
              <p:nvPr/>
            </p:nvSpPr>
            <p:spPr bwMode="auto">
              <a:xfrm>
                <a:off x="1761" y="2690"/>
                <a:ext cx="96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23596" name="Rectangle 14"/>
              <p:cNvSpPr>
                <a:spLocks noChangeArrowheads="1"/>
              </p:cNvSpPr>
              <p:nvPr/>
            </p:nvSpPr>
            <p:spPr bwMode="auto">
              <a:xfrm>
                <a:off x="1728" y="2688"/>
                <a:ext cx="17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  <a:p>
                <a:r>
                  <a:rPr lang="en-GB" sz="1200">
                    <a:latin typeface="Courier" pitchFamily="-106" charset="0"/>
                  </a:rPr>
                  <a:t>a</a:t>
                </a:r>
              </a:p>
            </p:txBody>
          </p:sp>
        </p:grpSp>
        <p:grpSp>
          <p:nvGrpSpPr>
            <p:cNvPr id="5" name="Group 19"/>
            <p:cNvGrpSpPr>
              <a:grpSpLocks/>
            </p:cNvGrpSpPr>
            <p:nvPr/>
          </p:nvGrpSpPr>
          <p:grpSpPr bwMode="auto">
            <a:xfrm>
              <a:off x="2216" y="3456"/>
              <a:ext cx="144" cy="530"/>
              <a:chOff x="1958" y="2688"/>
              <a:chExt cx="144" cy="530"/>
            </a:xfrm>
          </p:grpSpPr>
          <p:sp>
            <p:nvSpPr>
              <p:cNvPr id="23593" name="Rectangle 20"/>
              <p:cNvSpPr>
                <a:spLocks noChangeArrowheads="1"/>
              </p:cNvSpPr>
              <p:nvPr/>
            </p:nvSpPr>
            <p:spPr bwMode="auto">
              <a:xfrm>
                <a:off x="199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4" name="Rectangle 21"/>
              <p:cNvSpPr>
                <a:spLocks noChangeArrowheads="1"/>
              </p:cNvSpPr>
              <p:nvPr/>
            </p:nvSpPr>
            <p:spPr bwMode="auto">
              <a:xfrm>
                <a:off x="1958" y="2688"/>
                <a:ext cx="144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ctct</a:t>
                </a:r>
              </a:p>
            </p:txBody>
          </p:sp>
        </p:grp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360" y="3456"/>
              <a:ext cx="144" cy="530"/>
              <a:chOff x="2188" y="2688"/>
              <a:chExt cx="144" cy="530"/>
            </a:xfrm>
          </p:grpSpPr>
          <p:sp>
            <p:nvSpPr>
              <p:cNvPr id="23591" name="Rectangle 26"/>
              <p:cNvSpPr>
                <a:spLocks noChangeArrowheads="1"/>
              </p:cNvSpPr>
              <p:nvPr/>
            </p:nvSpPr>
            <p:spPr bwMode="auto">
              <a:xfrm>
                <a:off x="222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2" name="Rectangle 27"/>
              <p:cNvSpPr>
                <a:spLocks noChangeArrowheads="1"/>
              </p:cNvSpPr>
              <p:nvPr/>
            </p:nvSpPr>
            <p:spPr bwMode="auto">
              <a:xfrm>
                <a:off x="2188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cccc</a:t>
                </a:r>
              </a:p>
            </p:txBody>
          </p:sp>
        </p:grpSp>
        <p:grpSp>
          <p:nvGrpSpPr>
            <p:cNvPr id="7" name="Group 28"/>
            <p:cNvGrpSpPr>
              <a:grpSpLocks/>
            </p:cNvGrpSpPr>
            <p:nvPr/>
          </p:nvGrpSpPr>
          <p:grpSpPr bwMode="auto">
            <a:xfrm>
              <a:off x="2499" y="3456"/>
              <a:ext cx="144" cy="530"/>
              <a:chOff x="2188" y="2688"/>
              <a:chExt cx="144" cy="530"/>
            </a:xfrm>
          </p:grpSpPr>
          <p:sp>
            <p:nvSpPr>
              <p:cNvPr id="23589" name="Rectangle 29"/>
              <p:cNvSpPr>
                <a:spLocks noChangeArrowheads="1"/>
              </p:cNvSpPr>
              <p:nvPr/>
            </p:nvSpPr>
            <p:spPr bwMode="auto">
              <a:xfrm>
                <a:off x="222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90" name="Rectangle 30"/>
              <p:cNvSpPr>
                <a:spLocks noChangeArrowheads="1"/>
              </p:cNvSpPr>
              <p:nvPr/>
            </p:nvSpPr>
            <p:spPr bwMode="auto">
              <a:xfrm>
                <a:off x="2188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cccc</a:t>
                </a:r>
              </a:p>
            </p:txBody>
          </p:sp>
        </p:grpSp>
        <p:grpSp>
          <p:nvGrpSpPr>
            <p:cNvPr id="8" name="Group 35"/>
            <p:cNvGrpSpPr>
              <a:grpSpLocks/>
            </p:cNvGrpSpPr>
            <p:nvPr/>
          </p:nvGrpSpPr>
          <p:grpSpPr bwMode="auto">
            <a:xfrm>
              <a:off x="2639" y="3456"/>
              <a:ext cx="121" cy="530"/>
              <a:chOff x="2410" y="2688"/>
              <a:chExt cx="144" cy="530"/>
            </a:xfrm>
          </p:grpSpPr>
          <p:sp>
            <p:nvSpPr>
              <p:cNvPr id="23587" name="Rectangle 36"/>
              <p:cNvSpPr>
                <a:spLocks noChangeArrowheads="1"/>
              </p:cNvSpPr>
              <p:nvPr/>
            </p:nvSpPr>
            <p:spPr bwMode="auto">
              <a:xfrm>
                <a:off x="245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8" name="Rectangle 37"/>
              <p:cNvSpPr>
                <a:spLocks noChangeArrowheads="1"/>
              </p:cNvSpPr>
              <p:nvPr/>
            </p:nvSpPr>
            <p:spPr bwMode="auto">
              <a:xfrm>
                <a:off x="241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gttt</a:t>
                </a:r>
              </a:p>
            </p:txBody>
          </p:sp>
        </p:grpSp>
        <p:grpSp>
          <p:nvGrpSpPr>
            <p:cNvPr id="9" name="Group 38"/>
            <p:cNvGrpSpPr>
              <a:grpSpLocks/>
            </p:cNvGrpSpPr>
            <p:nvPr/>
          </p:nvGrpSpPr>
          <p:grpSpPr bwMode="auto">
            <a:xfrm>
              <a:off x="2772" y="3456"/>
              <a:ext cx="144" cy="530"/>
              <a:chOff x="2410" y="2688"/>
              <a:chExt cx="144" cy="530"/>
            </a:xfrm>
          </p:grpSpPr>
          <p:sp>
            <p:nvSpPr>
              <p:cNvPr id="23585" name="Rectangle 39"/>
              <p:cNvSpPr>
                <a:spLocks noChangeArrowheads="1"/>
              </p:cNvSpPr>
              <p:nvPr/>
            </p:nvSpPr>
            <p:spPr bwMode="auto">
              <a:xfrm>
                <a:off x="245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6" name="Rectangle 40"/>
              <p:cNvSpPr>
                <a:spLocks noChangeArrowheads="1"/>
              </p:cNvSpPr>
              <p:nvPr/>
            </p:nvSpPr>
            <p:spPr bwMode="auto">
              <a:xfrm>
                <a:off x="241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gttt</a:t>
                </a:r>
              </a:p>
            </p:txBody>
          </p:sp>
        </p:grpSp>
        <p:grpSp>
          <p:nvGrpSpPr>
            <p:cNvPr id="10" name="Group 41"/>
            <p:cNvGrpSpPr>
              <a:grpSpLocks/>
            </p:cNvGrpSpPr>
            <p:nvPr/>
          </p:nvGrpSpPr>
          <p:grpSpPr bwMode="auto">
            <a:xfrm>
              <a:off x="2916" y="3456"/>
              <a:ext cx="144" cy="530"/>
              <a:chOff x="2410" y="2688"/>
              <a:chExt cx="144" cy="530"/>
            </a:xfrm>
          </p:grpSpPr>
          <p:sp>
            <p:nvSpPr>
              <p:cNvPr id="23583" name="Rectangle 42"/>
              <p:cNvSpPr>
                <a:spLocks noChangeArrowheads="1"/>
              </p:cNvSpPr>
              <p:nvPr/>
            </p:nvSpPr>
            <p:spPr bwMode="auto">
              <a:xfrm>
                <a:off x="2458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4" name="Rectangle 43"/>
              <p:cNvSpPr>
                <a:spLocks noChangeArrowheads="1"/>
              </p:cNvSpPr>
              <p:nvPr/>
            </p:nvSpPr>
            <p:spPr bwMode="auto">
              <a:xfrm>
                <a:off x="241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gttt</a:t>
                </a:r>
              </a:p>
            </p:txBody>
          </p:sp>
        </p:grpSp>
        <p:grpSp>
          <p:nvGrpSpPr>
            <p:cNvPr id="11" name="Group 49"/>
            <p:cNvGrpSpPr>
              <a:grpSpLocks/>
            </p:cNvGrpSpPr>
            <p:nvPr/>
          </p:nvGrpSpPr>
          <p:grpSpPr bwMode="auto">
            <a:xfrm>
              <a:off x="3070" y="3456"/>
              <a:ext cx="144" cy="640"/>
              <a:chOff x="2640" y="2688"/>
              <a:chExt cx="144" cy="640"/>
            </a:xfrm>
          </p:grpSpPr>
          <p:sp>
            <p:nvSpPr>
              <p:cNvPr id="23581" name="Rectangle 50"/>
              <p:cNvSpPr>
                <a:spLocks noChangeArrowheads="1"/>
              </p:cNvSpPr>
              <p:nvPr/>
            </p:nvSpPr>
            <p:spPr bwMode="auto">
              <a:xfrm>
                <a:off x="2685" y="2690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2" name="Rectangle 51"/>
              <p:cNvSpPr>
                <a:spLocks noChangeArrowheads="1"/>
              </p:cNvSpPr>
              <p:nvPr/>
            </p:nvSpPr>
            <p:spPr bwMode="auto">
              <a:xfrm>
                <a:off x="2640" y="2688"/>
                <a:ext cx="144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agag </a:t>
                </a:r>
              </a:p>
            </p:txBody>
          </p:sp>
        </p:grpSp>
        <p:grpSp>
          <p:nvGrpSpPr>
            <p:cNvPr id="12" name="Group 56"/>
            <p:cNvGrpSpPr>
              <a:grpSpLocks/>
            </p:cNvGrpSpPr>
            <p:nvPr/>
          </p:nvGrpSpPr>
          <p:grpSpPr bwMode="auto">
            <a:xfrm>
              <a:off x="3229" y="3456"/>
              <a:ext cx="144" cy="533"/>
              <a:chOff x="2764" y="2688"/>
              <a:chExt cx="144" cy="533"/>
            </a:xfrm>
          </p:grpSpPr>
          <p:sp>
            <p:nvSpPr>
              <p:cNvPr id="23579" name="Rectangle 57"/>
              <p:cNvSpPr>
                <a:spLocks noChangeArrowheads="1"/>
              </p:cNvSpPr>
              <p:nvPr/>
            </p:nvSpPr>
            <p:spPr bwMode="auto">
              <a:xfrm>
                <a:off x="2799" y="2693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80" name="Rectangle 58"/>
              <p:cNvSpPr>
                <a:spLocks noChangeArrowheads="1"/>
              </p:cNvSpPr>
              <p:nvPr/>
            </p:nvSpPr>
            <p:spPr bwMode="auto">
              <a:xfrm>
                <a:off x="2764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gaaa</a:t>
                </a:r>
              </a:p>
            </p:txBody>
          </p:sp>
        </p:grpSp>
        <p:grpSp>
          <p:nvGrpSpPr>
            <p:cNvPr id="13" name="Group 62"/>
            <p:cNvGrpSpPr>
              <a:grpSpLocks/>
            </p:cNvGrpSpPr>
            <p:nvPr/>
          </p:nvGrpSpPr>
          <p:grpSpPr bwMode="auto">
            <a:xfrm>
              <a:off x="3366" y="3455"/>
              <a:ext cx="144" cy="528"/>
              <a:chOff x="2870" y="2688"/>
              <a:chExt cx="144" cy="528"/>
            </a:xfrm>
          </p:grpSpPr>
          <p:sp>
            <p:nvSpPr>
              <p:cNvPr id="23577" name="Rectangle 63"/>
              <p:cNvSpPr>
                <a:spLocks noChangeArrowheads="1"/>
              </p:cNvSpPr>
              <p:nvPr/>
            </p:nvSpPr>
            <p:spPr bwMode="auto">
              <a:xfrm>
                <a:off x="2912" y="2688"/>
                <a:ext cx="94" cy="52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78" name="Rectangle 64"/>
              <p:cNvSpPr>
                <a:spLocks noChangeArrowheads="1"/>
              </p:cNvSpPr>
              <p:nvPr/>
            </p:nvSpPr>
            <p:spPr bwMode="auto">
              <a:xfrm>
                <a:off x="2870" y="2688"/>
                <a:ext cx="144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prstTxWarp prst="textNoShape">
                  <a:avLst/>
                </a:prstTxWarp>
                <a:spAutoFit/>
              </a:bodyPr>
              <a:lstStyle/>
              <a:p>
                <a:r>
                  <a:rPr lang="en-GB" sz="1200">
                    <a:latin typeface="Courier" pitchFamily="-106" charset="0"/>
                  </a:rPr>
                  <a:t>tcct</a:t>
                </a:r>
              </a:p>
            </p:txBody>
          </p:sp>
        </p:grpSp>
        <p:sp>
          <p:nvSpPr>
            <p:cNvPr id="23576" name="Text Box 66"/>
            <p:cNvSpPr txBox="1">
              <a:spLocks noChangeArrowheads="1"/>
            </p:cNvSpPr>
            <p:nvPr/>
          </p:nvSpPr>
          <p:spPr bwMode="auto">
            <a:xfrm>
              <a:off x="720" y="3648"/>
              <a:ext cx="11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tx2"/>
                  </a:solidFill>
                  <a:latin typeface="Times New Roman" pitchFamily="-106" charset="0"/>
                </a:rPr>
                <a:t>pseudoreplicate 1</a:t>
              </a:r>
              <a:endParaRPr lang="en-GB" sz="1800">
                <a:solidFill>
                  <a:schemeClr val="tx2"/>
                </a:solidFill>
                <a:latin typeface="Times New Roman" pitchFamily="-106" charset="0"/>
              </a:endParaRPr>
            </a:p>
          </p:txBody>
        </p:sp>
      </p:grpSp>
      <p:grpSp>
        <p:nvGrpSpPr>
          <p:cNvPr id="14" name="Group 77"/>
          <p:cNvGrpSpPr>
            <a:grpSpLocks/>
          </p:cNvGrpSpPr>
          <p:nvPr/>
        </p:nvGrpSpPr>
        <p:grpSpPr bwMode="auto">
          <a:xfrm>
            <a:off x="5943600" y="3124200"/>
            <a:ext cx="1227138" cy="609600"/>
            <a:chOff x="3744" y="1968"/>
            <a:chExt cx="773" cy="384"/>
          </a:xfrm>
        </p:grpSpPr>
        <p:grpSp>
          <p:nvGrpSpPr>
            <p:cNvPr id="15" name="Group 75"/>
            <p:cNvGrpSpPr>
              <a:grpSpLocks/>
            </p:cNvGrpSpPr>
            <p:nvPr/>
          </p:nvGrpSpPr>
          <p:grpSpPr bwMode="auto">
            <a:xfrm>
              <a:off x="4128" y="1968"/>
              <a:ext cx="389" cy="384"/>
              <a:chOff x="3643" y="1968"/>
              <a:chExt cx="389" cy="384"/>
            </a:xfrm>
          </p:grpSpPr>
          <p:sp>
            <p:nvSpPr>
              <p:cNvPr id="23561" name="Line 68"/>
              <p:cNvSpPr>
                <a:spLocks noChangeShapeType="1"/>
              </p:cNvSpPr>
              <p:nvPr/>
            </p:nvSpPr>
            <p:spPr bwMode="auto">
              <a:xfrm>
                <a:off x="3648" y="1968"/>
                <a:ext cx="384" cy="1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2" name="Line 71"/>
              <p:cNvSpPr>
                <a:spLocks noChangeShapeType="1"/>
              </p:cNvSpPr>
              <p:nvPr/>
            </p:nvSpPr>
            <p:spPr bwMode="auto">
              <a:xfrm flipV="1">
                <a:off x="3643" y="2156"/>
                <a:ext cx="384" cy="1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3" name="Line 73"/>
              <p:cNvSpPr>
                <a:spLocks noChangeShapeType="1"/>
              </p:cNvSpPr>
              <p:nvPr/>
            </p:nvSpPr>
            <p:spPr bwMode="auto">
              <a:xfrm flipV="1">
                <a:off x="3648" y="2102"/>
                <a:ext cx="240" cy="10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64" name="Line 74"/>
              <p:cNvSpPr>
                <a:spLocks noChangeShapeType="1"/>
              </p:cNvSpPr>
              <p:nvPr/>
            </p:nvSpPr>
            <p:spPr bwMode="auto">
              <a:xfrm flipV="1">
                <a:off x="3653" y="2037"/>
                <a:ext cx="106" cy="35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3560" name="Line 76"/>
            <p:cNvSpPr>
              <a:spLocks noChangeShapeType="1"/>
            </p:cNvSpPr>
            <p:nvPr/>
          </p:nvSpPr>
          <p:spPr bwMode="auto">
            <a:xfrm>
              <a:off x="3744" y="2160"/>
              <a:ext cx="240" cy="0"/>
            </a:xfrm>
            <a:prstGeom prst="line">
              <a:avLst/>
            </a:prstGeom>
            <a:noFill/>
            <a:ln w="38100">
              <a:solidFill>
                <a:srgbClr val="FA1708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49326" name="Rectangle 78"/>
          <p:cNvSpPr>
            <a:spLocks noChangeArrowheads="1"/>
          </p:cNvSpPr>
          <p:nvPr/>
        </p:nvSpPr>
        <p:spPr bwMode="auto">
          <a:xfrm>
            <a:off x="609600" y="4724400"/>
            <a:ext cx="8153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120000"/>
              </a:spcBef>
              <a:buClr>
                <a:srgbClr val="FA1708"/>
              </a:buClr>
              <a:buFontTx/>
              <a:buChar char="•"/>
            </a:pPr>
            <a:r>
              <a:rPr lang="en-US" sz="2000">
                <a:solidFill>
                  <a:schemeClr val="tx2"/>
                </a:solidFill>
                <a:latin typeface="Times New Roman" pitchFamily="-106" charset="0"/>
              </a:rPr>
              <a:t> Repeat the process of generating pseudo replicates  and estimating its tree a large number of times  (100-10,000 times)</a:t>
            </a:r>
          </a:p>
          <a:p>
            <a:pPr eaLnBrk="1" hangingPunct="1">
              <a:spcBef>
                <a:spcPct val="120000"/>
              </a:spcBef>
              <a:buClr>
                <a:srgbClr val="FA1708"/>
              </a:buClr>
              <a:buFontTx/>
              <a:buChar char="•"/>
            </a:pPr>
            <a:r>
              <a:rPr lang="en-US" sz="2000">
                <a:solidFill>
                  <a:schemeClr val="tx2"/>
                </a:solidFill>
                <a:latin typeface="Times New Roman" pitchFamily="-106" charset="0"/>
              </a:rPr>
              <a:t> This set of trees contains info. on the sampling error.</a:t>
            </a:r>
            <a:endParaRPr lang="en-US" sz="2000" b="1">
              <a:solidFill>
                <a:schemeClr val="tx2"/>
              </a:solidFill>
              <a:latin typeface="Times New Roman" pitchFamily="-106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9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9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9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9251" grpId="0" build="p" autoUpdateAnimBg="0"/>
      <p:bldP spid="949326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5.3|9.2|9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2.3|7.2|4.5|13.7|4.7|14.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7.6|19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20.9|11.3|16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2.7|1.2|4.9|1.4|3.5|21.1|10.8|1.2|9.3|8.5|1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5.7|10.9|16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7|23.: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5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5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1.2|1.4|7.1|11.1|19.:|1.:|43.6|1.4|1.4|1.4|3|1.7|3.:|1.1|1.3|1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:|1.3|3.1|15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: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2.6|36.3|7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989</Words>
  <Application>Microsoft Office PowerPoint</Application>
  <PresentationFormat>全屏显示(4:3)</PresentationFormat>
  <Paragraphs>177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Courier</vt:lpstr>
      <vt:lpstr>ＭＳ Ｐゴシック</vt:lpstr>
      <vt:lpstr>Arial</vt:lpstr>
      <vt:lpstr>Calibri</vt:lpstr>
      <vt:lpstr>Times New Roman</vt:lpstr>
      <vt:lpstr>Office Theme</vt:lpstr>
      <vt:lpstr>PowerPoint 演示文稿</vt:lpstr>
      <vt:lpstr>Most scientific measures are accompanied by some estimate of precision.</vt:lpstr>
      <vt:lpstr>PowerPoint 演示文稿</vt:lpstr>
      <vt:lpstr>Taxon sampling.</vt:lpstr>
      <vt:lpstr>Estimating the sampling error using the non-parametric bootstrap</vt:lpstr>
      <vt:lpstr>bootstrap contd...</vt:lpstr>
      <vt:lpstr>PowerPoint 演示文稿</vt:lpstr>
      <vt:lpstr>The bootstrap can be applied to phylogenies</vt:lpstr>
      <vt:lpstr>Bootstrap contd.</vt:lpstr>
      <vt:lpstr>Because sampling is with replacement,  some sites may occur more than once in the pseudoreplicate while others may not be represented at all.</vt:lpstr>
      <vt:lpstr>For 100 bootstrap replicates of a hominoid mtDNA data set, three topologies are obtained</vt:lpstr>
      <vt:lpstr>Bootstrap consensus</vt:lpstr>
      <vt:lpstr>Parametric bootstrap</vt:lpstr>
      <vt:lpstr>Parametric bootstrap contd.</vt:lpstr>
      <vt:lpstr>Huelsenbeck et al 1996</vt:lpstr>
    </vt:vector>
  </TitlesOfParts>
  <Company>unl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Chenhong</dc:creator>
  <cp:lastModifiedBy>HC</cp:lastModifiedBy>
  <cp:revision>28</cp:revision>
  <dcterms:created xsi:type="dcterms:W3CDTF">2020-03-18T00:09:37Z</dcterms:created>
  <dcterms:modified xsi:type="dcterms:W3CDTF">2021-04-07T12:13:13Z</dcterms:modified>
</cp:coreProperties>
</file>