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429" r:id="rId2"/>
    <p:sldId id="430" r:id="rId3"/>
    <p:sldId id="431" r:id="rId4"/>
    <p:sldId id="432" r:id="rId5"/>
    <p:sldId id="433" r:id="rId6"/>
    <p:sldId id="434" r:id="rId7"/>
    <p:sldId id="435" r:id="rId8"/>
    <p:sldId id="436" r:id="rId9"/>
    <p:sldId id="437" r:id="rId10"/>
    <p:sldId id="438" r:id="rId11"/>
    <p:sldId id="439" r:id="rId12"/>
    <p:sldId id="440" r:id="rId13"/>
    <p:sldId id="441" r:id="rId14"/>
    <p:sldId id="442" r:id="rId15"/>
    <p:sldId id="443" r:id="rId16"/>
    <p:sldId id="444" r:id="rId17"/>
    <p:sldId id="445" r:id="rId18"/>
    <p:sldId id="447"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snapToObjects="1">
      <p:cViewPr varScale="1">
        <p:scale>
          <a:sx n="71" d="100"/>
          <a:sy n="71" d="100"/>
        </p:scale>
        <p:origin x="456" y="5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521023-FBF5-F54C-B5B0-ADCC6F6BDC4D}" type="datetimeFigureOut">
              <a:rPr lang="en-US" smtClean="0"/>
              <a:pPr/>
              <a:t>4/7/2021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F70163-9973-B145-89C6-7E27DF170473}" type="slidenum">
              <a:rPr lang="en-US" smtClean="0"/>
              <a:pPr/>
              <a:t>‹#›</a:t>
            </a:fld>
            <a:endParaRPr lang="en-US"/>
          </a:p>
        </p:txBody>
      </p:sp>
    </p:spTree>
    <p:extLst>
      <p:ext uri="{BB962C8B-B14F-4D97-AF65-F5344CB8AC3E}">
        <p14:creationId xmlns:p14="http://schemas.microsoft.com/office/powerpoint/2010/main" val="13914643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211680-0B42-FD46-BB19-5614FE11098F}"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211680-0B42-FD46-BB19-5614FE11098F}"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211680-0B42-FD46-BB19-5614FE11098F}"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smtClean="0"/>
            </a:lvl1pPr>
          </a:lstStyle>
          <a:p>
            <a:fld id="{9C578051-1AC2-1642-A8F1-E607CCAAF87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211680-0B42-FD46-BB19-5614FE11098F}"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211680-0B42-FD46-BB19-5614FE11098F}"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211680-0B42-FD46-BB19-5614FE11098F}" type="datetimeFigureOut">
              <a:rPr lang="en-US" smtClean="0"/>
              <a:pPr/>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211680-0B42-FD46-BB19-5614FE11098F}" type="datetimeFigureOut">
              <a:rPr lang="en-US" smtClean="0"/>
              <a:pPr/>
              <a:t>4/7/2021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211680-0B42-FD46-BB19-5614FE11098F}" type="datetimeFigureOut">
              <a:rPr lang="en-US" smtClean="0"/>
              <a:pPr/>
              <a:t>4/7/2021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11680-0B42-FD46-BB19-5614FE11098F}" type="datetimeFigureOut">
              <a:rPr lang="en-US" smtClean="0"/>
              <a:pPr/>
              <a:t>4/7/2021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211680-0B42-FD46-BB19-5614FE11098F}" type="datetimeFigureOut">
              <a:rPr lang="en-US" smtClean="0"/>
              <a:pPr/>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211680-0B42-FD46-BB19-5614FE11098F}" type="datetimeFigureOut">
              <a:rPr lang="en-US" smtClean="0"/>
              <a:pPr/>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B8A962-8491-0944-A87E-07CE03AE7E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11680-0B42-FD46-BB19-5614FE11098F}" type="datetimeFigureOut">
              <a:rPr lang="en-US" smtClean="0"/>
              <a:pPr/>
              <a:t>4/7/2021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8A962-8491-0944-A87E-07CE03AE7E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33375" y="466725"/>
            <a:ext cx="8656638" cy="890588"/>
          </a:xfrm>
          <a:noFill/>
        </p:spPr>
        <p:txBody>
          <a:bodyPr lIns="88327" tIns="44163" rIns="88327" bIns="44163">
            <a:normAutofit fontScale="90000"/>
          </a:bodyPr>
          <a:lstStyle/>
          <a:p>
            <a:pPr eaLnBrk="1" hangingPunct="1"/>
            <a:r>
              <a:rPr lang="en-US" sz="3400" b="1" dirty="0" smtClean="0">
                <a:latin typeface="Times New Roman" pitchFamily="-106" charset="0"/>
                <a:ea typeface="ＭＳ Ｐゴシック" pitchFamily="-106" charset="-128"/>
                <a:cs typeface="ＭＳ Ｐゴシック" pitchFamily="-106" charset="-128"/>
              </a:rPr>
              <a:t>Sources </a:t>
            </a:r>
            <a:r>
              <a:rPr lang="en-US" sz="3400" b="1" dirty="0">
                <a:latin typeface="Times New Roman" pitchFamily="-106" charset="0"/>
                <a:ea typeface="ＭＳ Ｐゴシック" pitchFamily="-106" charset="-128"/>
                <a:cs typeface="ＭＳ Ｐゴシック" pitchFamily="-106" charset="-128"/>
              </a:rPr>
              <a:t>of error in phylogenetic reconstruction</a:t>
            </a:r>
          </a:p>
        </p:txBody>
      </p:sp>
      <p:sp>
        <p:nvSpPr>
          <p:cNvPr id="955395" name="Rectangle 3"/>
          <p:cNvSpPr>
            <a:spLocks noGrp="1" noChangeArrowheads="1"/>
          </p:cNvSpPr>
          <p:nvPr>
            <p:ph type="body" idx="1"/>
          </p:nvPr>
        </p:nvSpPr>
        <p:spPr>
          <a:xfrm>
            <a:off x="381000" y="2057400"/>
            <a:ext cx="8456613" cy="2949575"/>
          </a:xfrm>
          <a:noFill/>
        </p:spPr>
        <p:txBody>
          <a:bodyPr lIns="88327" tIns="44163" rIns="88327" bIns="44163">
            <a:normAutofit/>
          </a:bodyPr>
          <a:lstStyle/>
          <a:p>
            <a:pPr marL="366713" indent="-366713" defTabSz="977900" eaLnBrk="1" hangingPunct="1">
              <a:spcBef>
                <a:spcPct val="120000"/>
              </a:spcBef>
              <a:buClr>
                <a:srgbClr val="FA1708"/>
              </a:buClr>
            </a:pPr>
            <a:r>
              <a:rPr lang="en-US" sz="2600" dirty="0">
                <a:solidFill>
                  <a:schemeClr val="tx2"/>
                </a:solidFill>
                <a:latin typeface="Times New Roman" pitchFamily="-106" charset="0"/>
                <a:ea typeface="ＭＳ Ｐゴシック" pitchFamily="-106" charset="-128"/>
                <a:cs typeface="ＭＳ Ｐゴシック" pitchFamily="-106" charset="-128"/>
              </a:rPr>
              <a:t>Sampling error </a:t>
            </a:r>
            <a:endParaRPr lang="en-US" sz="2600" dirty="0" smtClean="0">
              <a:solidFill>
                <a:schemeClr val="tx2"/>
              </a:solidFill>
              <a:latin typeface="Times New Roman" pitchFamily="-106" charset="0"/>
              <a:ea typeface="ＭＳ Ｐゴシック" pitchFamily="-106" charset="-128"/>
              <a:cs typeface="ＭＳ Ｐゴシック" pitchFamily="-106" charset="-128"/>
            </a:endParaRPr>
          </a:p>
          <a:p>
            <a:pPr marL="366713" indent="-366713" defTabSz="977900">
              <a:spcBef>
                <a:spcPct val="120000"/>
              </a:spcBef>
              <a:buClr>
                <a:srgbClr val="FA1708"/>
              </a:buClr>
            </a:pPr>
            <a:r>
              <a:rPr lang="en-US" sz="2600" dirty="0" smtClean="0">
                <a:solidFill>
                  <a:schemeClr val="tx2"/>
                </a:solidFill>
                <a:latin typeface="Times New Roman" pitchFamily="-106" charset="0"/>
                <a:ea typeface="ＭＳ Ｐゴシック" pitchFamily="-106" charset="-128"/>
                <a:cs typeface="ＭＳ Ｐゴシック" pitchFamily="-106" charset="-128"/>
              </a:rPr>
              <a:t>Systematic errors</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55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553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539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19138" y="323850"/>
            <a:ext cx="7772400" cy="903288"/>
          </a:xfrm>
          <a:noFill/>
        </p:spPr>
        <p:txBody>
          <a:bodyPr lIns="88327" tIns="44163" rIns="88327" bIns="44163"/>
          <a:lstStyle/>
          <a:p>
            <a:pPr eaLnBrk="1" hangingPunct="1"/>
            <a:r>
              <a:rPr lang="en-US" sz="3700">
                <a:latin typeface="Times New Roman" pitchFamily="-106" charset="0"/>
                <a:ea typeface="ＭＳ Ｐゴシック" pitchFamily="-106" charset="-128"/>
                <a:cs typeface="ＭＳ Ｐゴシック" pitchFamily="-106" charset="-128"/>
              </a:rPr>
              <a:t>INDEPENDENCE?</a:t>
            </a:r>
            <a:endParaRPr lang="en-US" sz="3700" b="1">
              <a:latin typeface="Times New Roman" pitchFamily="-106" charset="0"/>
              <a:ea typeface="ＭＳ Ｐゴシック" pitchFamily="-106" charset="-128"/>
              <a:cs typeface="ＭＳ Ｐゴシック" pitchFamily="-106" charset="-128"/>
            </a:endParaRPr>
          </a:p>
        </p:txBody>
      </p:sp>
      <p:sp>
        <p:nvSpPr>
          <p:cNvPr id="925699" name="Rectangle 3"/>
          <p:cNvSpPr>
            <a:spLocks noGrp="1" noChangeArrowheads="1"/>
          </p:cNvSpPr>
          <p:nvPr>
            <p:ph type="body" idx="1"/>
          </p:nvPr>
        </p:nvSpPr>
        <p:spPr>
          <a:xfrm>
            <a:off x="288925" y="1492250"/>
            <a:ext cx="8601075" cy="3308350"/>
          </a:xfrm>
          <a:noFill/>
        </p:spPr>
        <p:txBody>
          <a:bodyPr lIns="88327" tIns="44163" rIns="88327" bIns="44163">
            <a:normAutofit/>
          </a:bodyPr>
          <a:lstStyle/>
          <a:p>
            <a:pPr marL="366713" indent="-366713" defTabSz="977900" eaLnBrk="1" hangingPunct="1">
              <a:lnSpc>
                <a:spcPct val="90000"/>
              </a:lnSpc>
              <a:spcBef>
                <a:spcPct val="75000"/>
              </a:spcBef>
              <a:buClr>
                <a:schemeClr val="tx1"/>
              </a:buClr>
            </a:pPr>
            <a:r>
              <a:rPr lang="en-US" sz="2100" dirty="0">
                <a:latin typeface="Times New Roman" pitchFamily="-106" charset="0"/>
                <a:ea typeface="ＭＳ Ｐゴシック" pitchFamily="-106" charset="-128"/>
                <a:cs typeface="ＭＳ Ｐゴシック" pitchFamily="-106" charset="-128"/>
              </a:rPr>
              <a:t>We assume that change at one site has no effect on other sites. Frequently violated.  </a:t>
            </a:r>
            <a:r>
              <a:rPr lang="en-US" sz="2100" dirty="0" err="1">
                <a:latin typeface="Times New Roman" pitchFamily="-106" charset="0"/>
                <a:ea typeface="ＭＳ Ｐゴシック" pitchFamily="-106" charset="-128"/>
                <a:cs typeface="ＭＳ Ｐゴシック" pitchFamily="-106" charset="-128"/>
              </a:rPr>
              <a:t>eg</a:t>
            </a:r>
            <a:r>
              <a:rPr lang="en-US" sz="2100" dirty="0">
                <a:latin typeface="Times New Roman" pitchFamily="-106" charset="0"/>
                <a:ea typeface="ＭＳ Ｐゴシック" pitchFamily="-106" charset="-128"/>
                <a:cs typeface="ＭＳ Ｐゴシック" pitchFamily="-106" charset="-128"/>
              </a:rPr>
              <a:t>. Ribosomal RNA</a:t>
            </a:r>
          </a:p>
          <a:p>
            <a:pPr marL="366713" indent="-366713" defTabSz="977900" eaLnBrk="1" hangingPunct="1">
              <a:lnSpc>
                <a:spcPct val="90000"/>
              </a:lnSpc>
              <a:spcBef>
                <a:spcPct val="75000"/>
              </a:spcBef>
              <a:buClr>
                <a:schemeClr val="tx1"/>
              </a:buClr>
            </a:pPr>
            <a:r>
              <a:rPr lang="en-US" sz="2100" dirty="0">
                <a:latin typeface="Times New Roman" pitchFamily="-106" charset="0"/>
                <a:ea typeface="ＭＳ Ｐゴシック" pitchFamily="-106" charset="-128"/>
                <a:cs typeface="ＭＳ Ｐゴシック" pitchFamily="-106" charset="-128"/>
              </a:rPr>
              <a:t>A substitution in a stem region can result in a pair of nucleotides that cannot “Watson-Crick pair” correctly, reducing stability of the structure.</a:t>
            </a:r>
          </a:p>
          <a:p>
            <a:pPr marL="366713" indent="-366713" defTabSz="977900" eaLnBrk="1" hangingPunct="1">
              <a:lnSpc>
                <a:spcPct val="90000"/>
              </a:lnSpc>
              <a:spcBef>
                <a:spcPct val="75000"/>
              </a:spcBef>
              <a:buClr>
                <a:schemeClr val="tx1"/>
              </a:buClr>
            </a:pPr>
            <a:r>
              <a:rPr lang="en-US" sz="2100" dirty="0">
                <a:latin typeface="Times New Roman" pitchFamily="-106" charset="0"/>
                <a:ea typeface="ＭＳ Ｐゴシック" pitchFamily="-106" charset="-128"/>
                <a:cs typeface="ＭＳ Ｐゴシック" pitchFamily="-106" charset="-128"/>
              </a:rPr>
              <a:t>Often we find that single changes are accompanied by compensatory changes.</a:t>
            </a:r>
          </a:p>
          <a:p>
            <a:pPr marL="366713" indent="-366713" defTabSz="977900" eaLnBrk="1" hangingPunct="1">
              <a:lnSpc>
                <a:spcPct val="90000"/>
              </a:lnSpc>
              <a:spcBef>
                <a:spcPct val="75000"/>
              </a:spcBef>
              <a:buClr>
                <a:schemeClr val="tx1"/>
              </a:buClr>
            </a:pPr>
            <a:r>
              <a:rPr lang="en-US" sz="2100" dirty="0">
                <a:latin typeface="Times New Roman" pitchFamily="-106" charset="0"/>
                <a:ea typeface="ＭＳ Ｐゴシック" pitchFamily="-106" charset="-128"/>
                <a:cs typeface="ＭＳ Ｐゴシック" pitchFamily="-106" charset="-128"/>
              </a:rPr>
              <a:t>Clearly violates the independence assumption.</a:t>
            </a:r>
            <a:endParaRPr lang="en-US" sz="2100" b="1" dirty="0">
              <a:latin typeface="Times New Roman" pitchFamily="-106" charset="0"/>
              <a:ea typeface="ＭＳ Ｐゴシック" pitchFamily="-106" charset="-128"/>
              <a:cs typeface="ＭＳ Ｐゴシック" pitchFamily="-106" charset="-128"/>
            </a:endParaRPr>
          </a:p>
        </p:txBody>
      </p:sp>
      <p:sp>
        <p:nvSpPr>
          <p:cNvPr id="4" name="TextBox 3"/>
          <p:cNvSpPr txBox="1"/>
          <p:nvPr/>
        </p:nvSpPr>
        <p:spPr>
          <a:xfrm>
            <a:off x="2543239" y="5410200"/>
            <a:ext cx="4057521" cy="369332"/>
          </a:xfrm>
          <a:prstGeom prst="rect">
            <a:avLst/>
          </a:prstGeom>
          <a:noFill/>
        </p:spPr>
        <p:txBody>
          <a:bodyPr wrap="none" rtlCol="0">
            <a:spAutoFit/>
          </a:bodyPr>
          <a:lstStyle/>
          <a:p>
            <a:pPr algn="ctr"/>
            <a:r>
              <a:rPr lang="en-US" dirty="0" smtClean="0"/>
              <a:t>Weight differently for stem and loop sites</a:t>
            </a:r>
            <a:endParaRPr lang="en-US"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5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5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5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5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6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08025" y="823913"/>
            <a:ext cx="7772400" cy="903287"/>
          </a:xfrm>
          <a:noFill/>
        </p:spPr>
        <p:txBody>
          <a:bodyPr lIns="88327" tIns="44163" rIns="88327" bIns="44163">
            <a:normAutofit fontScale="90000"/>
          </a:bodyPr>
          <a:lstStyle/>
          <a:p>
            <a:pPr eaLnBrk="1" hangingPunct="1"/>
            <a:r>
              <a:rPr lang="en-US" altLang="zh-CN" sz="3700" b="1" dirty="0" smtClean="0">
                <a:latin typeface="Times New Roman" pitchFamily="-106" charset="0"/>
                <a:ea typeface="ＭＳ Ｐゴシック" pitchFamily="-106" charset="-128"/>
                <a:cs typeface="ＭＳ Ｐゴシック" pitchFamily="-106" charset="-128"/>
              </a:rPr>
              <a:t>Identical</a:t>
            </a:r>
            <a:r>
              <a:rPr lang="zh-CN" altLang="en-US" sz="3700" b="1" dirty="0" smtClean="0">
                <a:latin typeface="Times New Roman" pitchFamily="-106" charset="0"/>
                <a:ea typeface="ＭＳ Ｐゴシック" pitchFamily="-106" charset="-128"/>
                <a:cs typeface="ＭＳ Ｐゴシック" pitchFamily="-106" charset="-128"/>
              </a:rPr>
              <a:t> </a:t>
            </a:r>
            <a:r>
              <a:rPr lang="en-US" altLang="zh-CN" sz="3700" b="1" dirty="0" smtClean="0">
                <a:latin typeface="Times New Roman" pitchFamily="-106" charset="0"/>
                <a:ea typeface="ＭＳ Ｐゴシック" pitchFamily="-106" charset="-128"/>
                <a:cs typeface="ＭＳ Ｐゴシック" pitchFamily="-106" charset="-128"/>
              </a:rPr>
              <a:t>or</a:t>
            </a:r>
            <a:r>
              <a:rPr lang="zh-CN" altLang="en-US" sz="3700" b="1" dirty="0" smtClean="0">
                <a:latin typeface="Times New Roman" pitchFamily="-106" charset="0"/>
                <a:ea typeface="ＭＳ Ｐゴシック" pitchFamily="-106" charset="-128"/>
                <a:cs typeface="ＭＳ Ｐゴシック" pitchFamily="-106" charset="-128"/>
              </a:rPr>
              <a:t> </a:t>
            </a:r>
            <a:r>
              <a:rPr lang="en-US" altLang="zh-CN" sz="3700" b="1" dirty="0" smtClean="0">
                <a:latin typeface="Times New Roman" pitchFamily="-106" charset="0"/>
                <a:ea typeface="ＭＳ Ｐゴシック" pitchFamily="-106" charset="-128"/>
                <a:cs typeface="ＭＳ Ｐゴシック" pitchFamily="-106" charset="-128"/>
              </a:rPr>
              <a:t>v</a:t>
            </a:r>
            <a:r>
              <a:rPr lang="en-US" sz="3700" b="1" dirty="0" smtClean="0">
                <a:latin typeface="Times New Roman" pitchFamily="-106" charset="0"/>
                <a:ea typeface="ＭＳ Ｐゴシック" pitchFamily="-106" charset="-128"/>
                <a:cs typeface="ＭＳ Ｐゴシック" pitchFamily="-106" charset="-128"/>
              </a:rPr>
              <a:t>ariation </a:t>
            </a:r>
            <a:r>
              <a:rPr lang="en-US" sz="3700" b="1" dirty="0">
                <a:latin typeface="Times New Roman" pitchFamily="-106" charset="0"/>
                <a:ea typeface="ＭＳ Ｐゴシック" pitchFamily="-106" charset="-128"/>
                <a:cs typeface="ＭＳ Ｐゴシック" pitchFamily="-106" charset="-128"/>
              </a:rPr>
              <a:t>in rates of substitution among sites?</a:t>
            </a:r>
          </a:p>
        </p:txBody>
      </p:sp>
      <p:sp>
        <p:nvSpPr>
          <p:cNvPr id="927747" name="Rectangle 3"/>
          <p:cNvSpPr>
            <a:spLocks noGrp="1" noChangeArrowheads="1"/>
          </p:cNvSpPr>
          <p:nvPr>
            <p:ph type="body" idx="1"/>
          </p:nvPr>
        </p:nvSpPr>
        <p:spPr>
          <a:xfrm>
            <a:off x="266700" y="2278062"/>
            <a:ext cx="8601075" cy="2979737"/>
          </a:xfrm>
          <a:noFill/>
        </p:spPr>
        <p:txBody>
          <a:bodyPr lIns="88327" tIns="44163" rIns="88327" bIns="44163">
            <a:normAutofit/>
          </a:bodyPr>
          <a:lstStyle/>
          <a:p>
            <a:pPr marL="366713" indent="-366713" defTabSz="977900" eaLnBrk="1" hangingPunct="1">
              <a:lnSpc>
                <a:spcPct val="90000"/>
              </a:lnSpc>
              <a:spcBef>
                <a:spcPct val="75000"/>
              </a:spcBef>
              <a:buClr>
                <a:schemeClr val="tx1"/>
              </a:buClr>
            </a:pPr>
            <a:r>
              <a:rPr lang="en-US" sz="2100" dirty="0">
                <a:latin typeface="Times New Roman" pitchFamily="-106" charset="0"/>
                <a:ea typeface="ＭＳ Ｐゴシック" pitchFamily="-106" charset="-128"/>
                <a:cs typeface="ＭＳ Ｐゴシック" pitchFamily="-106" charset="-128"/>
              </a:rPr>
              <a:t>All of the methods presented assume that each site in a sequence is equally likely to undergo substitution. </a:t>
            </a:r>
          </a:p>
          <a:p>
            <a:pPr marL="366713" indent="-366713" defTabSz="977900" eaLnBrk="1" hangingPunct="1">
              <a:lnSpc>
                <a:spcPct val="90000"/>
              </a:lnSpc>
              <a:spcBef>
                <a:spcPct val="75000"/>
              </a:spcBef>
              <a:buClr>
                <a:schemeClr val="tx1"/>
              </a:buClr>
            </a:pPr>
            <a:r>
              <a:rPr lang="en-US" sz="2100" dirty="0">
                <a:latin typeface="Times New Roman" pitchFamily="-106" charset="0"/>
                <a:ea typeface="ＭＳ Ｐゴシック" pitchFamily="-106" charset="-128"/>
                <a:cs typeface="ＭＳ Ｐゴシック" pitchFamily="-106" charset="-128"/>
              </a:rPr>
              <a:t>If rates of substitution vary, can have considerable influence on sequence divergence (i.e. how much change we estimate to have occurred)</a:t>
            </a:r>
          </a:p>
          <a:p>
            <a:pPr marL="366713" indent="-366713" defTabSz="977900" eaLnBrk="1" hangingPunct="1">
              <a:lnSpc>
                <a:spcPct val="90000"/>
              </a:lnSpc>
              <a:spcBef>
                <a:spcPct val="75000"/>
              </a:spcBef>
              <a:buClr>
                <a:schemeClr val="tx1"/>
              </a:buClr>
            </a:pPr>
            <a:r>
              <a:rPr lang="en-US" sz="2100" dirty="0">
                <a:latin typeface="Times New Roman" pitchFamily="-106" charset="0"/>
                <a:ea typeface="ＭＳ Ｐゴシック" pitchFamily="-106" charset="-128"/>
                <a:cs typeface="ＭＳ Ｐゴシック" pitchFamily="-106" charset="-128"/>
              </a:rPr>
              <a:t>Consider the case where some sites are free to vary while others are constrained to be invariant</a:t>
            </a:r>
            <a:endParaRPr lang="en-US" sz="2100" b="1" dirty="0">
              <a:latin typeface="Times New Roman" pitchFamily="-106" charset="0"/>
              <a:ea typeface="ＭＳ Ｐゴシック" pitchFamily="-106" charset="-128"/>
              <a:cs typeface="ＭＳ Ｐゴシック" pitchFamily="-106" charset="-128"/>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7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7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7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774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rrowheads="1"/>
          </p:cNvPicPr>
          <p:nvPr/>
        </p:nvPicPr>
        <p:blipFill>
          <a:blip r:embed="rId2"/>
          <a:srcRect/>
          <a:stretch>
            <a:fillRect/>
          </a:stretch>
        </p:blipFill>
        <p:spPr bwMode="auto">
          <a:xfrm>
            <a:off x="585788" y="2143125"/>
            <a:ext cx="5299075" cy="4298950"/>
          </a:xfrm>
          <a:prstGeom prst="rect">
            <a:avLst/>
          </a:prstGeom>
          <a:noFill/>
          <a:ln w="12700">
            <a:noFill/>
            <a:miter lim="800000"/>
            <a:headEnd/>
            <a:tailEnd/>
          </a:ln>
        </p:spPr>
      </p:pic>
      <p:sp>
        <p:nvSpPr>
          <p:cNvPr id="40963" name="Rectangle 3"/>
          <p:cNvSpPr>
            <a:spLocks noChangeArrowheads="1"/>
          </p:cNvSpPr>
          <p:nvPr/>
        </p:nvSpPr>
        <p:spPr bwMode="auto">
          <a:xfrm>
            <a:off x="685800" y="304800"/>
            <a:ext cx="8037513" cy="1419225"/>
          </a:xfrm>
          <a:prstGeom prst="rect">
            <a:avLst/>
          </a:prstGeom>
          <a:noFill/>
          <a:ln w="12700">
            <a:noFill/>
            <a:miter lim="800000"/>
            <a:headEnd/>
            <a:tailEnd/>
          </a:ln>
        </p:spPr>
        <p:txBody>
          <a:bodyPr lIns="81203" tIns="39889" rIns="81203" bIns="39889">
            <a:prstTxWarp prst="textNoShape">
              <a:avLst/>
            </a:prstTxWarp>
            <a:spAutoFit/>
          </a:bodyPr>
          <a:lstStyle/>
          <a:p>
            <a:pPr defTabSz="820738">
              <a:spcBef>
                <a:spcPct val="75000"/>
              </a:spcBef>
            </a:pPr>
            <a:r>
              <a:rPr lang="en-US" sz="2200">
                <a:solidFill>
                  <a:schemeClr val="tx2"/>
                </a:solidFill>
                <a:latin typeface="Times New Roman" pitchFamily="-106" charset="0"/>
              </a:rPr>
              <a:t>If a large proportion of sites are not free to vary then paradoxically, sequences that evolve at a fast rate can appear to show less sequence divergence than more slowly evolving sequences that have fewer constraints.</a:t>
            </a:r>
            <a:endParaRPr lang="en-US" sz="2200" b="1">
              <a:solidFill>
                <a:schemeClr val="tx2"/>
              </a:solidFill>
              <a:latin typeface="Times New Roman" pitchFamily="-106" charset="0"/>
            </a:endParaRPr>
          </a:p>
        </p:txBody>
      </p:sp>
      <p:sp>
        <p:nvSpPr>
          <p:cNvPr id="40964" name="Rectangle 4"/>
          <p:cNvSpPr>
            <a:spLocks noChangeArrowheads="1"/>
          </p:cNvSpPr>
          <p:nvPr/>
        </p:nvSpPr>
        <p:spPr bwMode="auto">
          <a:xfrm>
            <a:off x="6176963" y="1862138"/>
            <a:ext cx="2495550" cy="1087437"/>
          </a:xfrm>
          <a:prstGeom prst="rect">
            <a:avLst/>
          </a:prstGeom>
          <a:noFill/>
          <a:ln w="12700">
            <a:noFill/>
            <a:miter lim="800000"/>
            <a:headEnd/>
            <a:tailEnd/>
          </a:ln>
        </p:spPr>
        <p:txBody>
          <a:bodyPr lIns="81203" tIns="39889" rIns="81203" bIns="39889">
            <a:prstTxWarp prst="textNoShape">
              <a:avLst/>
            </a:prstTxWarp>
            <a:spAutoFit/>
          </a:bodyPr>
          <a:lstStyle/>
          <a:p>
            <a:pPr defTabSz="820738">
              <a:spcBef>
                <a:spcPct val="75000"/>
              </a:spcBef>
            </a:pPr>
            <a:r>
              <a:rPr lang="en-US" sz="2200" b="1">
                <a:latin typeface="Times New Roman" pitchFamily="-106" charset="0"/>
              </a:rPr>
              <a:t>	(A) </a:t>
            </a:r>
            <a:endParaRPr lang="en-US" sz="1600" b="1">
              <a:latin typeface="Times New Roman" pitchFamily="-106" charset="0"/>
            </a:endParaRPr>
          </a:p>
          <a:p>
            <a:pPr defTabSz="820738">
              <a:spcBef>
                <a:spcPct val="75000"/>
              </a:spcBef>
            </a:pPr>
            <a:r>
              <a:rPr lang="en-US" sz="1600" b="1">
                <a:latin typeface="Times New Roman" pitchFamily="-106" charset="0"/>
              </a:rPr>
              <a:t>rate of subst. 0.5%/Myr: 80% of sites free to vary</a:t>
            </a:r>
          </a:p>
        </p:txBody>
      </p:sp>
      <p:sp>
        <p:nvSpPr>
          <p:cNvPr id="40965" name="Rectangle 5"/>
          <p:cNvSpPr>
            <a:spLocks noChangeArrowheads="1"/>
          </p:cNvSpPr>
          <p:nvPr/>
        </p:nvSpPr>
        <p:spPr bwMode="auto">
          <a:xfrm>
            <a:off x="6221413" y="3563938"/>
            <a:ext cx="2495550" cy="1087437"/>
          </a:xfrm>
          <a:prstGeom prst="rect">
            <a:avLst/>
          </a:prstGeom>
          <a:noFill/>
          <a:ln w="12700">
            <a:noFill/>
            <a:miter lim="800000"/>
            <a:headEnd/>
            <a:tailEnd/>
          </a:ln>
        </p:spPr>
        <p:txBody>
          <a:bodyPr lIns="81203" tIns="39889" rIns="81203" bIns="39889">
            <a:prstTxWarp prst="textNoShape">
              <a:avLst/>
            </a:prstTxWarp>
            <a:spAutoFit/>
          </a:bodyPr>
          <a:lstStyle/>
          <a:p>
            <a:pPr defTabSz="820738">
              <a:spcBef>
                <a:spcPct val="75000"/>
              </a:spcBef>
            </a:pPr>
            <a:r>
              <a:rPr lang="en-US" sz="2200" b="1">
                <a:latin typeface="Times New Roman" pitchFamily="-106" charset="0"/>
              </a:rPr>
              <a:t>	(B) </a:t>
            </a:r>
            <a:endParaRPr lang="en-US" sz="1600" b="1">
              <a:latin typeface="Times New Roman" pitchFamily="-106" charset="0"/>
            </a:endParaRPr>
          </a:p>
          <a:p>
            <a:pPr defTabSz="820738">
              <a:spcBef>
                <a:spcPct val="75000"/>
              </a:spcBef>
            </a:pPr>
            <a:r>
              <a:rPr lang="en-US" sz="1600" b="1">
                <a:latin typeface="Times New Roman" pitchFamily="-106" charset="0"/>
              </a:rPr>
              <a:t>rate of subst. 2%/Myr: 50% of sites free to vary</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55588" y="193675"/>
            <a:ext cx="8766175" cy="1143000"/>
          </a:xfrm>
          <a:noFill/>
        </p:spPr>
        <p:txBody>
          <a:bodyPr lIns="88327" tIns="44163" rIns="88327" bIns="44163"/>
          <a:lstStyle/>
          <a:p>
            <a:pPr eaLnBrk="1" hangingPunct="1"/>
            <a:r>
              <a:rPr lang="en-US" sz="2200" b="1">
                <a:latin typeface="Times New Roman" pitchFamily="-106" charset="0"/>
                <a:ea typeface="ＭＳ Ｐゴシック" pitchFamily="-106" charset="-128"/>
                <a:cs typeface="ＭＳ Ｐゴシック" pitchFamily="-106" charset="-128"/>
              </a:rPr>
              <a:t>In reality sites show a range of probabilities of distribution of rates</a:t>
            </a:r>
            <a:br>
              <a:rPr lang="en-US" sz="2200" b="1">
                <a:latin typeface="Times New Roman" pitchFamily="-106" charset="0"/>
                <a:ea typeface="ＭＳ Ｐゴシック" pitchFamily="-106" charset="-128"/>
                <a:cs typeface="ＭＳ Ｐゴシック" pitchFamily="-106" charset="-128"/>
              </a:rPr>
            </a:br>
            <a:endParaRPr lang="en-US" sz="2200" b="1">
              <a:latin typeface="Times New Roman" pitchFamily="-106" charset="0"/>
              <a:ea typeface="ＭＳ Ｐゴシック" pitchFamily="-106" charset="-128"/>
              <a:cs typeface="ＭＳ Ｐゴシック" pitchFamily="-106" charset="-128"/>
            </a:endParaRPr>
          </a:p>
        </p:txBody>
      </p:sp>
      <p:sp>
        <p:nvSpPr>
          <p:cNvPr id="929795" name="Rectangle 3"/>
          <p:cNvSpPr>
            <a:spLocks noGrp="1" noChangeArrowheads="1"/>
          </p:cNvSpPr>
          <p:nvPr>
            <p:ph type="body" idx="1"/>
          </p:nvPr>
        </p:nvSpPr>
        <p:spPr>
          <a:xfrm>
            <a:off x="304800" y="1219200"/>
            <a:ext cx="8247063" cy="4116388"/>
          </a:xfrm>
          <a:noFill/>
        </p:spPr>
        <p:txBody>
          <a:bodyPr lIns="88327" tIns="44163" rIns="88327" bIns="44163"/>
          <a:lstStyle/>
          <a:p>
            <a:pPr marL="366713" indent="-366713" defTabSz="977900" eaLnBrk="1" hangingPunct="1">
              <a:lnSpc>
                <a:spcPct val="90000"/>
              </a:lnSpc>
              <a:spcBef>
                <a:spcPct val="100000"/>
              </a:spcBef>
              <a:buClr>
                <a:schemeClr val="tx1"/>
              </a:buClr>
            </a:pPr>
            <a:r>
              <a:rPr lang="en-US" sz="2100">
                <a:latin typeface="Times New Roman" pitchFamily="-106" charset="0"/>
                <a:ea typeface="ＭＳ Ｐゴシック" pitchFamily="-106" charset="-128"/>
                <a:cs typeface="ＭＳ Ｐゴシック" pitchFamily="-106" charset="-128"/>
              </a:rPr>
              <a:t>Challenge is to develop a tractable model of the rate variation</a:t>
            </a:r>
          </a:p>
          <a:p>
            <a:pPr marL="366713" indent="-366713" defTabSz="977900" eaLnBrk="1" hangingPunct="1">
              <a:lnSpc>
                <a:spcPct val="90000"/>
              </a:lnSpc>
              <a:spcBef>
                <a:spcPct val="100000"/>
              </a:spcBef>
              <a:buClr>
                <a:schemeClr val="tx1"/>
              </a:buClr>
            </a:pPr>
            <a:r>
              <a:rPr lang="en-US" sz="2100">
                <a:latin typeface="Times New Roman" pitchFamily="-106" charset="0"/>
                <a:ea typeface="ＭＳ Ｐゴシック" pitchFamily="-106" charset="-128"/>
                <a:cs typeface="ＭＳ Ｐゴシック" pitchFamily="-106" charset="-128"/>
              </a:rPr>
              <a:t>Most widely used approach uses the “gamma distribution”</a:t>
            </a:r>
          </a:p>
          <a:p>
            <a:pPr marL="366713" indent="-366713" defTabSz="977900" eaLnBrk="1" hangingPunct="1">
              <a:lnSpc>
                <a:spcPct val="90000"/>
              </a:lnSpc>
              <a:spcBef>
                <a:spcPct val="100000"/>
              </a:spcBef>
              <a:buClr>
                <a:schemeClr val="tx1"/>
              </a:buClr>
            </a:pPr>
            <a:r>
              <a:rPr lang="en-US" sz="2100">
                <a:latin typeface="Times New Roman" pitchFamily="-106" charset="0"/>
                <a:ea typeface="ＭＳ Ｐゴシック" pitchFamily="-106" charset="-128"/>
                <a:cs typeface="ＭＳ Ｐゴシック" pitchFamily="-106" charset="-128"/>
              </a:rPr>
              <a:t>Gamma distrib has a shape parameter </a:t>
            </a:r>
            <a:r>
              <a:rPr lang="en-US" sz="2600">
                <a:latin typeface="Symbol" pitchFamily="-106" charset="2"/>
                <a:ea typeface="ＭＳ Ｐゴシック" pitchFamily="-106" charset="-128"/>
                <a:cs typeface="ＭＳ Ｐゴシック" pitchFamily="-106" charset="-128"/>
              </a:rPr>
              <a:t></a:t>
            </a:r>
            <a:r>
              <a:rPr lang="en-US" sz="2100">
                <a:latin typeface="Times New Roman" pitchFamily="-106" charset="0"/>
                <a:ea typeface="ＭＳ Ｐゴシック" pitchFamily="-106" charset="-128"/>
                <a:cs typeface="ＭＳ Ｐゴシック" pitchFamily="-106" charset="-128"/>
              </a:rPr>
              <a:t> that specifies range of rate variation among sites</a:t>
            </a:r>
          </a:p>
          <a:p>
            <a:pPr marL="366713" indent="-366713" defTabSz="977900" eaLnBrk="1" hangingPunct="1">
              <a:lnSpc>
                <a:spcPct val="90000"/>
              </a:lnSpc>
              <a:spcBef>
                <a:spcPct val="100000"/>
              </a:spcBef>
              <a:buClr>
                <a:schemeClr val="tx1"/>
              </a:buClr>
            </a:pPr>
            <a:r>
              <a:rPr lang="en-US" sz="2100">
                <a:latin typeface="Times New Roman" pitchFamily="-106" charset="0"/>
                <a:ea typeface="ＭＳ Ｐゴシック" pitchFamily="-106" charset="-128"/>
                <a:cs typeface="ＭＳ Ｐゴシック" pitchFamily="-106" charset="-128"/>
              </a:rPr>
              <a:t>small values of </a:t>
            </a:r>
            <a:r>
              <a:rPr lang="en-US" sz="2600">
                <a:latin typeface="Symbol" pitchFamily="-106" charset="2"/>
                <a:ea typeface="ＭＳ Ｐゴシック" pitchFamily="-106" charset="-128"/>
                <a:cs typeface="ＭＳ Ｐゴシック" pitchFamily="-106" charset="-128"/>
              </a:rPr>
              <a:t></a:t>
            </a:r>
            <a:r>
              <a:rPr lang="en-US" sz="2100">
                <a:latin typeface="Times New Roman" pitchFamily="-106" charset="0"/>
                <a:ea typeface="ＭＳ Ｐゴシック" pitchFamily="-106" charset="-128"/>
                <a:cs typeface="ＭＳ Ｐゴシック" pitchFamily="-106" charset="-128"/>
              </a:rPr>
              <a:t> result in L-shaped distrib. larger values smaller range of rates.</a:t>
            </a:r>
          </a:p>
          <a:p>
            <a:pPr marL="366713" indent="-366713" defTabSz="977900" eaLnBrk="1" hangingPunct="1">
              <a:lnSpc>
                <a:spcPct val="90000"/>
              </a:lnSpc>
              <a:spcBef>
                <a:spcPct val="100000"/>
              </a:spcBef>
              <a:buClr>
                <a:schemeClr val="tx1"/>
              </a:buClr>
            </a:pPr>
            <a:r>
              <a:rPr lang="en-US" sz="2100">
                <a:latin typeface="Times New Roman" pitchFamily="-106" charset="0"/>
                <a:ea typeface="ＭＳ Ｐゴシック" pitchFamily="-106" charset="-128"/>
                <a:cs typeface="ＭＳ Ｐゴシック" pitchFamily="-106" charset="-128"/>
              </a:rPr>
              <a:t>when </a:t>
            </a:r>
            <a:r>
              <a:rPr lang="en-US" sz="2600">
                <a:latin typeface="Symbol" pitchFamily="-106" charset="2"/>
                <a:ea typeface="ＭＳ Ｐゴシック" pitchFamily="-106" charset="-128"/>
                <a:cs typeface="ＭＳ Ｐゴシック" pitchFamily="-106" charset="-128"/>
              </a:rPr>
              <a:t></a:t>
            </a:r>
            <a:r>
              <a:rPr lang="en-US" sz="2100">
                <a:latin typeface="Times New Roman" pitchFamily="-106" charset="0"/>
                <a:ea typeface="ＭＳ Ｐゴシック" pitchFamily="-106" charset="-128"/>
                <a:cs typeface="ＭＳ Ｐゴシック" pitchFamily="-106" charset="-128"/>
              </a:rPr>
              <a:t>&gt; 1 distribution is “bell shaped”</a:t>
            </a:r>
          </a:p>
          <a:p>
            <a:pPr marL="366713" indent="-366713" defTabSz="977900" eaLnBrk="1" hangingPunct="1">
              <a:lnSpc>
                <a:spcPct val="90000"/>
              </a:lnSpc>
              <a:spcBef>
                <a:spcPct val="100000"/>
              </a:spcBef>
              <a:buClr>
                <a:schemeClr val="tx1"/>
              </a:buClr>
            </a:pPr>
            <a:endParaRPr lang="en-US" sz="2100">
              <a:latin typeface="Times New Roman" pitchFamily="-106" charset="0"/>
              <a:ea typeface="ＭＳ Ｐゴシック" pitchFamily="-106" charset="-128"/>
              <a:cs typeface="ＭＳ Ｐゴシック" pitchFamily="-106" charset="-128"/>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9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9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9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97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9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979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rrowheads="1"/>
          </p:cNvPicPr>
          <p:nvPr/>
        </p:nvPicPr>
        <p:blipFill>
          <a:blip r:embed="rId2"/>
          <a:srcRect/>
          <a:stretch>
            <a:fillRect/>
          </a:stretch>
        </p:blipFill>
        <p:spPr bwMode="auto">
          <a:xfrm>
            <a:off x="1920875" y="1428750"/>
            <a:ext cx="5788025" cy="3762375"/>
          </a:xfrm>
          <a:prstGeom prst="rect">
            <a:avLst/>
          </a:prstGeom>
          <a:noFill/>
          <a:ln w="12700">
            <a:noFill/>
            <a:miter lim="800000"/>
            <a:headEnd/>
            <a:tailEnd/>
          </a:ln>
        </p:spPr>
      </p:pic>
      <p:sp>
        <p:nvSpPr>
          <p:cNvPr id="43011" name="Rectangle 3"/>
          <p:cNvSpPr>
            <a:spLocks noChangeArrowheads="1"/>
          </p:cNvSpPr>
          <p:nvPr/>
        </p:nvSpPr>
        <p:spPr bwMode="auto">
          <a:xfrm>
            <a:off x="128588" y="325438"/>
            <a:ext cx="7970837" cy="749300"/>
          </a:xfrm>
          <a:prstGeom prst="rect">
            <a:avLst/>
          </a:prstGeom>
          <a:noFill/>
          <a:ln w="12700">
            <a:noFill/>
            <a:miter lim="800000"/>
            <a:headEnd/>
            <a:tailEnd/>
          </a:ln>
        </p:spPr>
        <p:txBody>
          <a:bodyPr lIns="81203" tIns="39889" rIns="81203" bIns="39889">
            <a:prstTxWarp prst="textNoShape">
              <a:avLst/>
            </a:prstTxWarp>
            <a:spAutoFit/>
          </a:bodyPr>
          <a:lstStyle/>
          <a:p>
            <a:pPr algn="ctr" defTabSz="820738"/>
            <a:r>
              <a:rPr lang="en-US" sz="2200" b="1">
                <a:solidFill>
                  <a:schemeClr val="tx2"/>
                </a:solidFill>
                <a:latin typeface="Times New Roman" pitchFamily="-106" charset="0"/>
              </a:rPr>
              <a:t>Estimates of alpha vary from nuclear and mitochondrial genes vary between 0.16 (12sRNA) - 1.37 (prolactin)</a:t>
            </a:r>
          </a:p>
        </p:txBody>
      </p:sp>
      <p:sp>
        <p:nvSpPr>
          <p:cNvPr id="43012" name="Rectangle 4"/>
          <p:cNvSpPr>
            <a:spLocks noChangeArrowheads="1"/>
          </p:cNvSpPr>
          <p:nvPr/>
        </p:nvSpPr>
        <p:spPr bwMode="auto">
          <a:xfrm>
            <a:off x="1392238" y="5786438"/>
            <a:ext cx="6332537" cy="598487"/>
          </a:xfrm>
          <a:prstGeom prst="rect">
            <a:avLst/>
          </a:prstGeom>
          <a:noFill/>
          <a:ln w="12700">
            <a:noFill/>
            <a:miter lim="800000"/>
            <a:headEnd/>
            <a:tailEnd/>
          </a:ln>
        </p:spPr>
        <p:txBody>
          <a:bodyPr wrap="none" lIns="81203" tIns="39889" rIns="81203" bIns="39889">
            <a:prstTxWarp prst="textNoShape">
              <a:avLst/>
            </a:prstTxWarp>
            <a:spAutoFit/>
          </a:bodyPr>
          <a:lstStyle/>
          <a:p>
            <a:pPr algn="ctr" defTabSz="820738"/>
            <a:r>
              <a:rPr lang="en-US" sz="1800" b="1">
                <a:solidFill>
                  <a:schemeClr val="tx2"/>
                </a:solidFill>
                <a:latin typeface="Times New Roman" pitchFamily="-106" charset="0"/>
              </a:rPr>
              <a:t>note. </a:t>
            </a:r>
            <a:r>
              <a:rPr lang="en-US" sz="1600">
                <a:solidFill>
                  <a:schemeClr val="tx2"/>
                </a:solidFill>
                <a:latin typeface="Times New Roman" pitchFamily="-106" charset="0"/>
              </a:rPr>
              <a:t>Values of </a:t>
            </a:r>
            <a:r>
              <a:rPr lang="en-US" sz="1600">
                <a:solidFill>
                  <a:schemeClr val="tx2"/>
                </a:solidFill>
                <a:latin typeface="Symbol" pitchFamily="-106" charset="2"/>
              </a:rPr>
              <a:t>a</a:t>
            </a:r>
            <a:r>
              <a:rPr lang="en-US" sz="1600">
                <a:solidFill>
                  <a:schemeClr val="tx2"/>
                </a:solidFill>
                <a:latin typeface="Times New Roman" pitchFamily="-106" charset="0"/>
              </a:rPr>
              <a:t> from first &amp; 2nd codon positions tend to be smaller than </a:t>
            </a:r>
          </a:p>
          <a:p>
            <a:pPr algn="ctr" defTabSz="820738"/>
            <a:r>
              <a:rPr lang="en-US" sz="1600">
                <a:solidFill>
                  <a:schemeClr val="tx2"/>
                </a:solidFill>
                <a:latin typeface="Times New Roman" pitchFamily="-106" charset="0"/>
              </a:rPr>
              <a:t>those from 3rd codon positions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09600" y="1600200"/>
            <a:ext cx="7970838" cy="1738313"/>
          </a:xfrm>
          <a:prstGeom prst="rect">
            <a:avLst/>
          </a:prstGeom>
          <a:noFill/>
          <a:ln w="12700">
            <a:noFill/>
            <a:miter lim="800000"/>
            <a:headEnd/>
            <a:tailEnd/>
          </a:ln>
        </p:spPr>
        <p:txBody>
          <a:bodyPr lIns="81203" tIns="39889" rIns="81203" bIns="39889">
            <a:prstTxWarp prst="textNoShape">
              <a:avLst/>
            </a:prstTxWarp>
            <a:spAutoFit/>
          </a:bodyPr>
          <a:lstStyle/>
          <a:p>
            <a:pPr algn="ctr" defTabSz="820738"/>
            <a:r>
              <a:rPr lang="en-US" sz="2900">
                <a:solidFill>
                  <a:schemeClr val="tx2"/>
                </a:solidFill>
                <a:latin typeface="Times New Roman" pitchFamily="-106" charset="0"/>
              </a:rPr>
              <a:t>Can modify models of evolutionary change to include the gamma distribution - typically represented by the symbol </a:t>
            </a:r>
            <a:r>
              <a:rPr lang="en-US" sz="2900">
                <a:solidFill>
                  <a:schemeClr val="tx2"/>
                </a:solidFill>
                <a:latin typeface="Symbol" pitchFamily="-106" charset="2"/>
              </a:rPr>
              <a:t></a:t>
            </a:r>
            <a:r>
              <a:rPr lang="en-US" sz="2900">
                <a:solidFill>
                  <a:schemeClr val="tx2"/>
                </a:solidFill>
                <a:latin typeface="Times New Roman" pitchFamily="-106" charset="0"/>
              </a:rPr>
              <a:t> </a:t>
            </a:r>
            <a:endParaRPr lang="en-US" sz="2200" b="1">
              <a:solidFill>
                <a:schemeClr val="tx2"/>
              </a:solidFill>
              <a:latin typeface="Symbol" pitchFamily="-106" charset="2"/>
            </a:endParaRPr>
          </a:p>
          <a:p>
            <a:pPr algn="ctr" defTabSz="820738"/>
            <a:endParaRPr lang="en-US" sz="2200" b="1">
              <a:solidFill>
                <a:schemeClr val="tx2"/>
              </a:solidFill>
              <a:latin typeface="Symbol" pitchFamily="-106" charset="2"/>
            </a:endParaRPr>
          </a:p>
        </p:txBody>
      </p:sp>
      <p:sp>
        <p:nvSpPr>
          <p:cNvPr id="44035" name="Rectangle 3"/>
          <p:cNvSpPr>
            <a:spLocks noChangeArrowheads="1"/>
          </p:cNvSpPr>
          <p:nvPr/>
        </p:nvSpPr>
        <p:spPr bwMode="auto">
          <a:xfrm>
            <a:off x="2620963" y="4016375"/>
            <a:ext cx="2794000" cy="811213"/>
          </a:xfrm>
          <a:prstGeom prst="rect">
            <a:avLst/>
          </a:prstGeom>
          <a:noFill/>
          <a:ln w="12700">
            <a:noFill/>
            <a:miter lim="800000"/>
            <a:headEnd/>
            <a:tailEnd/>
          </a:ln>
        </p:spPr>
        <p:txBody>
          <a:bodyPr wrap="none" lIns="81203" tIns="39889" rIns="81203" bIns="39889">
            <a:prstTxWarp prst="textNoShape">
              <a:avLst/>
            </a:prstTxWarp>
            <a:spAutoFit/>
          </a:bodyPr>
          <a:lstStyle/>
          <a:p>
            <a:pPr defTabSz="820738"/>
            <a:r>
              <a:rPr lang="en-US" sz="4800" b="1">
                <a:solidFill>
                  <a:schemeClr val="tx2"/>
                </a:solidFill>
                <a:latin typeface="Times New Roman" pitchFamily="-106" charset="0"/>
              </a:rPr>
              <a:t>HKY + </a:t>
            </a:r>
            <a:r>
              <a:rPr lang="en-US" sz="4800" b="1">
                <a:solidFill>
                  <a:schemeClr val="tx2"/>
                </a:solidFill>
                <a:latin typeface="Symbol" pitchFamily="-106" charset="2"/>
              </a:rPr>
              <a:t></a:t>
            </a:r>
            <a:r>
              <a:rPr lang="en-US" sz="4800" b="1">
                <a:solidFill>
                  <a:schemeClr val="tx2"/>
                </a:solidFill>
                <a:latin typeface="Times New Roman" pitchFamily="-106" charset="0"/>
              </a:rPr>
              <a:t> </a:t>
            </a:r>
            <a:r>
              <a:rPr lang="en-US" sz="2200" b="1">
                <a:solidFill>
                  <a:schemeClr val="tx2"/>
                </a:solidFill>
                <a:latin typeface="Times New Roman" pitchFamily="-106" charset="0"/>
              </a:rPr>
              <a: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265113"/>
            <a:ext cx="7772400" cy="901700"/>
          </a:xfrm>
          <a:noFill/>
        </p:spPr>
        <p:txBody>
          <a:bodyPr lIns="88327" tIns="44163" rIns="88327" bIns="44163"/>
          <a:lstStyle/>
          <a:p>
            <a:pPr eaLnBrk="1" hangingPunct="1"/>
            <a:r>
              <a:rPr lang="en-US" sz="3700">
                <a:latin typeface="Times New Roman" pitchFamily="-106" charset="0"/>
                <a:ea typeface="ＭＳ Ｐゴシック" pitchFamily="-106" charset="-128"/>
                <a:cs typeface="ＭＳ Ｐゴシック" pitchFamily="-106" charset="-128"/>
              </a:rPr>
              <a:t>Base Composition Equilibrium?</a:t>
            </a:r>
            <a:endParaRPr lang="en-US" sz="3700" b="1">
              <a:latin typeface="Times New Roman" pitchFamily="-106" charset="0"/>
              <a:ea typeface="ＭＳ Ｐゴシック" pitchFamily="-106" charset="-128"/>
              <a:cs typeface="ＭＳ Ｐゴシック" pitchFamily="-106" charset="-128"/>
            </a:endParaRPr>
          </a:p>
        </p:txBody>
      </p:sp>
      <p:sp>
        <p:nvSpPr>
          <p:cNvPr id="926723" name="Rectangle 3"/>
          <p:cNvSpPr>
            <a:spLocks noGrp="1" noChangeArrowheads="1"/>
          </p:cNvSpPr>
          <p:nvPr>
            <p:ph type="body" idx="1"/>
          </p:nvPr>
        </p:nvSpPr>
        <p:spPr>
          <a:xfrm>
            <a:off x="222250" y="1730374"/>
            <a:ext cx="8601075" cy="3527426"/>
          </a:xfrm>
          <a:noFill/>
        </p:spPr>
        <p:txBody>
          <a:bodyPr lIns="88327" tIns="44163" rIns="88327" bIns="44163">
            <a:normAutofit/>
          </a:bodyPr>
          <a:lstStyle/>
          <a:p>
            <a:pPr marL="366713" indent="-366713" defTabSz="977900" eaLnBrk="1" hangingPunct="1">
              <a:lnSpc>
                <a:spcPct val="90000"/>
              </a:lnSpc>
              <a:spcBef>
                <a:spcPct val="75000"/>
              </a:spcBef>
              <a:spcAft>
                <a:spcPts val="1800"/>
              </a:spcAft>
              <a:buClr>
                <a:schemeClr val="tx1"/>
              </a:buClr>
            </a:pPr>
            <a:r>
              <a:rPr lang="en-US" sz="1900" dirty="0">
                <a:latin typeface="Times New Roman" pitchFamily="-106" charset="0"/>
                <a:ea typeface="ＭＳ Ｐゴシック" pitchFamily="-106" charset="-128"/>
                <a:cs typeface="ＭＳ Ｐゴシック" pitchFamily="-106" charset="-128"/>
              </a:rPr>
              <a:t>Assumes that base composition is roughly the same over the collection of sequences.</a:t>
            </a:r>
          </a:p>
          <a:p>
            <a:pPr marL="366713" indent="-366713" defTabSz="977900" eaLnBrk="1" hangingPunct="1">
              <a:lnSpc>
                <a:spcPct val="90000"/>
              </a:lnSpc>
              <a:spcBef>
                <a:spcPct val="75000"/>
              </a:spcBef>
              <a:spcAft>
                <a:spcPts val="1800"/>
              </a:spcAft>
              <a:buClr>
                <a:schemeClr val="tx1"/>
              </a:buClr>
            </a:pPr>
            <a:r>
              <a:rPr lang="en-US" sz="1900" dirty="0">
                <a:latin typeface="Times New Roman" pitchFamily="-106" charset="0"/>
                <a:ea typeface="ＭＳ Ｐゴシック" pitchFamily="-106" charset="-128"/>
                <a:cs typeface="ＭＳ Ｐゴシック" pitchFamily="-106" charset="-128"/>
              </a:rPr>
              <a:t>Deviations from this assumption occur commonly and often lead to misleading inferences.</a:t>
            </a:r>
          </a:p>
          <a:p>
            <a:pPr marL="366713" indent="-366713" defTabSz="977900" eaLnBrk="1" hangingPunct="1">
              <a:lnSpc>
                <a:spcPct val="90000"/>
              </a:lnSpc>
              <a:spcBef>
                <a:spcPct val="75000"/>
              </a:spcBef>
              <a:spcAft>
                <a:spcPts val="1800"/>
              </a:spcAft>
              <a:buClr>
                <a:schemeClr val="tx1"/>
              </a:buClr>
            </a:pPr>
            <a:r>
              <a:rPr lang="en-US" sz="1900" dirty="0">
                <a:latin typeface="Times New Roman" pitchFamily="-106" charset="0"/>
                <a:ea typeface="ＭＳ Ｐゴシック" pitchFamily="-106" charset="-128"/>
                <a:cs typeface="ＭＳ Ｐゴシック" pitchFamily="-106" charset="-128"/>
              </a:rPr>
              <a:t>When constructing trees there is a tendency to cluster sequences together that have similar base compositional profiles.</a:t>
            </a:r>
          </a:p>
        </p:txBody>
      </p:sp>
      <p:sp>
        <p:nvSpPr>
          <p:cNvPr id="4" name="TextBox 3"/>
          <p:cNvSpPr txBox="1"/>
          <p:nvPr/>
        </p:nvSpPr>
        <p:spPr>
          <a:xfrm>
            <a:off x="2293691" y="5410200"/>
            <a:ext cx="4556618" cy="369332"/>
          </a:xfrm>
          <a:prstGeom prst="rect">
            <a:avLst/>
          </a:prstGeom>
          <a:noFill/>
        </p:spPr>
        <p:txBody>
          <a:bodyPr wrap="none" rtlCol="0">
            <a:spAutoFit/>
          </a:bodyPr>
          <a:lstStyle/>
          <a:p>
            <a:pPr algn="ctr"/>
            <a:r>
              <a:rPr lang="en-US" dirty="0" smtClean="0"/>
              <a:t>Explicitly modeling the non-stationary process</a:t>
            </a:r>
            <a:endParaRPr lang="en-US"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6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6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67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672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r>
              <a:rPr lang="en-US" sz="3600"/>
              <a:t>Compositional bias </a:t>
            </a:r>
            <a:br>
              <a:rPr lang="en-US" sz="3600"/>
            </a:br>
            <a:r>
              <a:rPr lang="en-US" sz="3600"/>
              <a:t>(non-stationary)</a:t>
            </a:r>
          </a:p>
        </p:txBody>
      </p:sp>
      <p:sp>
        <p:nvSpPr>
          <p:cNvPr id="57347" name="Rectangle 3"/>
          <p:cNvSpPr>
            <a:spLocks noGrp="1" noChangeArrowheads="1"/>
          </p:cNvSpPr>
          <p:nvPr>
            <p:ph type="body" sz="half" idx="1"/>
          </p:nvPr>
        </p:nvSpPr>
        <p:spPr/>
        <p:txBody>
          <a:bodyPr/>
          <a:lstStyle/>
          <a:p>
            <a:pPr>
              <a:lnSpc>
                <a:spcPct val="90000"/>
              </a:lnSpc>
            </a:pPr>
            <a:r>
              <a:rPr lang="en-US" sz="2400"/>
              <a:t>“Compositional bias can result in the artefactual grouping of species with similar nucleotide composition, because most methods assume the homogeneity of the substitution process and the constancy of sequence composition (stationarity) through time ” (Delsuc et al. 2005).</a:t>
            </a:r>
          </a:p>
        </p:txBody>
      </p:sp>
      <p:sp>
        <p:nvSpPr>
          <p:cNvPr id="57348" name="Line 4"/>
          <p:cNvSpPr>
            <a:spLocks noChangeShapeType="1"/>
          </p:cNvSpPr>
          <p:nvPr/>
        </p:nvSpPr>
        <p:spPr bwMode="auto">
          <a:xfrm>
            <a:off x="4724400" y="28956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49" name="Line 5"/>
          <p:cNvSpPr>
            <a:spLocks noChangeShapeType="1"/>
          </p:cNvSpPr>
          <p:nvPr/>
        </p:nvSpPr>
        <p:spPr bwMode="auto">
          <a:xfrm>
            <a:off x="5181600" y="28956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50" name="Line 6"/>
          <p:cNvSpPr>
            <a:spLocks noChangeShapeType="1"/>
          </p:cNvSpPr>
          <p:nvPr/>
        </p:nvSpPr>
        <p:spPr bwMode="auto">
          <a:xfrm>
            <a:off x="6019800" y="28956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51" name="Line 7"/>
          <p:cNvSpPr>
            <a:spLocks noChangeShapeType="1"/>
          </p:cNvSpPr>
          <p:nvPr/>
        </p:nvSpPr>
        <p:spPr bwMode="auto">
          <a:xfrm>
            <a:off x="5638800" y="28956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52" name="Line 8"/>
          <p:cNvSpPr>
            <a:spLocks noChangeShapeType="1"/>
          </p:cNvSpPr>
          <p:nvPr/>
        </p:nvSpPr>
        <p:spPr bwMode="auto">
          <a:xfrm flipV="1">
            <a:off x="4724400" y="3505200"/>
            <a:ext cx="4572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53" name="Line 9"/>
          <p:cNvSpPr>
            <a:spLocks noChangeShapeType="1"/>
          </p:cNvSpPr>
          <p:nvPr/>
        </p:nvSpPr>
        <p:spPr bwMode="auto">
          <a:xfrm flipV="1">
            <a:off x="5638800" y="3505200"/>
            <a:ext cx="381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54" name="Line 10"/>
          <p:cNvSpPr>
            <a:spLocks noChangeShapeType="1"/>
          </p:cNvSpPr>
          <p:nvPr/>
        </p:nvSpPr>
        <p:spPr bwMode="auto">
          <a:xfrm>
            <a:off x="4953000" y="3505200"/>
            <a:ext cx="0" cy="3048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55" name="Line 11"/>
          <p:cNvSpPr>
            <a:spLocks noChangeShapeType="1"/>
          </p:cNvSpPr>
          <p:nvPr/>
        </p:nvSpPr>
        <p:spPr bwMode="auto">
          <a:xfrm>
            <a:off x="5867400" y="3505200"/>
            <a:ext cx="0" cy="3048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56" name="Line 12"/>
          <p:cNvSpPr>
            <a:spLocks noChangeShapeType="1"/>
          </p:cNvSpPr>
          <p:nvPr/>
        </p:nvSpPr>
        <p:spPr bwMode="auto">
          <a:xfrm>
            <a:off x="4953000" y="3810000"/>
            <a:ext cx="9144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57" name="Text Box 13"/>
          <p:cNvSpPr txBox="1">
            <a:spLocks noChangeArrowheads="1"/>
          </p:cNvSpPr>
          <p:nvPr/>
        </p:nvSpPr>
        <p:spPr bwMode="auto">
          <a:xfrm>
            <a:off x="4572000" y="2209800"/>
            <a:ext cx="457200" cy="687388"/>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A</a:t>
            </a:r>
          </a:p>
          <a:p>
            <a:pPr>
              <a:spcBef>
                <a:spcPct val="50000"/>
              </a:spcBef>
            </a:pPr>
            <a:r>
              <a:rPr lang="en-US" sz="1800"/>
              <a:t>50%</a:t>
            </a:r>
          </a:p>
        </p:txBody>
      </p:sp>
      <p:sp>
        <p:nvSpPr>
          <p:cNvPr id="57358" name="Text Box 14"/>
          <p:cNvSpPr txBox="1">
            <a:spLocks noChangeArrowheads="1"/>
          </p:cNvSpPr>
          <p:nvPr/>
        </p:nvSpPr>
        <p:spPr bwMode="auto">
          <a:xfrm>
            <a:off x="5029200" y="2209800"/>
            <a:ext cx="457200" cy="687388"/>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B</a:t>
            </a:r>
          </a:p>
          <a:p>
            <a:pPr>
              <a:spcBef>
                <a:spcPct val="50000"/>
              </a:spcBef>
            </a:pPr>
            <a:r>
              <a:rPr lang="en-US" sz="1800"/>
              <a:t>70%</a:t>
            </a:r>
          </a:p>
        </p:txBody>
      </p:sp>
      <p:sp>
        <p:nvSpPr>
          <p:cNvPr id="57359" name="Text Box 15"/>
          <p:cNvSpPr txBox="1">
            <a:spLocks noChangeArrowheads="1"/>
          </p:cNvSpPr>
          <p:nvPr/>
        </p:nvSpPr>
        <p:spPr bwMode="auto">
          <a:xfrm>
            <a:off x="5562600" y="2209800"/>
            <a:ext cx="457200" cy="687388"/>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C</a:t>
            </a:r>
          </a:p>
          <a:p>
            <a:pPr>
              <a:spcBef>
                <a:spcPct val="50000"/>
              </a:spcBef>
            </a:pPr>
            <a:r>
              <a:rPr lang="en-US" sz="1800"/>
              <a:t>70%</a:t>
            </a:r>
          </a:p>
        </p:txBody>
      </p:sp>
      <p:sp>
        <p:nvSpPr>
          <p:cNvPr id="57360" name="Text Box 16"/>
          <p:cNvSpPr txBox="1">
            <a:spLocks noChangeArrowheads="1"/>
          </p:cNvSpPr>
          <p:nvPr/>
        </p:nvSpPr>
        <p:spPr bwMode="auto">
          <a:xfrm>
            <a:off x="6019800" y="2208213"/>
            <a:ext cx="457200" cy="687387"/>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D</a:t>
            </a:r>
          </a:p>
          <a:p>
            <a:pPr>
              <a:spcBef>
                <a:spcPct val="50000"/>
              </a:spcBef>
            </a:pPr>
            <a:r>
              <a:rPr lang="en-US" sz="1800"/>
              <a:t>50%</a:t>
            </a:r>
          </a:p>
        </p:txBody>
      </p:sp>
      <p:sp>
        <p:nvSpPr>
          <p:cNvPr id="57361" name="Line 17"/>
          <p:cNvSpPr>
            <a:spLocks noChangeShapeType="1"/>
          </p:cNvSpPr>
          <p:nvPr/>
        </p:nvSpPr>
        <p:spPr bwMode="auto">
          <a:xfrm>
            <a:off x="7010400" y="45720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62" name="Line 18"/>
          <p:cNvSpPr>
            <a:spLocks noChangeShapeType="1"/>
          </p:cNvSpPr>
          <p:nvPr/>
        </p:nvSpPr>
        <p:spPr bwMode="auto">
          <a:xfrm>
            <a:off x="7467600" y="4572000"/>
            <a:ext cx="0" cy="381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63" name="Line 19"/>
          <p:cNvSpPr>
            <a:spLocks noChangeShapeType="1"/>
          </p:cNvSpPr>
          <p:nvPr/>
        </p:nvSpPr>
        <p:spPr bwMode="auto">
          <a:xfrm>
            <a:off x="8305800" y="4572000"/>
            <a:ext cx="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64" name="Line 20"/>
          <p:cNvSpPr>
            <a:spLocks noChangeShapeType="1"/>
          </p:cNvSpPr>
          <p:nvPr/>
        </p:nvSpPr>
        <p:spPr bwMode="auto">
          <a:xfrm>
            <a:off x="7924800" y="4572000"/>
            <a:ext cx="0" cy="381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65" name="Line 21"/>
          <p:cNvSpPr>
            <a:spLocks noChangeShapeType="1"/>
          </p:cNvSpPr>
          <p:nvPr/>
        </p:nvSpPr>
        <p:spPr bwMode="auto">
          <a:xfrm flipV="1">
            <a:off x="7010400" y="5181600"/>
            <a:ext cx="12954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66" name="Line 22"/>
          <p:cNvSpPr>
            <a:spLocks noChangeShapeType="1"/>
          </p:cNvSpPr>
          <p:nvPr/>
        </p:nvSpPr>
        <p:spPr bwMode="auto">
          <a:xfrm flipV="1">
            <a:off x="7467600" y="4953000"/>
            <a:ext cx="4572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67" name="Line 23"/>
          <p:cNvSpPr>
            <a:spLocks noChangeShapeType="1"/>
          </p:cNvSpPr>
          <p:nvPr/>
        </p:nvSpPr>
        <p:spPr bwMode="auto">
          <a:xfrm>
            <a:off x="7696200" y="4953000"/>
            <a:ext cx="0" cy="228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68" name="Text Box 24"/>
          <p:cNvSpPr txBox="1">
            <a:spLocks noChangeArrowheads="1"/>
          </p:cNvSpPr>
          <p:nvPr/>
        </p:nvSpPr>
        <p:spPr bwMode="auto">
          <a:xfrm>
            <a:off x="6858000" y="3886200"/>
            <a:ext cx="457200" cy="687388"/>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A</a:t>
            </a:r>
          </a:p>
          <a:p>
            <a:pPr>
              <a:spcBef>
                <a:spcPct val="50000"/>
              </a:spcBef>
            </a:pPr>
            <a:r>
              <a:rPr lang="en-US" sz="1800"/>
              <a:t>50%</a:t>
            </a:r>
          </a:p>
        </p:txBody>
      </p:sp>
      <p:sp>
        <p:nvSpPr>
          <p:cNvPr id="57369" name="Text Box 25"/>
          <p:cNvSpPr txBox="1">
            <a:spLocks noChangeArrowheads="1"/>
          </p:cNvSpPr>
          <p:nvPr/>
        </p:nvSpPr>
        <p:spPr bwMode="auto">
          <a:xfrm>
            <a:off x="7315200" y="3886200"/>
            <a:ext cx="457200" cy="687388"/>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B</a:t>
            </a:r>
          </a:p>
          <a:p>
            <a:pPr>
              <a:spcBef>
                <a:spcPct val="50000"/>
              </a:spcBef>
            </a:pPr>
            <a:r>
              <a:rPr lang="en-US" sz="1800"/>
              <a:t>70%</a:t>
            </a:r>
          </a:p>
        </p:txBody>
      </p:sp>
      <p:sp>
        <p:nvSpPr>
          <p:cNvPr id="57370" name="Text Box 26"/>
          <p:cNvSpPr txBox="1">
            <a:spLocks noChangeArrowheads="1"/>
          </p:cNvSpPr>
          <p:nvPr/>
        </p:nvSpPr>
        <p:spPr bwMode="auto">
          <a:xfrm>
            <a:off x="7848600" y="3886200"/>
            <a:ext cx="457200" cy="687388"/>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C</a:t>
            </a:r>
          </a:p>
          <a:p>
            <a:pPr>
              <a:spcBef>
                <a:spcPct val="50000"/>
              </a:spcBef>
            </a:pPr>
            <a:r>
              <a:rPr lang="en-US" sz="1800"/>
              <a:t>70%</a:t>
            </a:r>
          </a:p>
        </p:txBody>
      </p:sp>
      <p:sp>
        <p:nvSpPr>
          <p:cNvPr id="57371" name="Text Box 27"/>
          <p:cNvSpPr txBox="1">
            <a:spLocks noChangeArrowheads="1"/>
          </p:cNvSpPr>
          <p:nvPr/>
        </p:nvSpPr>
        <p:spPr bwMode="auto">
          <a:xfrm>
            <a:off x="8305800" y="3884613"/>
            <a:ext cx="457200" cy="687387"/>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D</a:t>
            </a:r>
          </a:p>
          <a:p>
            <a:pPr>
              <a:spcBef>
                <a:spcPct val="50000"/>
              </a:spcBef>
            </a:pPr>
            <a:r>
              <a:rPr lang="en-US" sz="1800"/>
              <a:t>50%</a:t>
            </a:r>
          </a:p>
        </p:txBody>
      </p:sp>
      <p:sp>
        <p:nvSpPr>
          <p:cNvPr id="57372" name="Line 28"/>
          <p:cNvSpPr>
            <a:spLocks noChangeShapeType="1"/>
          </p:cNvSpPr>
          <p:nvPr/>
        </p:nvSpPr>
        <p:spPr bwMode="auto">
          <a:xfrm>
            <a:off x="6096000" y="3962400"/>
            <a:ext cx="457200" cy="533400"/>
          </a:xfrm>
          <a:prstGeom prst="line">
            <a:avLst/>
          </a:prstGeom>
          <a:noFill/>
          <a:ln w="57150">
            <a:solidFill>
              <a:schemeClr val="tx1"/>
            </a:solidFill>
            <a:round/>
            <a:headEnd/>
            <a:tailEnd type="triangle" w="med" len="med"/>
          </a:ln>
          <a:effectLst/>
        </p:spPr>
        <p:txBody>
          <a:bodyPr wrap="none" anchor="ctr">
            <a:prstTxWarp prst="textNoShape">
              <a:avLst/>
            </a:prstTxWarp>
          </a:bodyPr>
          <a:lstStyle/>
          <a:p>
            <a:endParaRPr lang="en-US"/>
          </a:p>
        </p:txBody>
      </p:sp>
      <p:sp>
        <p:nvSpPr>
          <p:cNvPr id="57373" name="Line 29"/>
          <p:cNvSpPr>
            <a:spLocks noChangeShapeType="1"/>
          </p:cNvSpPr>
          <p:nvPr/>
        </p:nvSpPr>
        <p:spPr bwMode="auto">
          <a:xfrm>
            <a:off x="5410200" y="3810000"/>
            <a:ext cx="0" cy="3048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7374" name="Text Box 30"/>
          <p:cNvSpPr txBox="1">
            <a:spLocks noChangeArrowheads="1"/>
          </p:cNvSpPr>
          <p:nvPr/>
        </p:nvSpPr>
        <p:spPr bwMode="auto">
          <a:xfrm>
            <a:off x="5257800" y="4144963"/>
            <a:ext cx="457200" cy="274637"/>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en-US" sz="1800"/>
              <a:t>50%</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z="3600"/>
              <a:t>Long branch attraction</a:t>
            </a:r>
          </a:p>
        </p:txBody>
      </p:sp>
      <p:sp>
        <p:nvSpPr>
          <p:cNvPr id="56323" name="Rectangle 3"/>
          <p:cNvSpPr>
            <a:spLocks noGrp="1" noChangeArrowheads="1"/>
          </p:cNvSpPr>
          <p:nvPr>
            <p:ph type="body" sz="half" idx="1"/>
          </p:nvPr>
        </p:nvSpPr>
        <p:spPr/>
        <p:txBody>
          <a:bodyPr/>
          <a:lstStyle/>
          <a:p>
            <a:pPr>
              <a:lnSpc>
                <a:spcPct val="90000"/>
              </a:lnSpc>
            </a:pPr>
            <a:r>
              <a:rPr lang="en-US" sz="2400"/>
              <a:t>“Intuitively, with long branches leading to speices A and C, the probability of parallel changes that arrive at the same state becomes greater than the probability of an informative single change in the interior branch of the tree” (Felsenstein, 2004).</a:t>
            </a:r>
          </a:p>
        </p:txBody>
      </p:sp>
      <p:sp>
        <p:nvSpPr>
          <p:cNvPr id="56324" name="Line 4"/>
          <p:cNvSpPr>
            <a:spLocks noChangeShapeType="1"/>
          </p:cNvSpPr>
          <p:nvPr/>
        </p:nvSpPr>
        <p:spPr bwMode="auto">
          <a:xfrm>
            <a:off x="5334000" y="4191000"/>
            <a:ext cx="304800" cy="1588"/>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25" name="Line 5"/>
          <p:cNvSpPr>
            <a:spLocks noChangeShapeType="1"/>
          </p:cNvSpPr>
          <p:nvPr/>
        </p:nvSpPr>
        <p:spPr bwMode="auto">
          <a:xfrm flipH="1" flipV="1">
            <a:off x="4648200" y="2133600"/>
            <a:ext cx="685800" cy="2057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26" name="Line 6"/>
          <p:cNvSpPr>
            <a:spLocks noChangeShapeType="1"/>
          </p:cNvSpPr>
          <p:nvPr/>
        </p:nvSpPr>
        <p:spPr bwMode="auto">
          <a:xfrm flipV="1">
            <a:off x="5638800" y="2133600"/>
            <a:ext cx="685800" cy="2057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27" name="Line 7"/>
          <p:cNvSpPr>
            <a:spLocks noChangeShapeType="1"/>
          </p:cNvSpPr>
          <p:nvPr/>
        </p:nvSpPr>
        <p:spPr bwMode="auto">
          <a:xfrm flipH="1">
            <a:off x="4953000" y="4191000"/>
            <a:ext cx="381000" cy="533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28" name="Line 8"/>
          <p:cNvSpPr>
            <a:spLocks noChangeShapeType="1"/>
          </p:cNvSpPr>
          <p:nvPr/>
        </p:nvSpPr>
        <p:spPr bwMode="auto">
          <a:xfrm>
            <a:off x="5638800" y="4191000"/>
            <a:ext cx="381000" cy="533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29" name="Text Box 9"/>
          <p:cNvSpPr txBox="1">
            <a:spLocks noChangeArrowheads="1"/>
          </p:cNvSpPr>
          <p:nvPr/>
        </p:nvSpPr>
        <p:spPr bwMode="auto">
          <a:xfrm>
            <a:off x="4419600" y="1752600"/>
            <a:ext cx="30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a:t>
            </a:r>
          </a:p>
        </p:txBody>
      </p:sp>
      <p:sp>
        <p:nvSpPr>
          <p:cNvPr id="56330" name="Text Box 10"/>
          <p:cNvSpPr txBox="1">
            <a:spLocks noChangeArrowheads="1"/>
          </p:cNvSpPr>
          <p:nvPr/>
        </p:nvSpPr>
        <p:spPr bwMode="auto">
          <a:xfrm>
            <a:off x="6019800" y="4724400"/>
            <a:ext cx="30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D</a:t>
            </a:r>
          </a:p>
        </p:txBody>
      </p:sp>
      <p:sp>
        <p:nvSpPr>
          <p:cNvPr id="56331" name="Text Box 11"/>
          <p:cNvSpPr txBox="1">
            <a:spLocks noChangeArrowheads="1"/>
          </p:cNvSpPr>
          <p:nvPr/>
        </p:nvSpPr>
        <p:spPr bwMode="auto">
          <a:xfrm>
            <a:off x="4648200" y="4724400"/>
            <a:ext cx="30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a:t>
            </a:r>
          </a:p>
        </p:txBody>
      </p:sp>
      <p:sp>
        <p:nvSpPr>
          <p:cNvPr id="56332" name="Text Box 12"/>
          <p:cNvSpPr txBox="1">
            <a:spLocks noChangeArrowheads="1"/>
          </p:cNvSpPr>
          <p:nvPr/>
        </p:nvSpPr>
        <p:spPr bwMode="auto">
          <a:xfrm>
            <a:off x="6172200" y="1752600"/>
            <a:ext cx="30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C</a:t>
            </a:r>
          </a:p>
        </p:txBody>
      </p:sp>
      <p:sp>
        <p:nvSpPr>
          <p:cNvPr id="56333" name="Line 13"/>
          <p:cNvSpPr>
            <a:spLocks noChangeShapeType="1"/>
          </p:cNvSpPr>
          <p:nvPr/>
        </p:nvSpPr>
        <p:spPr bwMode="auto">
          <a:xfrm flipH="1" flipV="1">
            <a:off x="7010400" y="2133600"/>
            <a:ext cx="838200" cy="838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34" name="Line 14"/>
          <p:cNvSpPr>
            <a:spLocks noChangeShapeType="1"/>
          </p:cNvSpPr>
          <p:nvPr/>
        </p:nvSpPr>
        <p:spPr bwMode="auto">
          <a:xfrm flipV="1">
            <a:off x="7848600" y="2133600"/>
            <a:ext cx="838200" cy="838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35" name="Line 15"/>
          <p:cNvSpPr>
            <a:spLocks noChangeShapeType="1"/>
          </p:cNvSpPr>
          <p:nvPr/>
        </p:nvSpPr>
        <p:spPr bwMode="auto">
          <a:xfrm flipH="1">
            <a:off x="7315200" y="4114800"/>
            <a:ext cx="53340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36" name="Line 16"/>
          <p:cNvSpPr>
            <a:spLocks noChangeShapeType="1"/>
          </p:cNvSpPr>
          <p:nvPr/>
        </p:nvSpPr>
        <p:spPr bwMode="auto">
          <a:xfrm>
            <a:off x="7848600" y="4114800"/>
            <a:ext cx="533400" cy="609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37" name="Text Box 17"/>
          <p:cNvSpPr txBox="1">
            <a:spLocks noChangeArrowheads="1"/>
          </p:cNvSpPr>
          <p:nvPr/>
        </p:nvSpPr>
        <p:spPr bwMode="auto">
          <a:xfrm>
            <a:off x="6781800" y="1752600"/>
            <a:ext cx="30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a:t>
            </a:r>
          </a:p>
        </p:txBody>
      </p:sp>
      <p:sp>
        <p:nvSpPr>
          <p:cNvPr id="56338" name="Text Box 18"/>
          <p:cNvSpPr txBox="1">
            <a:spLocks noChangeArrowheads="1"/>
          </p:cNvSpPr>
          <p:nvPr/>
        </p:nvSpPr>
        <p:spPr bwMode="auto">
          <a:xfrm>
            <a:off x="8382000" y="4724400"/>
            <a:ext cx="30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D</a:t>
            </a:r>
          </a:p>
        </p:txBody>
      </p:sp>
      <p:sp>
        <p:nvSpPr>
          <p:cNvPr id="56339" name="Text Box 19"/>
          <p:cNvSpPr txBox="1">
            <a:spLocks noChangeArrowheads="1"/>
          </p:cNvSpPr>
          <p:nvPr/>
        </p:nvSpPr>
        <p:spPr bwMode="auto">
          <a:xfrm>
            <a:off x="7010400" y="4724400"/>
            <a:ext cx="30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a:t>
            </a:r>
          </a:p>
        </p:txBody>
      </p:sp>
      <p:sp>
        <p:nvSpPr>
          <p:cNvPr id="56340" name="Text Box 20"/>
          <p:cNvSpPr txBox="1">
            <a:spLocks noChangeArrowheads="1"/>
          </p:cNvSpPr>
          <p:nvPr/>
        </p:nvSpPr>
        <p:spPr bwMode="auto">
          <a:xfrm>
            <a:off x="8534400" y="1752600"/>
            <a:ext cx="30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C</a:t>
            </a:r>
          </a:p>
        </p:txBody>
      </p:sp>
      <p:sp>
        <p:nvSpPr>
          <p:cNvPr id="56341" name="Line 21"/>
          <p:cNvSpPr>
            <a:spLocks noChangeShapeType="1"/>
          </p:cNvSpPr>
          <p:nvPr/>
        </p:nvSpPr>
        <p:spPr bwMode="auto">
          <a:xfrm>
            <a:off x="7848600" y="2971800"/>
            <a:ext cx="0" cy="11430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56342" name="Line 22"/>
          <p:cNvSpPr>
            <a:spLocks noChangeShapeType="1"/>
          </p:cNvSpPr>
          <p:nvPr/>
        </p:nvSpPr>
        <p:spPr bwMode="auto">
          <a:xfrm>
            <a:off x="6400800" y="3352800"/>
            <a:ext cx="457200" cy="0"/>
          </a:xfrm>
          <a:prstGeom prst="line">
            <a:avLst/>
          </a:prstGeom>
          <a:noFill/>
          <a:ln w="57150">
            <a:solidFill>
              <a:schemeClr val="tx1"/>
            </a:solidFill>
            <a:round/>
            <a:headEnd/>
            <a:tailEnd type="triangle" w="med" len="me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solidFill>
                  <a:schemeClr val="tx1"/>
                </a:solidFill>
                <a:latin typeface="Times New Roman" pitchFamily="-106" charset="0"/>
              </a:rPr>
              <a:t>Sampling </a:t>
            </a:r>
            <a:r>
              <a:rPr lang="en-US" dirty="0">
                <a:solidFill>
                  <a:schemeClr val="tx1"/>
                </a:solidFill>
                <a:latin typeface="Times New Roman" pitchFamily="-106" charset="0"/>
              </a:rPr>
              <a:t>errors</a:t>
            </a:r>
          </a:p>
        </p:txBody>
      </p:sp>
      <p:sp>
        <p:nvSpPr>
          <p:cNvPr id="11267" name="Rectangle 3"/>
          <p:cNvSpPr>
            <a:spLocks noGrp="1" noChangeArrowheads="1"/>
          </p:cNvSpPr>
          <p:nvPr>
            <p:ph type="body" idx="1"/>
          </p:nvPr>
        </p:nvSpPr>
        <p:spPr>
          <a:xfrm>
            <a:off x="457200" y="2644775"/>
            <a:ext cx="8229600" cy="3832225"/>
          </a:xfrm>
        </p:spPr>
        <p:txBody>
          <a:bodyPr>
            <a:normAutofit/>
          </a:bodyPr>
          <a:lstStyle/>
          <a:p>
            <a:pPr>
              <a:lnSpc>
                <a:spcPct val="90000"/>
              </a:lnSpc>
            </a:pPr>
            <a:r>
              <a:rPr lang="en-US" dirty="0"/>
              <a:t>Stochastic errors</a:t>
            </a:r>
          </a:p>
          <a:p>
            <a:pPr>
              <a:lnSpc>
                <a:spcPct val="90000"/>
              </a:lnSpc>
            </a:pPr>
            <a:r>
              <a:rPr lang="en-US" dirty="0"/>
              <a:t>Often being a problem with small sampling sizes</a:t>
            </a:r>
          </a:p>
          <a:p>
            <a:pPr>
              <a:lnSpc>
                <a:spcPct val="90000"/>
              </a:lnSpc>
            </a:pPr>
            <a:r>
              <a:rPr lang="en-US" dirty="0"/>
              <a:t>e.g. standard error of</a:t>
            </a:r>
            <a:r>
              <a:rPr lang="en-US" dirty="0" smtClean="0"/>
              <a:t> </a:t>
            </a:r>
            <a:r>
              <a:rPr lang="en-US" altLang="zh-CN" dirty="0" smtClean="0"/>
              <a:t>estimation</a:t>
            </a:r>
            <a:r>
              <a:rPr lang="zh-CN" altLang="en-US" dirty="0" smtClean="0"/>
              <a:t> </a:t>
            </a:r>
            <a:r>
              <a:rPr lang="en-US" altLang="zh-CN" dirty="0" smtClean="0"/>
              <a:t>of</a:t>
            </a:r>
            <a:r>
              <a:rPr lang="zh-CN" altLang="en-US" dirty="0" smtClean="0"/>
              <a:t> </a:t>
            </a:r>
            <a:r>
              <a:rPr lang="en-US" dirty="0" smtClean="0"/>
              <a:t>population </a:t>
            </a:r>
            <a:r>
              <a:rPr lang="en-US" dirty="0"/>
              <a:t>mean decreases with sampling size</a:t>
            </a:r>
          </a:p>
          <a:p>
            <a:pPr>
              <a:lnSpc>
                <a:spcPct val="90000"/>
              </a:lnSpc>
              <a:buFontTx/>
              <a:buNone/>
            </a:pPr>
            <a:r>
              <a:rPr lang="en-US" dirty="0"/>
              <a:t>   se =  </a:t>
            </a:r>
            <a:r>
              <a:rPr lang="en-US" dirty="0" err="1"/>
              <a:t>sd</a:t>
            </a:r>
            <a:endParaRPr lang="en-US" dirty="0"/>
          </a:p>
          <a:p>
            <a:pPr>
              <a:lnSpc>
                <a:spcPct val="90000"/>
              </a:lnSpc>
              <a:buFontTx/>
              <a:buNone/>
            </a:pPr>
            <a:r>
              <a:rPr lang="en-US" dirty="0"/>
              <a:t>         √ </a:t>
            </a:r>
            <a:r>
              <a:rPr lang="en-US" dirty="0" err="1"/>
              <a:t>n</a:t>
            </a:r>
            <a:endParaRPr lang="en-US" dirty="0"/>
          </a:p>
        </p:txBody>
      </p:sp>
      <p:sp>
        <p:nvSpPr>
          <p:cNvPr id="11268" name="Line 4"/>
          <p:cNvSpPr>
            <a:spLocks noChangeShapeType="1"/>
          </p:cNvSpPr>
          <p:nvPr/>
        </p:nvSpPr>
        <p:spPr bwMode="auto">
          <a:xfrm>
            <a:off x="1524000" y="5715000"/>
            <a:ext cx="381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1269" name="Line 5"/>
          <p:cNvSpPr>
            <a:spLocks noChangeShapeType="1"/>
          </p:cNvSpPr>
          <p:nvPr/>
        </p:nvSpPr>
        <p:spPr bwMode="auto">
          <a:xfrm>
            <a:off x="1524000" y="5562600"/>
            <a:ext cx="6858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solidFill>
                  <a:schemeClr val="tx1"/>
                </a:solidFill>
                <a:latin typeface="Times New Roman" pitchFamily="-106" charset="0"/>
              </a:rPr>
              <a:t>Systematic </a:t>
            </a:r>
            <a:r>
              <a:rPr lang="en-US" dirty="0">
                <a:solidFill>
                  <a:schemeClr val="tx1"/>
                </a:solidFill>
                <a:latin typeface="Times New Roman" pitchFamily="-106" charset="0"/>
              </a:rPr>
              <a:t>errors</a:t>
            </a:r>
          </a:p>
        </p:txBody>
      </p:sp>
      <p:sp>
        <p:nvSpPr>
          <p:cNvPr id="12291" name="Rectangle 3"/>
          <p:cNvSpPr>
            <a:spLocks noGrp="1" noChangeArrowheads="1"/>
          </p:cNvSpPr>
          <p:nvPr>
            <p:ph type="body" idx="1"/>
          </p:nvPr>
        </p:nvSpPr>
        <p:spPr>
          <a:xfrm>
            <a:off x="1104900" y="2362200"/>
            <a:ext cx="6934200" cy="3416300"/>
          </a:xfrm>
        </p:spPr>
        <p:txBody>
          <a:bodyPr/>
          <a:lstStyle/>
          <a:p>
            <a:pPr>
              <a:lnSpc>
                <a:spcPct val="90000"/>
              </a:lnSpc>
            </a:pPr>
            <a:r>
              <a:rPr lang="en-US"/>
              <a:t>Systematic caused by incorrect modeling.</a:t>
            </a:r>
          </a:p>
          <a:p>
            <a:pPr>
              <a:lnSpc>
                <a:spcPct val="90000"/>
              </a:lnSpc>
            </a:pPr>
            <a:r>
              <a:rPr lang="en-US"/>
              <a:t>Lead to inconsistency, which means that more data will converge to the wrong answer.</a:t>
            </a:r>
          </a:p>
          <a:p>
            <a:pPr>
              <a:lnSpc>
                <a:spcPct val="90000"/>
              </a:lnSpc>
            </a:pPr>
            <a:r>
              <a:rPr lang="en-US"/>
              <a:t>Usually resulted from under-parameterized models.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685800" y="838200"/>
            <a:ext cx="7772400" cy="533400"/>
          </a:xfrm>
          <a:prstGeom prst="rect">
            <a:avLst/>
          </a:prstGeom>
          <a:noFill/>
          <a:ln w="9525">
            <a:noFill/>
            <a:miter lim="800000"/>
            <a:headEnd/>
            <a:tailEnd/>
          </a:ln>
          <a:effectLst/>
        </p:spPr>
        <p:txBody>
          <a:bodyPr anchor="ctr">
            <a:prstTxWarp prst="textNoShape">
              <a:avLst/>
            </a:prstTxWarp>
          </a:bodyPr>
          <a:lstStyle/>
          <a:p>
            <a:pPr algn="ctr" eaLnBrk="1" hangingPunct="1"/>
            <a:r>
              <a:rPr lang="en-US" sz="3600">
                <a:solidFill>
                  <a:srgbClr val="333333"/>
                </a:solidFill>
                <a:latin typeface="Times New Roman" pitchFamily="-106" charset="0"/>
              </a:rPr>
              <a:t>An Illustration of the General Properties of Model Selection (</a:t>
            </a:r>
            <a:r>
              <a:rPr lang="en-US" sz="3600">
                <a:solidFill>
                  <a:srgbClr val="33320A"/>
                </a:solidFill>
                <a:latin typeface="Times New Roman" pitchFamily="-106" charset="0"/>
              </a:rPr>
              <a:t>Pybus OG ,2006)</a:t>
            </a:r>
          </a:p>
        </p:txBody>
      </p:sp>
      <p:sp>
        <p:nvSpPr>
          <p:cNvPr id="54275" name="Rectangle 3"/>
          <p:cNvSpPr>
            <a:spLocks noChangeArrowheads="1"/>
          </p:cNvSpPr>
          <p:nvPr/>
        </p:nvSpPr>
        <p:spPr bwMode="auto">
          <a:xfrm>
            <a:off x="4038600" y="2362200"/>
            <a:ext cx="4876800" cy="3886200"/>
          </a:xfrm>
          <a:prstGeom prst="rect">
            <a:avLst/>
          </a:prstGeom>
          <a:noFill/>
          <a:ln w="9525">
            <a:noFill/>
            <a:miter lim="800000"/>
            <a:headEnd/>
            <a:tailEnd/>
          </a:ln>
          <a:effectLst/>
        </p:spPr>
        <p:txBody>
          <a:bodyPr>
            <a:prstTxWarp prst="textNoShape">
              <a:avLst/>
            </a:prstTxWarp>
          </a:bodyPr>
          <a:lstStyle/>
          <a:p>
            <a:pPr marL="342900" indent="-342900" eaLnBrk="1" hangingPunct="1">
              <a:lnSpc>
                <a:spcPct val="120000"/>
              </a:lnSpc>
              <a:spcBef>
                <a:spcPct val="20000"/>
              </a:spcBef>
              <a:spcAft>
                <a:spcPct val="20000"/>
              </a:spcAft>
              <a:buFontTx/>
              <a:buChar char="•"/>
            </a:pPr>
            <a:r>
              <a:rPr lang="en-US" sz="1800">
                <a:solidFill>
                  <a:srgbClr val="33320A"/>
                </a:solidFill>
                <a:latin typeface="Times New Roman" pitchFamily="-106" charset="0"/>
              </a:rPr>
              <a:t>(A) A hypothetical dataset consisting of thirteen points plotted on two axes. </a:t>
            </a:r>
          </a:p>
          <a:p>
            <a:pPr marL="342900" indent="-342900" eaLnBrk="1" hangingPunct="1">
              <a:lnSpc>
                <a:spcPct val="120000"/>
              </a:lnSpc>
              <a:spcBef>
                <a:spcPct val="20000"/>
              </a:spcBef>
              <a:spcAft>
                <a:spcPct val="20000"/>
              </a:spcAft>
              <a:buFontTx/>
              <a:buChar char="•"/>
            </a:pPr>
            <a:r>
              <a:rPr lang="en-US" sz="1800">
                <a:solidFill>
                  <a:srgbClr val="33320A"/>
                </a:solidFill>
                <a:latin typeface="Times New Roman" pitchFamily="-106" charset="0"/>
              </a:rPr>
              <a:t>(B) A simple model, represented by a straight line through the points. </a:t>
            </a:r>
          </a:p>
          <a:p>
            <a:pPr marL="342900" indent="-342900" eaLnBrk="1" hangingPunct="1">
              <a:lnSpc>
                <a:spcPct val="120000"/>
              </a:lnSpc>
              <a:spcBef>
                <a:spcPct val="20000"/>
              </a:spcBef>
              <a:spcAft>
                <a:spcPct val="20000"/>
              </a:spcAft>
              <a:buFontTx/>
              <a:buChar char="•"/>
            </a:pPr>
            <a:r>
              <a:rPr lang="en-US" sz="1800">
                <a:solidFill>
                  <a:srgbClr val="33320A"/>
                </a:solidFill>
                <a:latin typeface="Times New Roman" pitchFamily="-106" charset="0"/>
              </a:rPr>
              <a:t>(C) A very complex model, which fits the data almost perfectly but has too many parameters.  </a:t>
            </a:r>
          </a:p>
          <a:p>
            <a:pPr marL="342900" indent="-342900" eaLnBrk="1" hangingPunct="1">
              <a:lnSpc>
                <a:spcPct val="120000"/>
              </a:lnSpc>
              <a:spcBef>
                <a:spcPct val="20000"/>
              </a:spcBef>
              <a:spcAft>
                <a:spcPct val="20000"/>
              </a:spcAft>
              <a:buFontTx/>
              <a:buChar char="•"/>
            </a:pPr>
            <a:r>
              <a:rPr lang="en-US" sz="1800">
                <a:solidFill>
                  <a:srgbClr val="33320A"/>
                </a:solidFill>
                <a:latin typeface="Times New Roman" pitchFamily="-106" charset="0"/>
              </a:rPr>
              <a:t>(D) A model with an intermediate number of parameters represented by a curve. This fits the data well but still has relatively few parameters and therefore has greater explanatory power.</a:t>
            </a:r>
          </a:p>
        </p:txBody>
      </p:sp>
      <p:pic>
        <p:nvPicPr>
          <p:cNvPr id="54276" name="Picture 4" descr="10.1371_journal.pbio#2475AB.tif                                00064B5DMacintosh HD                   BEF75204:"/>
          <p:cNvPicPr>
            <a:picLocks noChangeAspect="1" noChangeArrowheads="1"/>
          </p:cNvPicPr>
          <p:nvPr/>
        </p:nvPicPr>
        <p:blipFill>
          <a:blip r:embed="rId2"/>
          <a:srcRect/>
          <a:stretch>
            <a:fillRect/>
          </a:stretch>
        </p:blipFill>
        <p:spPr bwMode="auto">
          <a:xfrm>
            <a:off x="533400" y="2133600"/>
            <a:ext cx="3200400" cy="3414713"/>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609600"/>
            <a:ext cx="8305800" cy="914400"/>
          </a:xfrm>
        </p:spPr>
        <p:txBody>
          <a:bodyPr/>
          <a:lstStyle/>
          <a:p>
            <a:r>
              <a:rPr lang="en-US" sz="3600" dirty="0" smtClean="0">
                <a:solidFill>
                  <a:schemeClr val="tx1"/>
                </a:solidFill>
                <a:latin typeface="Times New Roman" pitchFamily="-106" charset="0"/>
              </a:rPr>
              <a:t>Systematic </a:t>
            </a:r>
            <a:r>
              <a:rPr lang="en-US" sz="3600" dirty="0">
                <a:solidFill>
                  <a:schemeClr val="tx1"/>
                </a:solidFill>
                <a:latin typeface="Times New Roman" pitchFamily="-106" charset="0"/>
              </a:rPr>
              <a:t>errors: </a:t>
            </a:r>
            <a:r>
              <a:rPr lang="en-US" dirty="0">
                <a:solidFill>
                  <a:schemeClr val="tx1"/>
                </a:solidFill>
                <a:latin typeface="Times New Roman" pitchFamily="-106" charset="0"/>
              </a:rPr>
              <a:t>analytical factor</a:t>
            </a:r>
          </a:p>
        </p:txBody>
      </p:sp>
      <p:sp>
        <p:nvSpPr>
          <p:cNvPr id="14339" name="Rectangle 3"/>
          <p:cNvSpPr>
            <a:spLocks noGrp="1" noChangeArrowheads="1"/>
          </p:cNvSpPr>
          <p:nvPr>
            <p:ph type="body" idx="1"/>
          </p:nvPr>
        </p:nvSpPr>
        <p:spPr>
          <a:xfrm>
            <a:off x="1104900" y="2362200"/>
            <a:ext cx="6934200" cy="3416300"/>
          </a:xfrm>
        </p:spPr>
        <p:txBody>
          <a:bodyPr/>
          <a:lstStyle/>
          <a:p>
            <a:r>
              <a:rPr lang="en-US" dirty="0">
                <a:latin typeface="Times New Roman" pitchFamily="-106" charset="0"/>
              </a:rPr>
              <a:t>Long-branch attraction</a:t>
            </a:r>
          </a:p>
          <a:p>
            <a:r>
              <a:rPr lang="en-US" dirty="0">
                <a:latin typeface="Times New Roman" pitchFamily="-106" charset="0"/>
              </a:rPr>
              <a:t>Non-stationarity</a:t>
            </a:r>
            <a:endParaRPr lang="en-US" dirty="0" smtClean="0">
              <a:latin typeface="Times New Roman" pitchFamily="-106" charset="0"/>
            </a:endParaRPr>
          </a:p>
          <a:p>
            <a:r>
              <a:rPr lang="en-US" dirty="0" smtClean="0">
                <a:latin typeface="Times New Roman" pitchFamily="-106" charset="0"/>
              </a:rPr>
              <a:t>Among site rate variation</a:t>
            </a:r>
          </a:p>
          <a:p>
            <a:r>
              <a:rPr lang="en-US" dirty="0" smtClean="0">
                <a:latin typeface="Times New Roman" pitchFamily="-106" charset="0"/>
              </a:rPr>
              <a:t>Heterotachy</a:t>
            </a:r>
          </a:p>
          <a:p>
            <a:r>
              <a:rPr lang="en-US" dirty="0" smtClean="0">
                <a:latin typeface="Times New Roman" pitchFamily="-106" charset="0"/>
              </a:rPr>
              <a:t>etc</a:t>
            </a:r>
            <a:r>
              <a:rPr lang="en-US" dirty="0">
                <a:latin typeface="Times New Roman" pitchFamily="-106" charset="0"/>
              </a:rPr>
              <a: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685800" y="457200"/>
            <a:ext cx="7772400" cy="1143000"/>
          </a:xfrm>
          <a:prstGeom prst="rect">
            <a:avLst/>
          </a:prstGeom>
          <a:noFill/>
          <a:ln w="9525">
            <a:noFill/>
            <a:miter lim="800000"/>
            <a:headEnd/>
            <a:tailEnd/>
          </a:ln>
          <a:effectLst/>
        </p:spPr>
        <p:txBody>
          <a:bodyPr anchor="ctr">
            <a:prstTxWarp prst="textNoShape">
              <a:avLst/>
            </a:prstTxWarp>
          </a:bodyPr>
          <a:lstStyle/>
          <a:p>
            <a:pPr algn="ctr" eaLnBrk="1" hangingPunct="1"/>
            <a:r>
              <a:rPr lang="en-US" sz="4400" dirty="0" smtClean="0">
                <a:solidFill>
                  <a:schemeClr val="tx2"/>
                </a:solidFill>
              </a:rPr>
              <a:t>Basic </a:t>
            </a:r>
            <a:r>
              <a:rPr lang="en-US" sz="4400" dirty="0">
                <a:solidFill>
                  <a:schemeClr val="tx2"/>
                </a:solidFill>
              </a:rPr>
              <a:t>evolutionary models</a:t>
            </a:r>
          </a:p>
        </p:txBody>
      </p:sp>
      <p:sp>
        <p:nvSpPr>
          <p:cNvPr id="62467" name="Rectangle 3"/>
          <p:cNvSpPr>
            <a:spLocks noChangeArrowheads="1"/>
          </p:cNvSpPr>
          <p:nvPr/>
        </p:nvSpPr>
        <p:spPr bwMode="auto">
          <a:xfrm>
            <a:off x="3886200" y="1812925"/>
            <a:ext cx="5029200" cy="4359275"/>
          </a:xfrm>
          <a:prstGeom prst="rect">
            <a:avLst/>
          </a:prstGeom>
          <a:noFill/>
          <a:ln w="9525">
            <a:noFill/>
            <a:miter lim="800000"/>
            <a:headEnd/>
            <a:tailEnd/>
          </a:ln>
          <a:effectLst/>
        </p:spPr>
        <p:txBody>
          <a:bodyPr>
            <a:prstTxWarp prst="textNoShape">
              <a:avLst/>
            </a:prstTxWarp>
          </a:bodyPr>
          <a:lstStyle/>
          <a:p>
            <a:pPr marL="342900" indent="-342900" eaLnBrk="1" hangingPunct="1">
              <a:lnSpc>
                <a:spcPct val="90000"/>
              </a:lnSpc>
              <a:spcBef>
                <a:spcPct val="20000"/>
              </a:spcBef>
              <a:buFontTx/>
              <a:buChar char="•"/>
            </a:pPr>
            <a:r>
              <a:rPr lang="en-US" dirty="0"/>
              <a:t>Topology and branch length</a:t>
            </a:r>
          </a:p>
          <a:p>
            <a:pPr marL="342900" indent="-342900" eaLnBrk="1" hangingPunct="1">
              <a:lnSpc>
                <a:spcPct val="90000"/>
              </a:lnSpc>
              <a:spcBef>
                <a:spcPct val="20000"/>
              </a:spcBef>
              <a:buFontTx/>
              <a:buChar char="•"/>
            </a:pPr>
            <a:endParaRPr lang="en-US" dirty="0" smtClean="0"/>
          </a:p>
          <a:p>
            <a:pPr marL="342900" indent="-342900" eaLnBrk="1" hangingPunct="1">
              <a:lnSpc>
                <a:spcPct val="90000"/>
              </a:lnSpc>
              <a:spcBef>
                <a:spcPct val="20000"/>
              </a:spcBef>
              <a:buFontTx/>
              <a:buChar char="•"/>
            </a:pPr>
            <a:endParaRPr lang="en-US" dirty="0" smtClean="0"/>
          </a:p>
          <a:p>
            <a:pPr marL="342900" indent="-342900" eaLnBrk="1" hangingPunct="1">
              <a:lnSpc>
                <a:spcPct val="90000"/>
              </a:lnSpc>
              <a:spcBef>
                <a:spcPct val="20000"/>
              </a:spcBef>
              <a:buFontTx/>
              <a:buChar char="•"/>
            </a:pPr>
            <a:endParaRPr lang="en-US" dirty="0" smtClean="0"/>
          </a:p>
          <a:p>
            <a:pPr marL="342900" indent="-342900" eaLnBrk="1" hangingPunct="1">
              <a:lnSpc>
                <a:spcPct val="90000"/>
              </a:lnSpc>
              <a:spcBef>
                <a:spcPct val="20000"/>
              </a:spcBef>
              <a:buFontTx/>
              <a:buChar char="•"/>
            </a:pPr>
            <a:endParaRPr lang="en-US" dirty="0"/>
          </a:p>
          <a:p>
            <a:pPr marL="342900" indent="-342900" eaLnBrk="1" hangingPunct="1">
              <a:lnSpc>
                <a:spcPct val="90000"/>
              </a:lnSpc>
              <a:spcBef>
                <a:spcPct val="20000"/>
              </a:spcBef>
              <a:buFontTx/>
              <a:buChar char="•"/>
            </a:pPr>
            <a:r>
              <a:rPr lang="en-US" dirty="0"/>
              <a:t>Substitution matrix</a:t>
            </a:r>
          </a:p>
          <a:p>
            <a:pPr marL="342900" indent="-342900" eaLnBrk="1" hangingPunct="1">
              <a:lnSpc>
                <a:spcPct val="90000"/>
              </a:lnSpc>
              <a:spcBef>
                <a:spcPct val="20000"/>
              </a:spcBef>
            </a:pPr>
            <a:r>
              <a:rPr lang="en-US" dirty="0"/>
              <a:t>     </a:t>
            </a:r>
            <a:r>
              <a:rPr lang="en-US" sz="1600" dirty="0" err="1"/>
              <a:t>r</a:t>
            </a:r>
            <a:r>
              <a:rPr lang="en-US" sz="1600" baseline="-25000" dirty="0" err="1"/>
              <a:t>TC</a:t>
            </a:r>
            <a:r>
              <a:rPr lang="en-US" sz="1600" dirty="0"/>
              <a:t> (= </a:t>
            </a:r>
            <a:r>
              <a:rPr lang="en-US" sz="1600" dirty="0" err="1"/>
              <a:t>r</a:t>
            </a:r>
            <a:r>
              <a:rPr lang="en-US" sz="1600" baseline="-25000" dirty="0" err="1"/>
              <a:t>CT</a:t>
            </a:r>
            <a:r>
              <a:rPr lang="en-US" sz="1600" dirty="0"/>
              <a:t>), </a:t>
            </a:r>
            <a:r>
              <a:rPr lang="en-US" sz="1600" dirty="0" err="1"/>
              <a:t>r</a:t>
            </a:r>
            <a:r>
              <a:rPr lang="en-US" sz="1600" baseline="-25000" dirty="0" err="1"/>
              <a:t>TA</a:t>
            </a:r>
            <a:r>
              <a:rPr lang="en-US" sz="1600" dirty="0"/>
              <a:t> (= </a:t>
            </a:r>
            <a:r>
              <a:rPr lang="en-US" sz="1600" dirty="0" err="1"/>
              <a:t>r</a:t>
            </a:r>
            <a:r>
              <a:rPr lang="en-US" sz="1600" baseline="-25000" dirty="0" err="1"/>
              <a:t>AT</a:t>
            </a:r>
            <a:r>
              <a:rPr lang="en-US" sz="1600" dirty="0"/>
              <a:t>), </a:t>
            </a:r>
            <a:r>
              <a:rPr lang="en-US" sz="1600" dirty="0" err="1"/>
              <a:t>r</a:t>
            </a:r>
            <a:r>
              <a:rPr lang="en-US" sz="1600" baseline="-25000" dirty="0" err="1"/>
              <a:t>TG</a:t>
            </a:r>
            <a:r>
              <a:rPr lang="en-US" sz="1600" dirty="0"/>
              <a:t> (= </a:t>
            </a:r>
            <a:r>
              <a:rPr lang="en-US" sz="1600" dirty="0" err="1"/>
              <a:t>r</a:t>
            </a:r>
            <a:r>
              <a:rPr lang="en-US" sz="1600" baseline="-25000" dirty="0" err="1"/>
              <a:t>GT</a:t>
            </a:r>
            <a:r>
              <a:rPr lang="en-US" sz="1600" dirty="0"/>
              <a:t>)</a:t>
            </a:r>
          </a:p>
          <a:p>
            <a:pPr marL="342900" indent="-342900" eaLnBrk="1" hangingPunct="1">
              <a:lnSpc>
                <a:spcPct val="90000"/>
              </a:lnSpc>
              <a:spcBef>
                <a:spcPct val="20000"/>
              </a:spcBef>
            </a:pPr>
            <a:r>
              <a:rPr lang="en-US" sz="1600" dirty="0"/>
              <a:t>       </a:t>
            </a:r>
            <a:r>
              <a:rPr lang="en-US" sz="1600" dirty="0" err="1"/>
              <a:t>r</a:t>
            </a:r>
            <a:r>
              <a:rPr lang="en-US" sz="1600" baseline="-25000" dirty="0" err="1"/>
              <a:t>CA</a:t>
            </a:r>
            <a:r>
              <a:rPr lang="en-US" sz="1600" dirty="0"/>
              <a:t> (= </a:t>
            </a:r>
            <a:r>
              <a:rPr lang="en-US" sz="1600" dirty="0" err="1"/>
              <a:t>r</a:t>
            </a:r>
            <a:r>
              <a:rPr lang="en-US" sz="1600" baseline="-25000" dirty="0" err="1"/>
              <a:t>AC</a:t>
            </a:r>
            <a:r>
              <a:rPr lang="en-US" sz="1600" dirty="0"/>
              <a:t>), </a:t>
            </a:r>
            <a:r>
              <a:rPr lang="en-US" sz="1600" dirty="0" err="1"/>
              <a:t>r</a:t>
            </a:r>
            <a:r>
              <a:rPr lang="en-US" sz="1600" baseline="-25000" dirty="0" err="1"/>
              <a:t>CG</a:t>
            </a:r>
            <a:r>
              <a:rPr lang="en-US" sz="1600" dirty="0"/>
              <a:t> (= </a:t>
            </a:r>
            <a:r>
              <a:rPr lang="en-US" sz="1600" dirty="0" err="1"/>
              <a:t>r</a:t>
            </a:r>
            <a:r>
              <a:rPr lang="en-US" sz="1600" baseline="-25000" dirty="0" err="1"/>
              <a:t>GC</a:t>
            </a:r>
            <a:r>
              <a:rPr lang="en-US" sz="1600" dirty="0"/>
              <a:t>)</a:t>
            </a:r>
          </a:p>
          <a:p>
            <a:pPr marL="342900" indent="-342900" eaLnBrk="1" hangingPunct="1">
              <a:lnSpc>
                <a:spcPct val="90000"/>
              </a:lnSpc>
              <a:spcBef>
                <a:spcPct val="20000"/>
              </a:spcBef>
            </a:pPr>
            <a:r>
              <a:rPr lang="en-US" sz="1600" dirty="0"/>
              <a:t>       </a:t>
            </a:r>
            <a:r>
              <a:rPr lang="en-US" sz="1600" dirty="0" err="1"/>
              <a:t>r</a:t>
            </a:r>
            <a:r>
              <a:rPr lang="en-US" sz="1600" baseline="-25000" dirty="0" err="1"/>
              <a:t>AG</a:t>
            </a:r>
            <a:r>
              <a:rPr lang="en-US" sz="1600" dirty="0"/>
              <a:t> (= </a:t>
            </a:r>
            <a:r>
              <a:rPr lang="en-US" sz="1600" dirty="0" err="1"/>
              <a:t>r</a:t>
            </a:r>
            <a:r>
              <a:rPr lang="en-US" sz="1600" baseline="-25000" dirty="0" err="1"/>
              <a:t>GA</a:t>
            </a:r>
            <a:r>
              <a:rPr lang="en-US" sz="1600" dirty="0"/>
              <a:t>)</a:t>
            </a:r>
          </a:p>
          <a:p>
            <a:pPr marL="342900" indent="-342900" eaLnBrk="1" hangingPunct="1">
              <a:lnSpc>
                <a:spcPct val="90000"/>
              </a:lnSpc>
              <a:spcBef>
                <a:spcPct val="20000"/>
              </a:spcBef>
            </a:pPr>
            <a:endParaRPr lang="en-US" dirty="0"/>
          </a:p>
          <a:p>
            <a:pPr marL="342900" indent="-342900" eaLnBrk="1" hangingPunct="1">
              <a:lnSpc>
                <a:spcPct val="90000"/>
              </a:lnSpc>
              <a:spcBef>
                <a:spcPct val="20000"/>
              </a:spcBef>
              <a:buFontTx/>
              <a:buChar char="•"/>
            </a:pPr>
            <a:r>
              <a:rPr lang="en-US" dirty="0"/>
              <a:t>Stationary base frequencies</a:t>
            </a:r>
          </a:p>
          <a:p>
            <a:pPr marL="342900" indent="-342900" eaLnBrk="1" hangingPunct="1">
              <a:lnSpc>
                <a:spcPct val="90000"/>
              </a:lnSpc>
              <a:spcBef>
                <a:spcPct val="20000"/>
              </a:spcBef>
            </a:pPr>
            <a:r>
              <a:rPr lang="en-US" dirty="0"/>
              <a:t>     </a:t>
            </a:r>
            <a:r>
              <a:rPr lang="en-US" sz="1600" dirty="0" err="1"/>
              <a:t>f</a:t>
            </a:r>
            <a:r>
              <a:rPr lang="en-US" sz="1600" baseline="-25000" dirty="0" err="1"/>
              <a:t>T</a:t>
            </a:r>
            <a:r>
              <a:rPr lang="en-US" sz="1600" dirty="0"/>
              <a:t>, </a:t>
            </a:r>
            <a:r>
              <a:rPr lang="en-US" sz="1600" dirty="0" err="1"/>
              <a:t>f</a:t>
            </a:r>
            <a:r>
              <a:rPr lang="en-US" sz="1600" baseline="-25000" dirty="0" err="1"/>
              <a:t>C</a:t>
            </a:r>
            <a:r>
              <a:rPr lang="en-US" sz="1600" dirty="0"/>
              <a:t>, </a:t>
            </a:r>
            <a:r>
              <a:rPr lang="en-US" sz="1600" dirty="0" err="1"/>
              <a:t>f</a:t>
            </a:r>
            <a:r>
              <a:rPr lang="en-US" sz="1600" baseline="-25000" dirty="0" err="1"/>
              <a:t>A</a:t>
            </a:r>
            <a:r>
              <a:rPr lang="en-US" sz="1600" dirty="0"/>
              <a:t>, </a:t>
            </a:r>
            <a:r>
              <a:rPr lang="en-US" sz="1600" dirty="0" err="1"/>
              <a:t>f</a:t>
            </a:r>
            <a:r>
              <a:rPr lang="en-US" sz="1600" baseline="-25000" dirty="0" err="1"/>
              <a:t>G</a:t>
            </a:r>
            <a:r>
              <a:rPr lang="en-US" sz="1600" dirty="0"/>
              <a:t>, </a:t>
            </a:r>
          </a:p>
        </p:txBody>
      </p:sp>
      <p:pic>
        <p:nvPicPr>
          <p:cNvPr id="62468" name="Picture 4" descr="&#10;Picture 2.png                                                  00064B5DMacintosh HD                   BEF75204:"/>
          <p:cNvPicPr>
            <a:picLocks noChangeAspect="1" noChangeArrowheads="1"/>
          </p:cNvPicPr>
          <p:nvPr/>
        </p:nvPicPr>
        <p:blipFill>
          <a:blip r:embed="rId2"/>
          <a:srcRect/>
          <a:stretch>
            <a:fillRect/>
          </a:stretch>
        </p:blipFill>
        <p:spPr bwMode="auto">
          <a:xfrm>
            <a:off x="1371600" y="2994025"/>
            <a:ext cx="2133600" cy="1333500"/>
          </a:xfrm>
          <a:prstGeom prst="rect">
            <a:avLst/>
          </a:prstGeom>
          <a:noFill/>
          <a:ln w="9525">
            <a:noFill/>
            <a:miter lim="800000"/>
            <a:headEnd/>
            <a:tailEnd/>
          </a:ln>
          <a:effectLst/>
        </p:spPr>
      </p:pic>
      <p:sp>
        <p:nvSpPr>
          <p:cNvPr id="62469" name="Rectangle 5"/>
          <p:cNvSpPr>
            <a:spLocks noChangeArrowheads="1"/>
          </p:cNvSpPr>
          <p:nvPr/>
        </p:nvSpPr>
        <p:spPr bwMode="auto">
          <a:xfrm>
            <a:off x="552450" y="2914650"/>
            <a:ext cx="812800" cy="1465263"/>
          </a:xfrm>
          <a:prstGeom prst="rect">
            <a:avLst/>
          </a:prstGeom>
          <a:noFill/>
          <a:ln w="9525">
            <a:noFill/>
            <a:miter lim="800000"/>
            <a:headEnd/>
            <a:tailEnd/>
          </a:ln>
          <a:effectLst/>
        </p:spPr>
        <p:txBody>
          <a:bodyPr wrap="none">
            <a:prstTxWarp prst="textNoShape">
              <a:avLst/>
            </a:prstTxWarp>
            <a:spAutoFit/>
          </a:bodyPr>
          <a:lstStyle/>
          <a:p>
            <a:r>
              <a:rPr lang="en-US" sz="1800"/>
              <a:t>Taxa 1</a:t>
            </a:r>
          </a:p>
          <a:p>
            <a:r>
              <a:rPr lang="en-US" sz="1800"/>
              <a:t>Taxa 2</a:t>
            </a:r>
          </a:p>
          <a:p>
            <a:r>
              <a:rPr lang="en-US" sz="1800"/>
              <a:t>Taxa 3</a:t>
            </a:r>
          </a:p>
          <a:p>
            <a:r>
              <a:rPr lang="en-US" sz="1800"/>
              <a:t>Taxa 4</a:t>
            </a:r>
          </a:p>
          <a:p>
            <a:r>
              <a:rPr lang="en-US" sz="1800"/>
              <a:t>Taxa 5</a:t>
            </a:r>
          </a:p>
        </p:txBody>
      </p:sp>
      <p:sp>
        <p:nvSpPr>
          <p:cNvPr id="62470" name="Line 6"/>
          <p:cNvSpPr>
            <a:spLocks noChangeShapeType="1"/>
          </p:cNvSpPr>
          <p:nvPr/>
        </p:nvSpPr>
        <p:spPr bwMode="auto">
          <a:xfrm>
            <a:off x="5181600" y="2422525"/>
            <a:ext cx="762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1" name="Line 7"/>
          <p:cNvSpPr>
            <a:spLocks noChangeShapeType="1"/>
          </p:cNvSpPr>
          <p:nvPr/>
        </p:nvSpPr>
        <p:spPr bwMode="auto">
          <a:xfrm>
            <a:off x="5181600" y="2574925"/>
            <a:ext cx="6096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2" name="Line 8"/>
          <p:cNvSpPr>
            <a:spLocks noChangeShapeType="1"/>
          </p:cNvSpPr>
          <p:nvPr/>
        </p:nvSpPr>
        <p:spPr bwMode="auto">
          <a:xfrm>
            <a:off x="5181600" y="2422525"/>
            <a:ext cx="0" cy="1524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3" name="Line 9"/>
          <p:cNvSpPr>
            <a:spLocks noChangeShapeType="1"/>
          </p:cNvSpPr>
          <p:nvPr/>
        </p:nvSpPr>
        <p:spPr bwMode="auto">
          <a:xfrm>
            <a:off x="4876800" y="2498725"/>
            <a:ext cx="3048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4" name="Line 10"/>
          <p:cNvSpPr>
            <a:spLocks noChangeShapeType="1"/>
          </p:cNvSpPr>
          <p:nvPr/>
        </p:nvSpPr>
        <p:spPr bwMode="auto">
          <a:xfrm>
            <a:off x="4876800" y="2498725"/>
            <a:ext cx="0" cy="2286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5" name="Line 11"/>
          <p:cNvSpPr>
            <a:spLocks noChangeShapeType="1"/>
          </p:cNvSpPr>
          <p:nvPr/>
        </p:nvSpPr>
        <p:spPr bwMode="auto">
          <a:xfrm>
            <a:off x="4876800" y="2727325"/>
            <a:ext cx="12954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6" name="Line 12"/>
          <p:cNvSpPr>
            <a:spLocks noChangeShapeType="1"/>
          </p:cNvSpPr>
          <p:nvPr/>
        </p:nvSpPr>
        <p:spPr bwMode="auto">
          <a:xfrm>
            <a:off x="4572000" y="2574925"/>
            <a:ext cx="3048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7" name="Line 13"/>
          <p:cNvSpPr>
            <a:spLocks noChangeShapeType="1"/>
          </p:cNvSpPr>
          <p:nvPr/>
        </p:nvSpPr>
        <p:spPr bwMode="auto">
          <a:xfrm>
            <a:off x="4572000" y="2574925"/>
            <a:ext cx="0" cy="4572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8" name="Line 14"/>
          <p:cNvSpPr>
            <a:spLocks noChangeShapeType="1"/>
          </p:cNvSpPr>
          <p:nvPr/>
        </p:nvSpPr>
        <p:spPr bwMode="auto">
          <a:xfrm>
            <a:off x="4572000" y="3032125"/>
            <a:ext cx="9144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79" name="Line 15"/>
          <p:cNvSpPr>
            <a:spLocks noChangeShapeType="1"/>
          </p:cNvSpPr>
          <p:nvPr/>
        </p:nvSpPr>
        <p:spPr bwMode="auto">
          <a:xfrm>
            <a:off x="4343400" y="2803525"/>
            <a:ext cx="2286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80" name="Line 16"/>
          <p:cNvSpPr>
            <a:spLocks noChangeShapeType="1"/>
          </p:cNvSpPr>
          <p:nvPr/>
        </p:nvSpPr>
        <p:spPr bwMode="auto">
          <a:xfrm>
            <a:off x="5486400" y="2879725"/>
            <a:ext cx="0" cy="30480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81" name="Line 17"/>
          <p:cNvSpPr>
            <a:spLocks noChangeShapeType="1"/>
          </p:cNvSpPr>
          <p:nvPr/>
        </p:nvSpPr>
        <p:spPr bwMode="auto">
          <a:xfrm>
            <a:off x="5486400" y="2879725"/>
            <a:ext cx="6096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62482" name="Line 18"/>
          <p:cNvSpPr>
            <a:spLocks noChangeShapeType="1"/>
          </p:cNvSpPr>
          <p:nvPr/>
        </p:nvSpPr>
        <p:spPr bwMode="auto">
          <a:xfrm>
            <a:off x="5486400" y="3184525"/>
            <a:ext cx="1143000" cy="0"/>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dirty="0" smtClean="0"/>
              <a:t>Assumptions </a:t>
            </a:r>
            <a:r>
              <a:rPr lang="en-US" dirty="0"/>
              <a:t>in basic models</a:t>
            </a:r>
          </a:p>
        </p:txBody>
      </p:sp>
      <p:sp>
        <p:nvSpPr>
          <p:cNvPr id="63491" name="Rectangle 3"/>
          <p:cNvSpPr>
            <a:spLocks noGrp="1" noChangeArrowheads="1"/>
          </p:cNvSpPr>
          <p:nvPr>
            <p:ph type="body" idx="1"/>
          </p:nvPr>
        </p:nvSpPr>
        <p:spPr>
          <a:xfrm>
            <a:off x="685800" y="1981200"/>
            <a:ext cx="7772400" cy="4648200"/>
          </a:xfrm>
        </p:spPr>
        <p:txBody>
          <a:bodyPr/>
          <a:lstStyle/>
          <a:p>
            <a:pPr>
              <a:lnSpc>
                <a:spcPct val="90000"/>
              </a:lnSpc>
              <a:spcAft>
                <a:spcPct val="20000"/>
              </a:spcAft>
            </a:pPr>
            <a:r>
              <a:rPr lang="en-US" sz="2400" dirty="0">
                <a:latin typeface="Times New Roman" pitchFamily="-106" charset="0"/>
              </a:rPr>
              <a:t>The evolution of characters follows a Markov model with Poisson distribution, but some evidence suggest the </a:t>
            </a:r>
            <a:r>
              <a:rPr lang="en-US" sz="2400" dirty="0" err="1">
                <a:latin typeface="Times New Roman" pitchFamily="-106" charset="0"/>
              </a:rPr>
              <a:t>overdispersed</a:t>
            </a:r>
            <a:r>
              <a:rPr lang="en-US" sz="2400" dirty="0">
                <a:latin typeface="Times New Roman" pitchFamily="-106" charset="0"/>
              </a:rPr>
              <a:t> point process fits the data better .</a:t>
            </a:r>
          </a:p>
          <a:p>
            <a:pPr>
              <a:lnSpc>
                <a:spcPct val="90000"/>
              </a:lnSpc>
              <a:spcAft>
                <a:spcPct val="20000"/>
              </a:spcAft>
            </a:pPr>
            <a:r>
              <a:rPr lang="en-US" sz="2400" dirty="0">
                <a:latin typeface="Times New Roman" pitchFamily="-106" charset="0"/>
              </a:rPr>
              <a:t>Each site evolves </a:t>
            </a:r>
            <a:r>
              <a:rPr lang="en-US" sz="2400" dirty="0">
                <a:solidFill>
                  <a:srgbClr val="0000FF"/>
                </a:solidFill>
                <a:latin typeface="Times New Roman" pitchFamily="-106" charset="0"/>
              </a:rPr>
              <a:t>independently and according to the identical process</a:t>
            </a:r>
            <a:r>
              <a:rPr lang="en-US" sz="2400" dirty="0">
                <a:latin typeface="Times New Roman" pitchFamily="-106" charset="0"/>
              </a:rPr>
              <a:t>, so called “</a:t>
            </a:r>
            <a:r>
              <a:rPr lang="en-US" sz="2400" dirty="0" err="1">
                <a:solidFill>
                  <a:srgbClr val="0000FF"/>
                </a:solidFill>
                <a:latin typeface="Times New Roman" pitchFamily="-106" charset="0"/>
              </a:rPr>
              <a:t>i.i.d</a:t>
            </a:r>
            <a:r>
              <a:rPr lang="en-US" sz="2400" dirty="0">
                <a:latin typeface="Times New Roman" pitchFamily="-106" charset="0"/>
              </a:rPr>
              <a:t>.” process. </a:t>
            </a:r>
          </a:p>
          <a:p>
            <a:pPr>
              <a:lnSpc>
                <a:spcPct val="90000"/>
              </a:lnSpc>
              <a:spcAft>
                <a:spcPct val="20000"/>
              </a:spcAft>
            </a:pPr>
            <a:r>
              <a:rPr lang="en-US" sz="2400" dirty="0">
                <a:latin typeface="Times New Roman" pitchFamily="-106" charset="0"/>
              </a:rPr>
              <a:t>Molecular clock assumption describes the evolutionary rate as constant along the evolutionary process.</a:t>
            </a:r>
            <a:r>
              <a:rPr lang="en-US" sz="2400" dirty="0" smtClean="0">
                <a:latin typeface="Times New Roman" pitchFamily="-106" charset="0"/>
              </a:rPr>
              <a:t> </a:t>
            </a:r>
            <a:endParaRPr lang="en-US" sz="2400" dirty="0">
              <a:latin typeface="Times New Roman" pitchFamily="-106"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34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34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ea typeface="ＭＳ Ｐゴシック" pitchFamily="-112" charset="-128"/>
                <a:cs typeface="ＭＳ Ｐゴシック" pitchFamily="-112" charset="-128"/>
              </a:rPr>
              <a:t>i.i.d. assumption</a:t>
            </a:r>
          </a:p>
        </p:txBody>
      </p:sp>
      <p:sp>
        <p:nvSpPr>
          <p:cNvPr id="63491" name="Rectangle 3"/>
          <p:cNvSpPr>
            <a:spLocks noGrp="1" noChangeArrowheads="1"/>
          </p:cNvSpPr>
          <p:nvPr>
            <p:ph type="body" idx="1"/>
          </p:nvPr>
        </p:nvSpPr>
        <p:spPr>
          <a:xfrm>
            <a:off x="685800" y="1981200"/>
            <a:ext cx="7772400" cy="1828800"/>
          </a:xfrm>
        </p:spPr>
        <p:txBody>
          <a:bodyPr/>
          <a:lstStyle/>
          <a:p>
            <a:pPr>
              <a:lnSpc>
                <a:spcPct val="90000"/>
              </a:lnSpc>
              <a:spcAft>
                <a:spcPct val="20000"/>
              </a:spcAft>
            </a:pPr>
            <a:r>
              <a:rPr lang="en-US" sz="2400" smtClean="0">
                <a:latin typeface="Times New Roman" pitchFamily="-112" charset="0"/>
                <a:ea typeface="ＭＳ Ｐゴシック" pitchFamily="-112" charset="-128"/>
                <a:cs typeface="ＭＳ Ｐゴシック" pitchFamily="-112" charset="-128"/>
              </a:rPr>
              <a:t>Each site evolves </a:t>
            </a:r>
            <a:r>
              <a:rPr lang="en-US" sz="2400" smtClean="0">
                <a:solidFill>
                  <a:srgbClr val="0000FF"/>
                </a:solidFill>
                <a:latin typeface="Times New Roman" pitchFamily="-112" charset="0"/>
                <a:ea typeface="ＭＳ Ｐゴシック" pitchFamily="-112" charset="-128"/>
                <a:cs typeface="ＭＳ Ｐゴシック" pitchFamily="-112" charset="-128"/>
              </a:rPr>
              <a:t>independently and according to the identical process</a:t>
            </a:r>
            <a:r>
              <a:rPr lang="en-US" sz="2400" smtClean="0">
                <a:latin typeface="Times New Roman" pitchFamily="-112" charset="0"/>
                <a:ea typeface="ＭＳ Ｐゴシック" pitchFamily="-112" charset="-128"/>
                <a:cs typeface="ＭＳ Ｐゴシック" pitchFamily="-112" charset="-128"/>
              </a:rPr>
              <a:t>, so called “</a:t>
            </a:r>
            <a:r>
              <a:rPr lang="en-US" sz="2400" smtClean="0">
                <a:solidFill>
                  <a:srgbClr val="0000FF"/>
                </a:solidFill>
                <a:latin typeface="Times New Roman" pitchFamily="-112" charset="0"/>
                <a:ea typeface="ＭＳ Ｐゴシック" pitchFamily="-112" charset="-128"/>
                <a:cs typeface="ＭＳ Ｐゴシック" pitchFamily="-112" charset="-128"/>
              </a:rPr>
              <a:t>i.i.d</a:t>
            </a:r>
            <a:r>
              <a:rPr lang="en-US" sz="2400" smtClean="0">
                <a:latin typeface="Times New Roman" pitchFamily="-112" charset="0"/>
                <a:ea typeface="ＭＳ Ｐゴシック" pitchFamily="-112" charset="-128"/>
                <a:cs typeface="ＭＳ Ｐゴシック" pitchFamily="-112" charset="-128"/>
              </a:rPr>
              <a:t>.” process. </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dirty="0" smtClean="0"/>
              <a:t>Assumptions </a:t>
            </a:r>
            <a:r>
              <a:rPr lang="en-US" dirty="0"/>
              <a:t>in basic models</a:t>
            </a:r>
          </a:p>
        </p:txBody>
      </p:sp>
      <p:sp>
        <p:nvSpPr>
          <p:cNvPr id="63491" name="Rectangle 3"/>
          <p:cNvSpPr>
            <a:spLocks noGrp="1" noChangeArrowheads="1"/>
          </p:cNvSpPr>
          <p:nvPr>
            <p:ph type="body" idx="1"/>
          </p:nvPr>
        </p:nvSpPr>
        <p:spPr>
          <a:xfrm>
            <a:off x="685800" y="1981200"/>
            <a:ext cx="7772400" cy="4648200"/>
          </a:xfrm>
        </p:spPr>
        <p:txBody>
          <a:bodyPr/>
          <a:lstStyle/>
          <a:p>
            <a:pPr>
              <a:lnSpc>
                <a:spcPct val="90000"/>
              </a:lnSpc>
              <a:spcAft>
                <a:spcPct val="20000"/>
              </a:spcAft>
              <a:buNone/>
            </a:pPr>
            <a:endParaRPr lang="en-US" sz="2400" dirty="0" smtClean="0">
              <a:latin typeface="Times New Roman" pitchFamily="-106" charset="0"/>
            </a:endParaRPr>
          </a:p>
          <a:p>
            <a:pPr>
              <a:lnSpc>
                <a:spcPct val="90000"/>
              </a:lnSpc>
              <a:spcAft>
                <a:spcPct val="20000"/>
              </a:spcAft>
            </a:pPr>
            <a:r>
              <a:rPr lang="en-US" sz="2400" dirty="0" smtClean="0">
                <a:solidFill>
                  <a:srgbClr val="FF0000"/>
                </a:solidFill>
                <a:latin typeface="Times New Roman" pitchFamily="-106" charset="0"/>
              </a:rPr>
              <a:t>Q...... Are these assumptions reasonable?</a:t>
            </a:r>
          </a:p>
          <a:p>
            <a:pPr>
              <a:lnSpc>
                <a:spcPct val="90000"/>
              </a:lnSpc>
              <a:spcAft>
                <a:spcPct val="20000"/>
              </a:spcAft>
              <a:buNone/>
            </a:pPr>
            <a:endParaRPr lang="en-US" sz="2400" dirty="0">
              <a:latin typeface="Times New Roman" pitchFamily="-106"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0.2|5.:"/>
</p:tagLst>
</file>

<file path=ppt/tags/tag2.xml><?xml version="1.0" encoding="utf-8"?>
<p:tagLst xmlns:a="http://schemas.openxmlformats.org/drawingml/2006/main" xmlns:r="http://schemas.openxmlformats.org/officeDocument/2006/relationships" xmlns:p="http://schemas.openxmlformats.org/presentationml/2006/main">
  <p:tag name="TIMING" val="|1.6|34.7|84.7"/>
</p:tagLst>
</file>

<file path=ppt/tags/tag3.xml><?xml version="1.0" encoding="utf-8"?>
<p:tagLst xmlns:a="http://schemas.openxmlformats.org/drawingml/2006/main" xmlns:r="http://schemas.openxmlformats.org/officeDocument/2006/relationships" xmlns:p="http://schemas.openxmlformats.org/presentationml/2006/main">
  <p:tag name="TIMING" val="|1.5"/>
</p:tagLst>
</file>

<file path=ppt/tags/tag4.xml><?xml version="1.0" encoding="utf-8"?>
<p:tagLst xmlns:a="http://schemas.openxmlformats.org/drawingml/2006/main" xmlns:r="http://schemas.openxmlformats.org/officeDocument/2006/relationships" xmlns:p="http://schemas.openxmlformats.org/presentationml/2006/main">
  <p:tag name="TIMING" val="|2.5"/>
</p:tagLst>
</file>

<file path=ppt/tags/tag5.xml><?xml version="1.0" encoding="utf-8"?>
<p:tagLst xmlns:a="http://schemas.openxmlformats.org/drawingml/2006/main" xmlns:r="http://schemas.openxmlformats.org/officeDocument/2006/relationships" xmlns:p="http://schemas.openxmlformats.org/presentationml/2006/main">
  <p:tag name="TIMING" val="|5.4|6.9|61.1|2.7"/>
</p:tagLst>
</file>

<file path=ppt/tags/tag6.xml><?xml version="1.0" encoding="utf-8"?>
<p:tagLst xmlns:a="http://schemas.openxmlformats.org/drawingml/2006/main" xmlns:r="http://schemas.openxmlformats.org/officeDocument/2006/relationships" xmlns:p="http://schemas.openxmlformats.org/presentationml/2006/main">
  <p:tag name="TIMING" val="|20.2|3.2|55.9"/>
</p:tagLst>
</file>

<file path=ppt/tags/tag7.xml><?xml version="1.0" encoding="utf-8"?>
<p:tagLst xmlns:a="http://schemas.openxmlformats.org/drawingml/2006/main" xmlns:r="http://schemas.openxmlformats.org/officeDocument/2006/relationships" xmlns:p="http://schemas.openxmlformats.org/presentationml/2006/main">
  <p:tag name="TIMING" val="|2.3|11.8|11.1|18.3|53.1"/>
</p:tagLst>
</file>

<file path=ppt/tags/tag8.xml><?xml version="1.0" encoding="utf-8"?>
<p:tagLst xmlns:a="http://schemas.openxmlformats.org/drawingml/2006/main" xmlns:r="http://schemas.openxmlformats.org/officeDocument/2006/relationships" xmlns:p="http://schemas.openxmlformats.org/presentationml/2006/main">
  <p:tag name="TIMING" val="|45.6|8.2|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944</TotalTime>
  <Words>843</Words>
  <Application>Microsoft Office PowerPoint</Application>
  <PresentationFormat>全屏显示(4:3)</PresentationFormat>
  <Paragraphs>111</Paragraphs>
  <Slides>18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18</vt:i4>
      </vt:variant>
    </vt:vector>
  </HeadingPairs>
  <TitlesOfParts>
    <vt:vector size="25" baseType="lpstr">
      <vt:lpstr>ＭＳ Ｐゴシック</vt:lpstr>
      <vt:lpstr>宋体</vt:lpstr>
      <vt:lpstr>Arial</vt:lpstr>
      <vt:lpstr>Calibri</vt:lpstr>
      <vt:lpstr>Symbol</vt:lpstr>
      <vt:lpstr>Times New Roman</vt:lpstr>
      <vt:lpstr>Office Theme</vt:lpstr>
      <vt:lpstr>Sources of error in phylogenetic reconstruction</vt:lpstr>
      <vt:lpstr>Sampling errors</vt:lpstr>
      <vt:lpstr>Systematic errors</vt:lpstr>
      <vt:lpstr>PowerPoint 演示文稿</vt:lpstr>
      <vt:lpstr>Systematic errors: analytical factor</vt:lpstr>
      <vt:lpstr>PowerPoint 演示文稿</vt:lpstr>
      <vt:lpstr>Assumptions in basic models</vt:lpstr>
      <vt:lpstr>i.i.d. assumption</vt:lpstr>
      <vt:lpstr>Assumptions in basic models</vt:lpstr>
      <vt:lpstr>INDEPENDENCE?</vt:lpstr>
      <vt:lpstr>Identical or variation in rates of substitution among sites?</vt:lpstr>
      <vt:lpstr>PowerPoint 演示文稿</vt:lpstr>
      <vt:lpstr>In reality sites show a range of probabilities of distribution of rates </vt:lpstr>
      <vt:lpstr>PowerPoint 演示文稿</vt:lpstr>
      <vt:lpstr>PowerPoint 演示文稿</vt:lpstr>
      <vt:lpstr>Base Composition Equilibrium?</vt:lpstr>
      <vt:lpstr>Compositional bias  (non-stationary)</vt:lpstr>
      <vt:lpstr>Long branch attraction</vt:lpstr>
    </vt:vector>
  </TitlesOfParts>
  <Company>unl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 Chenhong</dc:creator>
  <cp:lastModifiedBy>HC</cp:lastModifiedBy>
  <cp:revision>29</cp:revision>
  <dcterms:created xsi:type="dcterms:W3CDTF">2020-03-18T13:02:25Z</dcterms:created>
  <dcterms:modified xsi:type="dcterms:W3CDTF">2021-04-07T12:13:47Z</dcterms:modified>
</cp:coreProperties>
</file>