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10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8" r:id="rId15"/>
    <p:sldId id="629" r:id="rId16"/>
    <p:sldId id="630" r:id="rId17"/>
    <p:sldId id="631" r:id="rId18"/>
    <p:sldId id="632" r:id="rId1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0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D821"/>
    <a:srgbClr val="FA1708"/>
    <a:srgbClr val="FAFAFA"/>
    <a:srgbClr val="FF00CC"/>
    <a:srgbClr val="FF6600"/>
    <a:srgbClr val="0000FF"/>
    <a:srgbClr val="0FFFF5"/>
    <a:srgbClr val="FAFF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2" autoAdjust="0"/>
    <p:restoredTop sz="94700" autoAdjust="0"/>
  </p:normalViewPr>
  <p:slideViewPr>
    <p:cSldViewPr>
      <p:cViewPr varScale="1">
        <p:scale>
          <a:sx n="71" d="100"/>
          <a:sy n="71" d="100"/>
        </p:scale>
        <p:origin x="11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handoutMaster" Target="handoutMasters/handoutMaster1.xml"/><Relationship Id="rId20" Type="http://schemas.openxmlformats.org/officeDocument/2006/relationships/notesMaster" Target="notesMasters/notesMaster1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5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fld id="{4B1ED8D1-3E5B-CB4F-85DA-885FFD52825C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noProof="0"/>
              <a:t>Click to edit Master text styles</a:t>
            </a:r>
            <a:endParaRPr lang="en-US" noProof="0"/>
          </a:p>
          <a:p>
            <a:pPr lvl="1"/>
            <a:r>
              <a:rPr lang="en-US" noProof="0"/>
              <a:t>Second level</a:t>
            </a:r>
            <a:endParaRPr lang="en-US" noProof="0"/>
          </a:p>
          <a:p>
            <a:pPr lvl="2"/>
            <a:r>
              <a:rPr lang="en-US" noProof="0"/>
              <a:t>Third level</a:t>
            </a:r>
            <a:endParaRPr lang="en-US" noProof="0"/>
          </a:p>
          <a:p>
            <a:pPr lvl="3"/>
            <a:r>
              <a:rPr lang="en-US" noProof="0"/>
              <a:t>Fourth level</a:t>
            </a:r>
            <a:endParaRPr lang="en-US" noProof="0"/>
          </a:p>
          <a:p>
            <a:pPr lvl="4"/>
            <a:r>
              <a:rPr lang="en-US" noProof="0"/>
              <a:t>Fifth level</a:t>
            </a:r>
            <a:endParaRPr lang="en-US" noProof="0"/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Times" pitchFamily="-109" charset="0"/>
              </a:defRPr>
            </a:lvl1pPr>
          </a:lstStyle>
          <a:p>
            <a:pPr>
              <a:defRPr/>
            </a:pPr>
            <a:fld id="{9C995C6D-D54E-554D-A6DF-101DC7577E49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anose="020B0600070205080204" charset="-128"/>
        <a:cs typeface="MS PGothic" panose="020B060007020508020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anose="020B060007020508020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anose="020B060007020508020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anose="020B060007020508020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09" charset="0"/>
        <a:ea typeface="MS PGothic" panose="020B060007020508020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CFED1-CAD8-D441-87BF-699E8AC770E0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112C8-30E6-964C-9B96-9E8A9EB8C585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D2DD3-4840-3D49-B8C6-BD1D5ABB2E9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9FCD2-6E2C-6246-AD7E-DF788423E6A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8936E-47F2-1D40-A8B4-70741B97E197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7A2FD-37BD-444B-B4D9-9C89AE4B66E8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6FF2A-B207-C44C-8EDD-3EBEF74C85D9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F0FDD-C1CF-2343-BA58-3F59A916CC8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BABC-6B3B-3D40-B859-2B580CD4AE7A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5747B0-73E6-234F-8C64-FF676CE05B1C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4E3EB5-87EE-BB48-AE8B-FC07496BCA3D}" type="slidenum">
              <a:rPr lang="en-US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Times" pitchFamily="-109" charset="0"/>
              </a:defRPr>
            </a:lvl1pPr>
          </a:lstStyle>
          <a:p>
            <a:pPr>
              <a:defRPr/>
            </a:pPr>
            <a:fld id="{CC3BB31F-6CB0-1045-BD5D-4B3978902FCA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charset="-128"/>
          <a:cs typeface="MS PGothic" panose="020B0600070205080204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MS PGothic" panose="020B0600070205080204" charset="-128"/>
          <a:cs typeface="MS PGothic" panose="020B060007020508020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MS PGothic" panose="020B0600070205080204" charset="-128"/>
          <a:cs typeface="MS PGothic" panose="020B060007020508020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MS PGothic" panose="020B0600070205080204" charset="-128"/>
          <a:cs typeface="MS PGothic" panose="020B060007020508020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  <a:ea typeface="MS PGothic" panose="020B0600070205080204" charset="-128"/>
          <a:cs typeface="MS PGothic" panose="020B060007020508020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-109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anose="020B0600070205080204" charset="-128"/>
          <a:cs typeface="MS PGothic" panose="020B0600070205080204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anose="020B060007020508020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anose="020B060007020508020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anose="020B060007020508020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anose="020B060007020508020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Pattern matching</a:t>
            </a:r>
            <a:endParaRPr lang="en-US" dirty="0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18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Pairwise alignment is not the best way to diagnose a sequence as a member of gene family</a:t>
            </a:r>
            <a:endParaRPr lang="en-US" sz="18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  <a:p>
            <a:pPr lvl="1" eaLnBrk="1" hangingPunct="1">
              <a:spcAft>
                <a:spcPts val="1800"/>
              </a:spcAft>
            </a:pPr>
            <a:r>
              <a:rPr lang="en-US" sz="16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Results can be dominated by irrelevant matches</a:t>
            </a:r>
            <a:endParaRPr lang="en-US" sz="16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  <a:p>
            <a:pPr lvl="1" eaLnBrk="1" hangingPunct="1">
              <a:spcAft>
                <a:spcPts val="1800"/>
              </a:spcAft>
            </a:pPr>
            <a:r>
              <a:rPr lang="en-US" sz="16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Sequence similarity can’t be directly used as a proxy for functional homology</a:t>
            </a:r>
            <a:endParaRPr lang="en-US" sz="16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  <a:p>
            <a:pPr lvl="1" eaLnBrk="1" hangingPunct="1">
              <a:spcAft>
                <a:spcPts val="1800"/>
              </a:spcAft>
            </a:pPr>
            <a:r>
              <a:rPr lang="en-US" sz="16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Know examples of sequences of a given class can be used to determine if an unknown sequence belongs to the same family</a:t>
            </a:r>
            <a:endParaRPr lang="en-US" sz="16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autoUpdateAnimBg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Fingerprint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Used in PRINTS (Attwood </a:t>
            </a:r>
            <a:r>
              <a:rPr lang="en-US" i="1" smtClean="0">
                <a:ea typeface="MS PGothic" panose="020B0600070205080204" charset="-128"/>
                <a:cs typeface="MS PGothic" panose="020B0600070205080204" charset="-128"/>
              </a:rPr>
              <a:t>et al.</a:t>
            </a: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, 2003)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267200"/>
          </a:xfrm>
        </p:spPr>
        <p:txBody>
          <a:bodyPr/>
          <a:lstStyle/>
          <a:p>
            <a:pPr>
              <a:spcAft>
                <a:spcPts val="3000"/>
              </a:spcAft>
            </a:pP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Its diagnostic power is refined by iterative scanning of a SWISS-PROT/TrEMBL.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pPr>
              <a:spcAft>
                <a:spcPts val="3000"/>
              </a:spcAft>
            </a:pP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Full diagnostic potency deriving from the mutual context provided by motif neighbours.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Blocks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BLOCKS database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Reduce multiple contribution to residue frequencies from groups of closely related sequences.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Each cluster is treated as a single segment and assigned a weight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Scan0003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-228600" y="0"/>
            <a:ext cx="11416413" cy="987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Profiles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3174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By contrast with motif-base pattern-recognition techniques, an alternative approach is to distil the sequence information within complete alignments into scoring tables, or profiles.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pPr>
              <a:spcAft>
                <a:spcPts val="3000"/>
              </a:spcAft>
            </a:pP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Help in diagnostic sequences with high divergence. 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pPr>
              <a:spcAft>
                <a:spcPts val="3000"/>
              </a:spcAft>
            </a:pP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Pfam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pic>
        <p:nvPicPr>
          <p:cNvPr id="32771" name="Content Placeholder 4" descr="Screen Shot 2013-03-14 at 4.36.30 PM.png"/>
          <p:cNvPicPr>
            <a:picLocks noGrp="1" noChangeAspect="1"/>
          </p:cNvPicPr>
          <p:nvPr>
            <p:ph idx="1"/>
          </p:nvPr>
        </p:nvPicPr>
        <p:blipFill>
          <a:blip r:embed="rId1"/>
          <a:srcRect t="-102740" b="-10274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PROSITE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pic>
        <p:nvPicPr>
          <p:cNvPr id="33795" name="Content Placeholder 3" descr="Screen Shot 2013-03-14 at 4.37.29 PM.png"/>
          <p:cNvPicPr>
            <a:picLocks noGrp="1" noChangeAspect="1"/>
          </p:cNvPicPr>
          <p:nvPr>
            <p:ph idx="1"/>
          </p:nvPr>
        </p:nvPicPr>
        <p:blipFill>
          <a:blip r:embed="rId1"/>
          <a:srcRect t="-168430" b="-168430"/>
          <a:stretch>
            <a:fillRect/>
          </a:stretch>
        </p:blipFill>
        <p:spPr/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Scan5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09600" y="188768"/>
            <a:ext cx="7315200" cy="6480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Pattern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200400"/>
          </a:xfrm>
        </p:spPr>
        <p:txBody>
          <a:bodyPr/>
          <a:lstStyle/>
          <a:p>
            <a:pPr eaLnBrk="1" hangingPunct="1">
              <a:spcAft>
                <a:spcPts val="1800"/>
              </a:spcAft>
            </a:pPr>
            <a:r>
              <a:rPr lang="en-US" sz="18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A pattern can be more or less anything that is unique to the sequences of the class of interest.</a:t>
            </a:r>
            <a:endParaRPr lang="en-US" sz="18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  <a:p>
            <a:pPr lvl="1" eaLnBrk="1" hangingPunct="1">
              <a:spcAft>
                <a:spcPts val="1800"/>
              </a:spcAft>
            </a:pPr>
            <a:r>
              <a:rPr lang="en-US" sz="16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Patterns describe features that are common to all member of the class.</a:t>
            </a:r>
            <a:endParaRPr lang="en-US" sz="16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  <a:p>
            <a:pPr lvl="1" eaLnBrk="1" hangingPunct="1">
              <a:spcAft>
                <a:spcPts val="1800"/>
              </a:spcAft>
            </a:pPr>
            <a:r>
              <a:rPr lang="en-US" sz="1600" smtClean="0">
                <a:solidFill>
                  <a:srgbClr val="000000"/>
                </a:solidFill>
                <a:latin typeface="Lucida Grande" pitchFamily="-109" charset="0"/>
                <a:ea typeface="MS PGothic" panose="020B0600070205080204" charset="-128"/>
                <a:cs typeface="MS PGothic" panose="020B0600070205080204" charset="-128"/>
              </a:rPr>
              <a:t>Patterns have to be sufficiently flexible to account for some degree of variation.</a:t>
            </a:r>
            <a:endParaRPr lang="en-US" sz="1600" smtClean="0">
              <a:solidFill>
                <a:srgbClr val="000000"/>
              </a:solidFill>
              <a:latin typeface="Lucida Grande" pitchFamily="-109" charset="0"/>
              <a:ea typeface="MS PGothic" panose="020B0600070205080204" charset="-128"/>
              <a:cs typeface="MS PGothic" panose="020B0600070205080204" charset="-128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2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2035" grpId="0" autoUpdateAnimBg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sz="2400" dirty="0" smtClean="0">
                <a:ea typeface="MS PGothic" panose="020B0600070205080204" charset="-128"/>
                <a:cs typeface="MS PGothic" panose="020B0600070205080204" charset="-128"/>
              </a:rPr>
              <a:t>A good method should have high sensitivity, i.e., it should correctly identify as many true-positive members of the family as possible.</a:t>
            </a:r>
            <a:endParaRPr lang="en-US" sz="2400" dirty="0" smtClean="0">
              <a:ea typeface="MS PGothic" panose="020B0600070205080204" charset="-128"/>
              <a:cs typeface="MS PGothic" panose="020B0600070205080204" charset="-128"/>
            </a:endParaRPr>
          </a:p>
          <a:p>
            <a:pPr>
              <a:spcAft>
                <a:spcPts val="1800"/>
              </a:spcAft>
            </a:pPr>
            <a:r>
              <a:rPr lang="en-US" sz="2400" dirty="0" smtClean="0">
                <a:ea typeface="MS PGothic" panose="020B0600070205080204" charset="-128"/>
                <a:cs typeface="MS PGothic" panose="020B0600070205080204" charset="-128"/>
              </a:rPr>
              <a:t>It should also have high selectivity, i.e., very few false-positive sequences should be incorrectly predicted to be members of the family</a:t>
            </a:r>
            <a:endParaRPr lang="en-US" sz="2400" dirty="0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Position specific scoring matrix (PSSM)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Matching any given amino acid at a given position.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Not only matching is important, but also where (which position) the matching is also is important.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Three different methods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Regular expressions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Fingerprints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Blocks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pPr>
              <a:buFontTx/>
              <a:buNone/>
            </a:pP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Regular expressions (regexs)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676400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The simplest pattern-recognition method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  <a:p>
            <a:pPr>
              <a:spcAft>
                <a:spcPts val="1800"/>
              </a:spcAft>
            </a:pPr>
            <a:r>
              <a:rPr lang="en-US" smtClean="0">
                <a:ea typeface="MS PGothic" panose="020B0600070205080204" charset="-128"/>
                <a:cs typeface="MS PGothic" panose="020B0600070205080204" charset="-128"/>
              </a:rPr>
              <a:t>Used by PROSITE (Falquet et al. 2002)</a:t>
            </a:r>
            <a:endParaRPr lang="en-US" smtClean="0">
              <a:ea typeface="MS PGothic" panose="020B0600070205080204" charset="-128"/>
              <a:cs typeface="MS PGothic" panose="020B060007020508020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343400" cy="762000"/>
          </a:xfrm>
        </p:spPr>
        <p:txBody>
          <a:bodyPr/>
          <a:lstStyle/>
          <a:p>
            <a:pPr algn="l"/>
            <a:r>
              <a:rPr lang="en-US" sz="3600" dirty="0" smtClean="0">
                <a:ea typeface="MS PGothic" panose="020B0600070205080204" charset="-128"/>
                <a:cs typeface="MS PGothic" panose="020B0600070205080204" charset="-128"/>
              </a:rPr>
              <a:t>Definition of </a:t>
            </a:r>
            <a:r>
              <a:rPr lang="en-US" sz="3600" dirty="0" err="1" smtClean="0">
                <a:ea typeface="MS PGothic" panose="020B0600070205080204" charset="-128"/>
                <a:cs typeface="MS PGothic" panose="020B0600070205080204" charset="-128"/>
              </a:rPr>
              <a:t>regexs</a:t>
            </a:r>
            <a:endParaRPr lang="en-US" sz="3600" dirty="0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pic>
        <p:nvPicPr>
          <p:cNvPr id="24579" name="Content Placeholder 3" descr="Scan0001.jpg"/>
          <p:cNvPicPr>
            <a:picLocks noGrp="1" noChangeAspect="1"/>
          </p:cNvPicPr>
          <p:nvPr>
            <p:ph idx="1"/>
          </p:nvPr>
        </p:nvPicPr>
        <p:blipFill>
          <a:blip r:embed="rId1"/>
          <a:srcRect t="-996" b="-996"/>
          <a:stretch>
            <a:fillRect/>
          </a:stretch>
        </p:blipFill>
        <p:spPr>
          <a:xfrm>
            <a:off x="-33867" y="1524000"/>
            <a:ext cx="9211733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495800" cy="685800"/>
          </a:xfrm>
        </p:spPr>
        <p:txBody>
          <a:bodyPr/>
          <a:lstStyle/>
          <a:p>
            <a:pPr algn="l"/>
            <a:r>
              <a:rPr lang="en-US" sz="3600" dirty="0" smtClean="0">
                <a:ea typeface="MS PGothic" panose="020B0600070205080204" charset="-128"/>
                <a:cs typeface="MS PGothic" panose="020B0600070205080204" charset="-128"/>
              </a:rPr>
              <a:t>Permissive </a:t>
            </a:r>
            <a:r>
              <a:rPr lang="en-US" sz="3600" dirty="0" err="1" smtClean="0">
                <a:ea typeface="MS PGothic" panose="020B0600070205080204" charset="-128"/>
                <a:cs typeface="MS PGothic" panose="020B0600070205080204" charset="-128"/>
              </a:rPr>
              <a:t>regex</a:t>
            </a:r>
            <a:endParaRPr lang="en-US" sz="3600" dirty="0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pic>
        <p:nvPicPr>
          <p:cNvPr id="25603" name="Content Placeholder 3" descr="Scan4.jpg"/>
          <p:cNvPicPr>
            <a:picLocks noGrp="1" noChangeAspect="1"/>
          </p:cNvPicPr>
          <p:nvPr>
            <p:ph idx="1"/>
          </p:nvPr>
        </p:nvPicPr>
        <p:blipFill>
          <a:blip r:embed="rId1"/>
          <a:srcRect t="-1996" b="-1996"/>
          <a:stretch>
            <a:fillRect/>
          </a:stretch>
        </p:blipFill>
        <p:spPr>
          <a:xfrm>
            <a:off x="38100" y="1295400"/>
            <a:ext cx="9067800" cy="48006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267200" cy="762000"/>
          </a:xfrm>
        </p:spPr>
        <p:txBody>
          <a:bodyPr/>
          <a:lstStyle/>
          <a:p>
            <a:pPr algn="l"/>
            <a:r>
              <a:rPr lang="en-US" sz="3600" dirty="0" smtClean="0">
                <a:ea typeface="MS PGothic" panose="020B0600070205080204" charset="-128"/>
                <a:cs typeface="MS PGothic" panose="020B0600070205080204" charset="-128"/>
              </a:rPr>
              <a:t>Fingerprints</a:t>
            </a:r>
            <a:endParaRPr lang="en-US" sz="3600" dirty="0" smtClean="0">
              <a:ea typeface="MS PGothic" panose="020B0600070205080204" charset="-128"/>
              <a:cs typeface="MS PGothic" panose="020B0600070205080204" charset="-128"/>
            </a:endParaRPr>
          </a:p>
        </p:txBody>
      </p:sp>
      <p:pic>
        <p:nvPicPr>
          <p:cNvPr id="26627" name="Picture 6" descr="Scan0002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352550" y="579974"/>
            <a:ext cx="7029450" cy="627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TIMING" val="|12.4"/>
</p:tagLst>
</file>

<file path=ppt/tags/tag2.xml><?xml version="1.0" encoding="utf-8"?>
<p:tagLst xmlns:p="http://schemas.openxmlformats.org/presentationml/2006/main">
  <p:tag name="TIMING" val="|7.7"/>
</p:tagLst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09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1913</Words>
  <Application>WPS 演示</Application>
  <PresentationFormat>全屏显示(4:3)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7" baseType="lpstr">
      <vt:lpstr>Arial</vt:lpstr>
      <vt:lpstr>宋体</vt:lpstr>
      <vt:lpstr>Wingdings</vt:lpstr>
      <vt:lpstr>Times</vt:lpstr>
      <vt:lpstr>Times New Roman</vt:lpstr>
      <vt:lpstr>MS PGothic</vt:lpstr>
      <vt:lpstr>Lucida Grande</vt:lpstr>
      <vt:lpstr>微软雅黑</vt:lpstr>
      <vt:lpstr>Arial Unicode MS</vt:lpstr>
      <vt:lpstr>Blank Presentation</vt:lpstr>
      <vt:lpstr>Patterns matching</vt:lpstr>
      <vt:lpstr>Pattern</vt:lpstr>
      <vt:lpstr>PowerPoint 演示文稿</vt:lpstr>
      <vt:lpstr>Position specific scoring matrix (PSSM)</vt:lpstr>
      <vt:lpstr>Three different methods</vt:lpstr>
      <vt:lpstr>Regular expressions (regexs)</vt:lpstr>
      <vt:lpstr>Definition of regexs</vt:lpstr>
      <vt:lpstr>Permissive regex</vt:lpstr>
      <vt:lpstr>Fingerprints</vt:lpstr>
      <vt:lpstr>Fingerprint</vt:lpstr>
      <vt:lpstr>PowerPoint 演示文稿</vt:lpstr>
      <vt:lpstr>Blocks</vt:lpstr>
      <vt:lpstr>PowerPoint 演示文稿</vt:lpstr>
      <vt:lpstr>Profiles</vt:lpstr>
      <vt:lpstr>Pfam</vt:lpstr>
      <vt:lpstr>PROSITE</vt:lpstr>
      <vt:lpstr>PowerPoint 演示文稿</vt:lpstr>
    </vt:vector>
  </TitlesOfParts>
  <Company>Florida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biodiversity</dc:title>
  <dc:creator>Gavin Naylor</dc:creator>
  <cp:lastModifiedBy>李晨虹</cp:lastModifiedBy>
  <cp:revision>941</cp:revision>
  <cp:lastPrinted>2011-08-23T20:07:00Z</cp:lastPrinted>
  <dcterms:created xsi:type="dcterms:W3CDTF">2020-03-27T13:58:00Z</dcterms:created>
  <dcterms:modified xsi:type="dcterms:W3CDTF">2021-04-22T10:04:11Z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C97FD440B40A410AAD00A44565C04B39</vt:lpwstr>
  </property>
  <property fmtid="{D5CDD505-2E9C-101B-9397-08002B2CF9AE}" pid="3" name="KSOProductBuildVer">
    <vt:lpwstr>2052-11.1.0.10463</vt:lpwstr>
  </property>
</Properties>
</file>