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633" r:id="rId2"/>
    <p:sldId id="634" r:id="rId3"/>
    <p:sldId id="636" r:id="rId4"/>
    <p:sldId id="637" r:id="rId5"/>
    <p:sldId id="638" r:id="rId6"/>
    <p:sldId id="639" r:id="rId7"/>
    <p:sldId id="640" r:id="rId8"/>
    <p:sldId id="652" r:id="rId9"/>
    <p:sldId id="653" r:id="rId10"/>
    <p:sldId id="654" r:id="rId11"/>
    <p:sldId id="655" r:id="rId12"/>
    <p:sldId id="656" r:id="rId13"/>
    <p:sldId id="657" r:id="rId14"/>
    <p:sldId id="658" r:id="rId15"/>
    <p:sldId id="659" r:id="rId16"/>
    <p:sldId id="660" r:id="rId17"/>
    <p:sldId id="661" r:id="rId18"/>
    <p:sldId id="662" r:id="rId19"/>
    <p:sldId id="665" r:id="rId20"/>
    <p:sldId id="666" r:id="rId21"/>
    <p:sldId id="667" r:id="rId22"/>
    <p:sldId id="668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FBD821"/>
    <a:srgbClr val="FA1708"/>
    <a:srgbClr val="FAFAFA"/>
    <a:srgbClr val="FF00CC"/>
    <a:srgbClr val="FF6600"/>
    <a:srgbClr val="0000FF"/>
    <a:srgbClr val="0FFFF5"/>
    <a:srgbClr val="FAF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700" autoAdjust="0"/>
  </p:normalViewPr>
  <p:slideViewPr>
    <p:cSldViewPr>
      <p:cViewPr varScale="1">
        <p:scale>
          <a:sx n="71" d="100"/>
          <a:sy n="71" d="100"/>
        </p:scale>
        <p:origin x="11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5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0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5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5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4B1ED8D1-3E5B-CB4F-85DA-885FFD528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03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9C995C6D-D54E-554D-A6DF-101DC7577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73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CFED1-CAD8-D441-87BF-699E8AC77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112C8-30E6-964C-9B96-9E8A9EB8C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D2DD3-4840-3D49-B8C6-BD1D5ABB2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AF807FA9-1E84-6449-90C8-F0CFA21787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517A86F7-FC78-C24E-93E5-8400AD2DD0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9FCD2-6E2C-6246-AD7E-DF788423E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8936E-47F2-1D40-A8B4-70741B97E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7A2FD-37BD-444B-B4D9-9C89AE4B6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6FF2A-B207-C44C-8EDD-3EBEF74C8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F0FDD-C1CF-2343-BA58-3F59A916C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EBABC-6B3B-3D40-B859-2B580CD4A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747B0-73E6-234F-8C64-FF676CE05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E3EB5-87EE-BB48-AE8B-FC07496BC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charset="0"/>
              </a:defRPr>
            </a:lvl1pPr>
          </a:lstStyle>
          <a:p>
            <a:pPr>
              <a:defRPr/>
            </a:pPr>
            <a:fld id="{CC3BB31F-6CB0-1045-BD5D-4B3978902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5" r:id="rId12"/>
    <p:sldLayoutId id="214748371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5.wmf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7.wmf"/><Relationship Id="rId2" Type="http://schemas.openxmlformats.org/officeDocument/2006/relationships/tags" Target="../tags/tag7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22.wmf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7.wmf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8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143000"/>
          </a:xfrm>
        </p:spPr>
        <p:txBody>
          <a:bodyPr/>
          <a:lstStyle/>
          <a:p>
            <a:r>
              <a:rPr lang="en-US" smtClean="0">
                <a:ea typeface="ＭＳ Ｐゴシック" pitchFamily="-109" charset="-128"/>
                <a:cs typeface="ＭＳ Ｐゴシック" pitchFamily="-109" charset="-128"/>
              </a:rPr>
              <a:t>Hidden Markov model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An HMM for the occasionally dishonest casino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1995488"/>
            <a:ext cx="671512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occasionally dishonest casino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Known:</a:t>
            </a:r>
          </a:p>
          <a:p>
            <a:pPr lvl="1">
              <a:lnSpc>
                <a:spcPct val="80000"/>
              </a:lnSpc>
            </a:pPr>
            <a:r>
              <a:rPr lang="en-US" sz="2400">
                <a:solidFill>
                  <a:schemeClr val="hlink"/>
                </a:solidFill>
              </a:rPr>
              <a:t>The structure of the model</a:t>
            </a:r>
          </a:p>
          <a:p>
            <a:pPr lvl="1">
              <a:lnSpc>
                <a:spcPct val="80000"/>
              </a:lnSpc>
            </a:pPr>
            <a:r>
              <a:rPr lang="en-US" sz="2400">
                <a:solidFill>
                  <a:schemeClr val="hlink"/>
                </a:solidFill>
              </a:rPr>
              <a:t>The transition probabilities</a:t>
            </a:r>
          </a:p>
          <a:p>
            <a:pPr>
              <a:lnSpc>
                <a:spcPct val="80000"/>
              </a:lnSpc>
            </a:pPr>
            <a:r>
              <a:rPr lang="en-US" sz="2800"/>
              <a:t>Hidden:  What the casino did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Lucida Console" pitchFamily="-109" charset="0"/>
              </a:rPr>
              <a:t>FFFFFLLLLLLLFFFF...</a:t>
            </a:r>
          </a:p>
          <a:p>
            <a:pPr>
              <a:lnSpc>
                <a:spcPct val="80000"/>
              </a:lnSpc>
            </a:pPr>
            <a:r>
              <a:rPr lang="en-US" sz="2800"/>
              <a:t>Observable:  The series of die tosses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Lucida Console" pitchFamily="-109" charset="0"/>
              </a:rPr>
              <a:t>3415256664666153...</a:t>
            </a:r>
            <a:r>
              <a:rPr lang="en-US" sz="2400"/>
              <a:t> </a:t>
            </a:r>
          </a:p>
          <a:p>
            <a:pPr>
              <a:lnSpc>
                <a:spcPct val="80000"/>
              </a:lnSpc>
            </a:pPr>
            <a:r>
              <a:rPr lang="en-US" sz="2800"/>
              <a:t>What we must infer:</a:t>
            </a:r>
          </a:p>
          <a:p>
            <a:pPr lvl="1">
              <a:lnSpc>
                <a:spcPct val="80000"/>
              </a:lnSpc>
            </a:pPr>
            <a:r>
              <a:rPr lang="en-US" sz="2400">
                <a:solidFill>
                  <a:schemeClr val="hlink"/>
                </a:solidFill>
              </a:rPr>
              <a:t>When was a fair die used?</a:t>
            </a:r>
          </a:p>
          <a:p>
            <a:pPr lvl="1">
              <a:lnSpc>
                <a:spcPct val="80000"/>
              </a:lnSpc>
            </a:pPr>
            <a:r>
              <a:rPr lang="en-US" sz="2400">
                <a:solidFill>
                  <a:schemeClr val="hlink"/>
                </a:solidFill>
              </a:rPr>
              <a:t>When was a loaded one used?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The answer is a sequence</a:t>
            </a:r>
            <a:br>
              <a:rPr lang="en-US" sz="2000"/>
            </a:br>
            <a:r>
              <a:rPr lang="en-US" sz="2000">
                <a:latin typeface="Lucida Console" pitchFamily="-109" charset="0"/>
              </a:rPr>
              <a:t>FFFFFFFLLLLLLFFF...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the inference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000"/>
              <a:t>Model assigns a probability to each explanation of the observation:</a:t>
            </a:r>
            <a:br>
              <a:rPr lang="en-US" sz="2000"/>
            </a:br>
            <a:r>
              <a:rPr lang="en-US" sz="2000"/>
              <a:t>	P(326|FFL) </a:t>
            </a:r>
            <a:br>
              <a:rPr lang="en-US" sz="2000"/>
            </a:br>
            <a:r>
              <a:rPr lang="en-US" sz="2000"/>
              <a:t>	= P(3|F)·P(F</a:t>
            </a:r>
            <a:r>
              <a:rPr lang="en-US" sz="2000">
                <a:sym typeface="Symbol" pitchFamily="-109" charset="2"/>
              </a:rPr>
              <a:t>F)</a:t>
            </a:r>
            <a:r>
              <a:rPr lang="en-US" sz="2000"/>
              <a:t>·P(2|F)·P(F</a:t>
            </a:r>
            <a:r>
              <a:rPr lang="en-US" sz="2000">
                <a:sym typeface="Symbol" pitchFamily="-109" charset="2"/>
              </a:rPr>
              <a:t>L)</a:t>
            </a:r>
            <a:r>
              <a:rPr lang="en-US" sz="2000"/>
              <a:t>·P(6|L)</a:t>
            </a:r>
            <a:br>
              <a:rPr lang="en-US" sz="2000"/>
            </a:br>
            <a:r>
              <a:rPr lang="en-US" sz="2000"/>
              <a:t>	= 1/6 · 0.99 · 1/6 · 0.01 · ½</a:t>
            </a:r>
          </a:p>
          <a:p>
            <a:r>
              <a:rPr lang="en-US" sz="2000" b="1">
                <a:solidFill>
                  <a:schemeClr val="tx2"/>
                </a:solidFill>
              </a:rPr>
              <a:t>Maximum Likelihood:</a:t>
            </a:r>
            <a:r>
              <a:rPr lang="en-US" sz="2000"/>
              <a:t>  Determine which explanation is most likely </a:t>
            </a:r>
          </a:p>
          <a:p>
            <a:pPr lvl="1"/>
            <a:r>
              <a:rPr lang="en-US" sz="2000">
                <a:solidFill>
                  <a:schemeClr val="hlink"/>
                </a:solidFill>
              </a:rPr>
              <a:t>Find the path </a:t>
            </a:r>
            <a:r>
              <a:rPr lang="en-US" sz="2000" i="1">
                <a:solidFill>
                  <a:schemeClr val="hlink"/>
                </a:solidFill>
              </a:rPr>
              <a:t>most likely</a:t>
            </a:r>
            <a:r>
              <a:rPr lang="en-US" sz="2000">
                <a:solidFill>
                  <a:schemeClr val="hlink"/>
                </a:solidFill>
              </a:rPr>
              <a:t> to have produced the observed sequence</a:t>
            </a:r>
          </a:p>
          <a:p>
            <a:r>
              <a:rPr lang="en-US" sz="2000" b="1">
                <a:solidFill>
                  <a:schemeClr val="tx2"/>
                </a:solidFill>
              </a:rPr>
              <a:t>Total probability:</a:t>
            </a:r>
            <a:r>
              <a:rPr lang="en-US" sz="2000"/>
              <a:t>  Determine probability that observed sequence was produced by the HMM</a:t>
            </a:r>
          </a:p>
          <a:p>
            <a:pPr lvl="1"/>
            <a:r>
              <a:rPr lang="en-US" sz="2000">
                <a:solidFill>
                  <a:schemeClr val="hlink"/>
                </a:solidFill>
              </a:rPr>
              <a:t>Consider </a:t>
            </a:r>
            <a:r>
              <a:rPr lang="en-US" sz="2000" i="1">
                <a:solidFill>
                  <a:schemeClr val="hlink"/>
                </a:solidFill>
              </a:rPr>
              <a:t>all</a:t>
            </a:r>
            <a:r>
              <a:rPr lang="en-US" sz="2000">
                <a:solidFill>
                  <a:schemeClr val="hlink"/>
                </a:solidFill>
              </a:rPr>
              <a:t> paths that could have produced the observed sequence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7924800" cy="4525963"/>
          </a:xfrm>
        </p:spPr>
        <p:txBody>
          <a:bodyPr/>
          <a:lstStyle/>
          <a:p>
            <a:r>
              <a:rPr lang="en-US" sz="2400" i="1">
                <a:solidFill>
                  <a:schemeClr val="tx1"/>
                </a:solidFill>
              </a:rPr>
              <a:t>x</a:t>
            </a:r>
            <a:r>
              <a:rPr lang="en-US" sz="2400" i="1"/>
              <a:t> </a:t>
            </a:r>
            <a:r>
              <a:rPr lang="en-US" sz="2400"/>
              <a:t>is</a:t>
            </a:r>
            <a:r>
              <a:rPr lang="en-US" sz="2400" i="1"/>
              <a:t> </a:t>
            </a:r>
            <a:r>
              <a:rPr lang="en-US" sz="2400"/>
              <a:t>the sequence of symbols emitted by model</a:t>
            </a:r>
            <a:endParaRPr lang="en-US" sz="2400" i="1">
              <a:solidFill>
                <a:schemeClr val="tx1"/>
              </a:solidFill>
            </a:endParaRPr>
          </a:p>
          <a:p>
            <a:pPr lvl="1"/>
            <a:r>
              <a:rPr lang="en-US" sz="2000" i="1">
                <a:solidFill>
                  <a:schemeClr val="tx1"/>
                </a:solidFill>
              </a:rPr>
              <a:t>x</a:t>
            </a:r>
            <a:r>
              <a:rPr lang="en-US" sz="2000" i="1" baseline="-25000">
                <a:solidFill>
                  <a:schemeClr val="tx1"/>
                </a:solidFill>
              </a:rPr>
              <a:t>i</a:t>
            </a:r>
            <a:r>
              <a:rPr lang="en-US" sz="2000">
                <a:solidFill>
                  <a:schemeClr val="tx1"/>
                </a:solidFill>
              </a:rPr>
              <a:t> </a:t>
            </a:r>
            <a:r>
              <a:rPr lang="en-US" sz="2000"/>
              <a:t>is the symbol emitted at time </a:t>
            </a:r>
            <a:r>
              <a:rPr lang="en-US" sz="2000" i="1">
                <a:solidFill>
                  <a:schemeClr val="tx1"/>
                </a:solidFill>
              </a:rPr>
              <a:t>i</a:t>
            </a:r>
          </a:p>
          <a:p>
            <a:r>
              <a:rPr lang="en-US" sz="2400"/>
              <a:t>A </a:t>
            </a:r>
            <a:r>
              <a:rPr lang="en-US" sz="2400" b="1" i="1"/>
              <a:t>path</a:t>
            </a:r>
            <a:r>
              <a:rPr lang="en-US" sz="2400"/>
              <a:t>, </a:t>
            </a:r>
            <a:r>
              <a:rPr lang="en-US" sz="2400" i="1">
                <a:solidFill>
                  <a:schemeClr val="tx1"/>
                </a:solidFill>
                <a:sym typeface="Symbol" pitchFamily="-109" charset="2"/>
              </a:rPr>
              <a:t></a:t>
            </a:r>
            <a:r>
              <a:rPr lang="en-US" sz="2400">
                <a:sym typeface="Symbol" pitchFamily="-109" charset="2"/>
              </a:rPr>
              <a:t>,</a:t>
            </a:r>
            <a:r>
              <a:rPr lang="en-US" sz="2400"/>
              <a:t> is a  sequence of states</a:t>
            </a:r>
          </a:p>
          <a:p>
            <a:pPr lvl="1"/>
            <a:r>
              <a:rPr lang="en-US" sz="2000"/>
              <a:t>The </a:t>
            </a:r>
            <a:r>
              <a:rPr lang="en-US" sz="2000" i="1">
                <a:solidFill>
                  <a:schemeClr val="tx1"/>
                </a:solidFill>
              </a:rPr>
              <a:t>i</a:t>
            </a:r>
            <a:r>
              <a:rPr lang="en-US" sz="2000" i="1"/>
              <a:t>-</a:t>
            </a:r>
            <a:r>
              <a:rPr lang="en-US" sz="2000"/>
              <a:t>th state in </a:t>
            </a:r>
            <a:r>
              <a:rPr lang="en-US" sz="2000" i="1">
                <a:solidFill>
                  <a:schemeClr val="tx1"/>
                </a:solidFill>
                <a:sym typeface="Symbol" pitchFamily="-109" charset="2"/>
              </a:rPr>
              <a:t></a:t>
            </a:r>
            <a:r>
              <a:rPr lang="en-US" sz="2000"/>
              <a:t> is </a:t>
            </a:r>
            <a:r>
              <a:rPr lang="en-US" sz="2000" i="1">
                <a:solidFill>
                  <a:schemeClr val="tx1"/>
                </a:solidFill>
                <a:sym typeface="Symbol" pitchFamily="-109" charset="2"/>
              </a:rPr>
              <a:t></a:t>
            </a:r>
            <a:r>
              <a:rPr lang="en-US" sz="2000" i="1" baseline="-25000">
                <a:solidFill>
                  <a:schemeClr val="tx1"/>
                </a:solidFill>
                <a:sym typeface="Symbol" pitchFamily="-109" charset="2"/>
              </a:rPr>
              <a:t>i</a:t>
            </a:r>
            <a:endParaRPr lang="en-US" sz="2000"/>
          </a:p>
          <a:p>
            <a:r>
              <a:rPr lang="en-US" sz="2400" i="1">
                <a:solidFill>
                  <a:schemeClr val="tx1"/>
                </a:solidFill>
              </a:rPr>
              <a:t>a</a:t>
            </a:r>
            <a:r>
              <a:rPr lang="en-US" sz="2400" i="1" baseline="-25000">
                <a:solidFill>
                  <a:schemeClr val="tx1"/>
                </a:solidFill>
              </a:rPr>
              <a:t>kr</a:t>
            </a:r>
            <a:r>
              <a:rPr lang="en-US" sz="2400"/>
              <a:t> is the probability of making a transition from state </a:t>
            </a:r>
            <a:r>
              <a:rPr lang="en-US" sz="2400" i="1">
                <a:solidFill>
                  <a:schemeClr val="tx1"/>
                </a:solidFill>
              </a:rPr>
              <a:t>k</a:t>
            </a:r>
            <a:r>
              <a:rPr lang="en-US" sz="2400"/>
              <a:t> to state </a:t>
            </a:r>
            <a:r>
              <a:rPr lang="en-US" sz="2400" i="1">
                <a:solidFill>
                  <a:schemeClr val="tx1"/>
                </a:solidFill>
              </a:rPr>
              <a:t>r</a:t>
            </a:r>
            <a:r>
              <a:rPr lang="en-US" sz="2400"/>
              <a:t>: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endParaRPr lang="en-US" sz="2400"/>
          </a:p>
          <a:p>
            <a:r>
              <a:rPr lang="en-US" sz="2400" i="1">
                <a:solidFill>
                  <a:schemeClr val="tx1"/>
                </a:solidFill>
              </a:rPr>
              <a:t>e</a:t>
            </a:r>
            <a:r>
              <a:rPr lang="en-US" sz="2400" i="1" baseline="-25000">
                <a:solidFill>
                  <a:schemeClr val="tx1"/>
                </a:solidFill>
              </a:rPr>
              <a:t>k</a:t>
            </a:r>
            <a:r>
              <a:rPr lang="en-US" sz="2400">
                <a:solidFill>
                  <a:schemeClr val="tx1"/>
                </a:solidFill>
              </a:rPr>
              <a:t>(</a:t>
            </a:r>
            <a:r>
              <a:rPr lang="en-US" sz="2400" i="1">
                <a:solidFill>
                  <a:schemeClr val="tx1"/>
                </a:solidFill>
              </a:rPr>
              <a:t>b</a:t>
            </a:r>
            <a:r>
              <a:rPr lang="en-US" sz="2400">
                <a:solidFill>
                  <a:schemeClr val="tx1"/>
                </a:solidFill>
              </a:rPr>
              <a:t>)</a:t>
            </a:r>
            <a:r>
              <a:rPr lang="en-US" sz="2400"/>
              <a:t> is the probability that symbol </a:t>
            </a:r>
            <a:r>
              <a:rPr lang="en-US" sz="2400" i="1">
                <a:solidFill>
                  <a:schemeClr val="tx1"/>
                </a:solidFill>
              </a:rPr>
              <a:t>b</a:t>
            </a:r>
            <a:r>
              <a:rPr lang="en-US" sz="2400"/>
              <a:t> is emitted when in state </a:t>
            </a:r>
            <a:r>
              <a:rPr lang="en-US" sz="2400" i="1">
                <a:solidFill>
                  <a:schemeClr val="tx1"/>
                </a:solidFill>
              </a:rPr>
              <a:t>k</a:t>
            </a:r>
          </a:p>
          <a:p>
            <a:endParaRPr lang="en-US" sz="2400"/>
          </a:p>
        </p:txBody>
      </p:sp>
      <p:graphicFrame>
        <p:nvGraphicFramePr>
          <p:cNvPr id="2662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667000" y="3733800"/>
          <a:ext cx="37338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8" name="Equation" r:id="rId3" imgW="1701720" imgH="241200" progId="Equation.3">
                  <p:embed/>
                </p:oleObj>
              </mc:Choice>
              <mc:Fallback>
                <p:oleObj name="Equation" r:id="rId3" imgW="170172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733800"/>
                        <a:ext cx="3733800" cy="5302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2667000" y="5334000"/>
          <a:ext cx="390048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9" name="Equation" r:id="rId5" imgW="1777680" imgH="241200" progId="Equation.3">
                  <p:embed/>
                </p:oleObj>
              </mc:Choice>
              <mc:Fallback>
                <p:oleObj name="Equation" r:id="rId5" imgW="17776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334000"/>
                        <a:ext cx="3900488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</a:t>
            </a:r>
            <a:r>
              <a:rPr lang="en-US" dirty="0" smtClean="0"/>
              <a:t>pa</a:t>
            </a:r>
            <a:r>
              <a:rPr lang="en-US" altLang="zh-CN" dirty="0" smtClean="0"/>
              <a:t>th</a:t>
            </a:r>
            <a:r>
              <a:rPr lang="en-US" dirty="0" smtClean="0"/>
              <a:t>” </a:t>
            </a:r>
            <a:r>
              <a:rPr lang="en-US" dirty="0"/>
              <a:t>of a sequence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0" y="1524000"/>
            <a:ext cx="530225" cy="2587625"/>
            <a:chOff x="960" y="1680"/>
            <a:chExt cx="334" cy="1630"/>
          </a:xfrm>
        </p:grpSpPr>
        <p:sp>
          <p:nvSpPr>
            <p:cNvPr id="31749" name="Oval 5"/>
            <p:cNvSpPr>
              <a:spLocks noChangeArrowheads="1"/>
            </p:cNvSpPr>
            <p:nvPr/>
          </p:nvSpPr>
          <p:spPr bwMode="auto">
            <a:xfrm>
              <a:off x="960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1</a:t>
              </a:r>
            </a:p>
          </p:txBody>
        </p:sp>
        <p:sp>
          <p:nvSpPr>
            <p:cNvPr id="31750" name="Oval 6"/>
            <p:cNvSpPr>
              <a:spLocks noChangeArrowheads="1"/>
            </p:cNvSpPr>
            <p:nvPr/>
          </p:nvSpPr>
          <p:spPr bwMode="auto">
            <a:xfrm>
              <a:off x="960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2</a:t>
              </a:r>
            </a:p>
          </p:txBody>
        </p:sp>
        <p:sp>
          <p:nvSpPr>
            <p:cNvPr id="31751" name="Oval 7"/>
            <p:cNvSpPr>
              <a:spLocks noChangeArrowheads="1"/>
            </p:cNvSpPr>
            <p:nvPr/>
          </p:nvSpPr>
          <p:spPr bwMode="auto">
            <a:xfrm>
              <a:off x="960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K</a:t>
              </a:r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1008" y="2595"/>
              <a:ext cx="21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  <a:latin typeface="Comic Sans MS" pitchFamily="-109" charset="0"/>
                </a:rPr>
                <a:t>…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895600" y="1524000"/>
            <a:ext cx="530225" cy="2587625"/>
            <a:chOff x="1824" y="1680"/>
            <a:chExt cx="334" cy="1630"/>
          </a:xfrm>
        </p:grpSpPr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1824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1</a:t>
              </a:r>
            </a:p>
          </p:txBody>
        </p:sp>
        <p:sp>
          <p:nvSpPr>
            <p:cNvPr id="31755" name="Oval 11"/>
            <p:cNvSpPr>
              <a:spLocks noChangeArrowheads="1"/>
            </p:cNvSpPr>
            <p:nvPr/>
          </p:nvSpPr>
          <p:spPr bwMode="auto">
            <a:xfrm>
              <a:off x="1824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2</a:t>
              </a:r>
            </a:p>
          </p:txBody>
        </p: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1824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K</a:t>
              </a: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1872" y="2595"/>
              <a:ext cx="21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  <a:latin typeface="Comic Sans MS" pitchFamily="-109" charset="0"/>
                </a:rPr>
                <a:t>…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267200" y="1524000"/>
            <a:ext cx="530225" cy="2587625"/>
            <a:chOff x="2688" y="1680"/>
            <a:chExt cx="334" cy="1630"/>
          </a:xfrm>
        </p:grpSpPr>
        <p:sp>
          <p:nvSpPr>
            <p:cNvPr id="31759" name="Oval 15"/>
            <p:cNvSpPr>
              <a:spLocks noChangeArrowheads="1"/>
            </p:cNvSpPr>
            <p:nvPr/>
          </p:nvSpPr>
          <p:spPr bwMode="auto">
            <a:xfrm>
              <a:off x="2688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1</a:t>
              </a:r>
            </a:p>
          </p:txBody>
        </p:sp>
        <p:sp>
          <p:nvSpPr>
            <p:cNvPr id="31760" name="Oval 16"/>
            <p:cNvSpPr>
              <a:spLocks noChangeArrowheads="1"/>
            </p:cNvSpPr>
            <p:nvPr/>
          </p:nvSpPr>
          <p:spPr bwMode="auto">
            <a:xfrm>
              <a:off x="2688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2</a:t>
              </a:r>
            </a:p>
          </p:txBody>
        </p:sp>
        <p:sp>
          <p:nvSpPr>
            <p:cNvPr id="31761" name="Oval 17"/>
            <p:cNvSpPr>
              <a:spLocks noChangeArrowheads="1"/>
            </p:cNvSpPr>
            <p:nvPr/>
          </p:nvSpPr>
          <p:spPr bwMode="auto">
            <a:xfrm>
              <a:off x="2688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K</a:t>
              </a:r>
            </a:p>
          </p:txBody>
        </p:sp>
        <p:sp>
          <p:nvSpPr>
            <p:cNvPr id="31762" name="Text Box 18"/>
            <p:cNvSpPr txBox="1">
              <a:spLocks noChangeArrowheads="1"/>
            </p:cNvSpPr>
            <p:nvPr/>
          </p:nvSpPr>
          <p:spPr bwMode="auto">
            <a:xfrm>
              <a:off x="2736" y="2595"/>
              <a:ext cx="21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  <a:latin typeface="Comic Sans MS" pitchFamily="-109" charset="0"/>
                </a:rPr>
                <a:t>…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715000" y="1619250"/>
            <a:ext cx="382588" cy="2424113"/>
            <a:chOff x="3600" y="1740"/>
            <a:chExt cx="241" cy="1527"/>
          </a:xfrm>
        </p:grpSpPr>
        <p:sp>
          <p:nvSpPr>
            <p:cNvPr id="31764" name="Text Box 20"/>
            <p:cNvSpPr txBox="1">
              <a:spLocks noChangeArrowheads="1"/>
            </p:cNvSpPr>
            <p:nvPr/>
          </p:nvSpPr>
          <p:spPr bwMode="auto">
            <a:xfrm>
              <a:off x="3628" y="1740"/>
              <a:ext cx="21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  <a:latin typeface="Comic Sans MS" pitchFamily="-109" charset="0"/>
                </a:rPr>
                <a:t>…</a:t>
              </a:r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3628" y="2163"/>
              <a:ext cx="21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  <a:latin typeface="Comic Sans MS" pitchFamily="-109" charset="0"/>
                </a:rPr>
                <a:t>…</a:t>
              </a:r>
            </a:p>
          </p:txBody>
        </p:sp>
        <p:sp>
          <p:nvSpPr>
            <p:cNvPr id="31766" name="Text Box 22"/>
            <p:cNvSpPr txBox="1">
              <a:spLocks noChangeArrowheads="1"/>
            </p:cNvSpPr>
            <p:nvPr/>
          </p:nvSpPr>
          <p:spPr bwMode="auto">
            <a:xfrm>
              <a:off x="3600" y="3036"/>
              <a:ext cx="21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  <a:latin typeface="Comic Sans MS" pitchFamily="-109" charset="0"/>
                </a:rPr>
                <a:t>…</a:t>
              </a: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7089775" y="1524000"/>
            <a:ext cx="530225" cy="2587625"/>
            <a:chOff x="4466" y="1680"/>
            <a:chExt cx="334" cy="1630"/>
          </a:xfrm>
        </p:grpSpPr>
        <p:sp>
          <p:nvSpPr>
            <p:cNvPr id="31768" name="Oval 24"/>
            <p:cNvSpPr>
              <a:spLocks noChangeArrowheads="1"/>
            </p:cNvSpPr>
            <p:nvPr/>
          </p:nvSpPr>
          <p:spPr bwMode="auto">
            <a:xfrm>
              <a:off x="4466" y="1680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1</a:t>
              </a:r>
            </a:p>
          </p:txBody>
        </p:sp>
        <p:sp>
          <p:nvSpPr>
            <p:cNvPr id="31769" name="Oval 25"/>
            <p:cNvSpPr>
              <a:spLocks noChangeArrowheads="1"/>
            </p:cNvSpPr>
            <p:nvPr/>
          </p:nvSpPr>
          <p:spPr bwMode="auto">
            <a:xfrm>
              <a:off x="4466" y="2112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2</a:t>
              </a:r>
            </a:p>
          </p:txBody>
        </p:sp>
        <p:sp>
          <p:nvSpPr>
            <p:cNvPr id="31770" name="Oval 26"/>
            <p:cNvSpPr>
              <a:spLocks noChangeArrowheads="1"/>
            </p:cNvSpPr>
            <p:nvPr/>
          </p:nvSpPr>
          <p:spPr bwMode="auto">
            <a:xfrm>
              <a:off x="4466" y="2976"/>
              <a:ext cx="334" cy="33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99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solidFill>
                    <a:srgbClr val="FF0000"/>
                  </a:solidFill>
                  <a:latin typeface="Comic Sans MS" pitchFamily="-109" charset="0"/>
                </a:rPr>
                <a:t>K</a:t>
              </a:r>
            </a:p>
          </p:txBody>
        </p:sp>
        <p:sp>
          <p:nvSpPr>
            <p:cNvPr id="31771" name="Text Box 27"/>
            <p:cNvSpPr txBox="1">
              <a:spLocks noChangeArrowheads="1"/>
            </p:cNvSpPr>
            <p:nvPr/>
          </p:nvSpPr>
          <p:spPr bwMode="auto">
            <a:xfrm>
              <a:off x="4514" y="2595"/>
              <a:ext cx="21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  <a:latin typeface="Comic Sans MS" pitchFamily="-109" charset="0"/>
                </a:rPr>
                <a:t>…</a:t>
              </a:r>
            </a:p>
          </p:txBody>
        </p:sp>
      </p:grpSp>
      <p:sp>
        <p:nvSpPr>
          <p:cNvPr id="31772" name="Line 28"/>
          <p:cNvSpPr>
            <a:spLocks noChangeShapeType="1"/>
          </p:cNvSpPr>
          <p:nvPr/>
        </p:nvSpPr>
        <p:spPr bwMode="auto">
          <a:xfrm>
            <a:off x="1752600" y="4495800"/>
            <a:ext cx="0" cy="3810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1608138" y="4878388"/>
            <a:ext cx="4556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Comic Sans MS" pitchFamily="-109" charset="0"/>
              </a:rPr>
              <a:t>x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9" charset="0"/>
              </a:rPr>
              <a:t>1</a:t>
            </a:r>
            <a:endParaRPr lang="en-US" sz="2400">
              <a:solidFill>
                <a:schemeClr val="accent2"/>
              </a:solidFill>
              <a:latin typeface="Comic Sans MS" pitchFamily="-109" charset="0"/>
            </a:endParaRPr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3116263" y="4495800"/>
            <a:ext cx="0" cy="3810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2971800" y="4878388"/>
            <a:ext cx="4873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Comic Sans MS" pitchFamily="-109" charset="0"/>
              </a:rPr>
              <a:t>x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9" charset="0"/>
              </a:rPr>
              <a:t>2</a:t>
            </a:r>
            <a:endParaRPr lang="en-US" sz="2400">
              <a:solidFill>
                <a:schemeClr val="accent2"/>
              </a:solidFill>
              <a:latin typeface="Comic Sans MS" pitchFamily="-109" charset="0"/>
            </a:endParaRPr>
          </a:p>
        </p:txBody>
      </p:sp>
      <p:sp>
        <p:nvSpPr>
          <p:cNvPr id="31776" name="Line 32"/>
          <p:cNvSpPr>
            <a:spLocks noChangeShapeType="1"/>
          </p:cNvSpPr>
          <p:nvPr/>
        </p:nvSpPr>
        <p:spPr bwMode="auto">
          <a:xfrm>
            <a:off x="4487863" y="4495800"/>
            <a:ext cx="0" cy="3810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4343400" y="4878388"/>
            <a:ext cx="4873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Comic Sans MS" pitchFamily="-109" charset="0"/>
              </a:rPr>
              <a:t>x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9" charset="0"/>
              </a:rPr>
              <a:t>3</a:t>
            </a:r>
            <a:endParaRPr lang="en-US" sz="2400">
              <a:solidFill>
                <a:schemeClr val="accent2"/>
              </a:solidFill>
              <a:latin typeface="Comic Sans MS" pitchFamily="-109" charset="0"/>
            </a:endParaRPr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>
            <a:off x="7307263" y="4495800"/>
            <a:ext cx="0" cy="3810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7162800" y="4878388"/>
            <a:ext cx="4762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Comic Sans MS" pitchFamily="-109" charset="0"/>
              </a:rPr>
              <a:t>x</a:t>
            </a:r>
            <a:r>
              <a:rPr lang="en-US" sz="2400" i="1" baseline="-25000">
                <a:solidFill>
                  <a:schemeClr val="accent2"/>
                </a:solidFill>
                <a:latin typeface="Comic Sans MS" pitchFamily="-109" charset="0"/>
              </a:rPr>
              <a:t>L</a:t>
            </a:r>
            <a:endParaRPr lang="en-US" sz="2400">
              <a:solidFill>
                <a:schemeClr val="accent2"/>
              </a:solidFill>
              <a:latin typeface="Comic Sans MS" pitchFamily="-109" charset="0"/>
            </a:endParaRPr>
          </a:p>
        </p:txBody>
      </p:sp>
      <p:sp>
        <p:nvSpPr>
          <p:cNvPr id="31780" name="Oval 36"/>
          <p:cNvSpPr>
            <a:spLocks noChangeArrowheads="1"/>
          </p:cNvSpPr>
          <p:nvPr/>
        </p:nvSpPr>
        <p:spPr bwMode="auto">
          <a:xfrm>
            <a:off x="1524000" y="2209800"/>
            <a:ext cx="530225" cy="530225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-109" charset="0"/>
              </a:rPr>
              <a:t>2</a:t>
            </a:r>
          </a:p>
        </p:txBody>
      </p: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2057400" y="1789113"/>
            <a:ext cx="838200" cy="2097087"/>
            <a:chOff x="1296" y="1847"/>
            <a:chExt cx="528" cy="1321"/>
          </a:xfrm>
        </p:grpSpPr>
        <p:grpSp>
          <p:nvGrpSpPr>
            <p:cNvPr id="8" name="Group 38"/>
            <p:cNvGrpSpPr>
              <a:grpSpLocks/>
            </p:cNvGrpSpPr>
            <p:nvPr/>
          </p:nvGrpSpPr>
          <p:grpSpPr bwMode="auto">
            <a:xfrm>
              <a:off x="1306" y="1847"/>
              <a:ext cx="506" cy="1296"/>
              <a:chOff x="1306" y="1847"/>
              <a:chExt cx="506" cy="1296"/>
            </a:xfrm>
          </p:grpSpPr>
          <p:cxnSp>
            <p:nvCxnSpPr>
              <p:cNvPr id="31783" name="AutoShape 39"/>
              <p:cNvCxnSpPr>
                <a:cxnSpLocks noChangeShapeType="1"/>
                <a:stCxn id="31749" idx="6"/>
                <a:endCxn id="31754" idx="2"/>
              </p:cNvCxnSpPr>
              <p:nvPr/>
            </p:nvCxnSpPr>
            <p:spPr bwMode="auto">
              <a:xfrm>
                <a:off x="1306" y="1847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84" name="AutoShape 40"/>
              <p:cNvCxnSpPr>
                <a:cxnSpLocks noChangeShapeType="1"/>
                <a:stCxn id="31749" idx="6"/>
                <a:endCxn id="31755" idx="2"/>
              </p:cNvCxnSpPr>
              <p:nvPr/>
            </p:nvCxnSpPr>
            <p:spPr bwMode="auto">
              <a:xfrm>
                <a:off x="1306" y="1847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85" name="AutoShape 41"/>
              <p:cNvCxnSpPr>
                <a:cxnSpLocks noChangeShapeType="1"/>
                <a:stCxn id="31749" idx="6"/>
                <a:endCxn id="31756" idx="2"/>
              </p:cNvCxnSpPr>
              <p:nvPr/>
            </p:nvCxnSpPr>
            <p:spPr bwMode="auto">
              <a:xfrm>
                <a:off x="1306" y="1847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86" name="AutoShape 42"/>
              <p:cNvCxnSpPr>
                <a:cxnSpLocks noChangeShapeType="1"/>
                <a:stCxn id="31750" idx="6"/>
                <a:endCxn id="31754" idx="2"/>
              </p:cNvCxnSpPr>
              <p:nvPr/>
            </p:nvCxnSpPr>
            <p:spPr bwMode="auto">
              <a:xfrm flipV="1">
                <a:off x="1306" y="1847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87" name="AutoShape 43"/>
              <p:cNvCxnSpPr>
                <a:cxnSpLocks noChangeShapeType="1"/>
                <a:stCxn id="31750" idx="6"/>
                <a:endCxn id="31755" idx="2"/>
              </p:cNvCxnSpPr>
              <p:nvPr/>
            </p:nvCxnSpPr>
            <p:spPr bwMode="auto">
              <a:xfrm>
                <a:off x="1306" y="2279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88" name="AutoShape 44"/>
              <p:cNvCxnSpPr>
                <a:cxnSpLocks noChangeShapeType="1"/>
                <a:stCxn id="31750" idx="6"/>
                <a:endCxn id="31756" idx="2"/>
              </p:cNvCxnSpPr>
              <p:nvPr/>
            </p:nvCxnSpPr>
            <p:spPr bwMode="auto">
              <a:xfrm>
                <a:off x="1306" y="2279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89" name="AutoShape 45"/>
              <p:cNvCxnSpPr>
                <a:cxnSpLocks noChangeShapeType="1"/>
                <a:stCxn id="31751" idx="6"/>
                <a:endCxn id="31756" idx="2"/>
              </p:cNvCxnSpPr>
              <p:nvPr/>
            </p:nvCxnSpPr>
            <p:spPr bwMode="auto">
              <a:xfrm>
                <a:off x="1306" y="3143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</p:grpSp>
        <p:sp>
          <p:nvSpPr>
            <p:cNvPr id="31790" name="Line 46"/>
            <p:cNvSpPr>
              <a:spLocks noChangeShapeType="1"/>
            </p:cNvSpPr>
            <p:nvPr/>
          </p:nvSpPr>
          <p:spPr bwMode="auto">
            <a:xfrm flipV="1">
              <a:off x="1296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429000" y="1828800"/>
            <a:ext cx="838200" cy="2057400"/>
            <a:chOff x="2160" y="1872"/>
            <a:chExt cx="528" cy="1296"/>
          </a:xfrm>
        </p:grpSpPr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2160" y="1872"/>
              <a:ext cx="506" cy="1296"/>
              <a:chOff x="2160" y="1872"/>
              <a:chExt cx="506" cy="1296"/>
            </a:xfrm>
          </p:grpSpPr>
          <p:cxnSp>
            <p:nvCxnSpPr>
              <p:cNvPr id="31793" name="AutoShape 49"/>
              <p:cNvCxnSpPr>
                <a:cxnSpLocks noChangeShapeType="1"/>
              </p:cNvCxnSpPr>
              <p:nvPr/>
            </p:nvCxnSpPr>
            <p:spPr bwMode="auto">
              <a:xfrm>
                <a:off x="2160" y="1872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94" name="AutoShape 50"/>
              <p:cNvCxnSpPr>
                <a:cxnSpLocks noChangeShapeType="1"/>
              </p:cNvCxnSpPr>
              <p:nvPr/>
            </p:nvCxnSpPr>
            <p:spPr bwMode="auto">
              <a:xfrm>
                <a:off x="2160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95" name="AutoShape 51"/>
              <p:cNvCxnSpPr>
                <a:cxnSpLocks noChangeShapeType="1"/>
              </p:cNvCxnSpPr>
              <p:nvPr/>
            </p:nvCxnSpPr>
            <p:spPr bwMode="auto">
              <a:xfrm>
                <a:off x="2160" y="1872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96" name="AutoShape 52"/>
              <p:cNvCxnSpPr>
                <a:cxnSpLocks noChangeShapeType="1"/>
              </p:cNvCxnSpPr>
              <p:nvPr/>
            </p:nvCxnSpPr>
            <p:spPr bwMode="auto">
              <a:xfrm flipV="1">
                <a:off x="2160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97" name="AutoShape 53"/>
              <p:cNvCxnSpPr>
                <a:cxnSpLocks noChangeShapeType="1"/>
              </p:cNvCxnSpPr>
              <p:nvPr/>
            </p:nvCxnSpPr>
            <p:spPr bwMode="auto">
              <a:xfrm>
                <a:off x="2160" y="2304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98" name="AutoShape 54"/>
              <p:cNvCxnSpPr>
                <a:cxnSpLocks noChangeShapeType="1"/>
              </p:cNvCxnSpPr>
              <p:nvPr/>
            </p:nvCxnSpPr>
            <p:spPr bwMode="auto">
              <a:xfrm>
                <a:off x="2160" y="2304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799" name="AutoShape 55"/>
              <p:cNvCxnSpPr>
                <a:cxnSpLocks noChangeShapeType="1"/>
              </p:cNvCxnSpPr>
              <p:nvPr/>
            </p:nvCxnSpPr>
            <p:spPr bwMode="auto">
              <a:xfrm>
                <a:off x="2160" y="3168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</p:grpSp>
        <p:sp>
          <p:nvSpPr>
            <p:cNvPr id="31800" name="Line 56"/>
            <p:cNvSpPr>
              <a:spLocks noChangeShapeType="1"/>
            </p:cNvSpPr>
            <p:nvPr/>
          </p:nvSpPr>
          <p:spPr bwMode="auto">
            <a:xfrm flipV="1">
              <a:off x="2160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57"/>
          <p:cNvGrpSpPr>
            <a:grpSpLocks/>
          </p:cNvGrpSpPr>
          <p:nvPr/>
        </p:nvGrpSpPr>
        <p:grpSpPr bwMode="auto">
          <a:xfrm>
            <a:off x="4800600" y="1828800"/>
            <a:ext cx="838200" cy="2057400"/>
            <a:chOff x="3024" y="1872"/>
            <a:chExt cx="528" cy="1296"/>
          </a:xfrm>
        </p:grpSpPr>
        <p:grpSp>
          <p:nvGrpSpPr>
            <p:cNvPr id="12" name="Group 58"/>
            <p:cNvGrpSpPr>
              <a:grpSpLocks/>
            </p:cNvGrpSpPr>
            <p:nvPr/>
          </p:nvGrpSpPr>
          <p:grpSpPr bwMode="auto">
            <a:xfrm>
              <a:off x="3024" y="1872"/>
              <a:ext cx="506" cy="1296"/>
              <a:chOff x="3024" y="1872"/>
              <a:chExt cx="506" cy="1296"/>
            </a:xfrm>
          </p:grpSpPr>
          <p:cxnSp>
            <p:nvCxnSpPr>
              <p:cNvPr id="31803" name="AutoShape 59"/>
              <p:cNvCxnSpPr>
                <a:cxnSpLocks noChangeShapeType="1"/>
              </p:cNvCxnSpPr>
              <p:nvPr/>
            </p:nvCxnSpPr>
            <p:spPr bwMode="auto">
              <a:xfrm>
                <a:off x="3024" y="1872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04" name="AutoShape 60"/>
              <p:cNvCxnSpPr>
                <a:cxnSpLocks noChangeShapeType="1"/>
              </p:cNvCxnSpPr>
              <p:nvPr/>
            </p:nvCxnSpPr>
            <p:spPr bwMode="auto">
              <a:xfrm>
                <a:off x="3024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05" name="AutoShape 61"/>
              <p:cNvCxnSpPr>
                <a:cxnSpLocks noChangeShapeType="1"/>
              </p:cNvCxnSpPr>
              <p:nvPr/>
            </p:nvCxnSpPr>
            <p:spPr bwMode="auto">
              <a:xfrm>
                <a:off x="3024" y="1872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06" name="AutoShape 62"/>
              <p:cNvCxnSpPr>
                <a:cxnSpLocks noChangeShapeType="1"/>
              </p:cNvCxnSpPr>
              <p:nvPr/>
            </p:nvCxnSpPr>
            <p:spPr bwMode="auto">
              <a:xfrm flipV="1">
                <a:off x="3024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07" name="AutoShape 63"/>
              <p:cNvCxnSpPr>
                <a:cxnSpLocks noChangeShapeType="1"/>
              </p:cNvCxnSpPr>
              <p:nvPr/>
            </p:nvCxnSpPr>
            <p:spPr bwMode="auto">
              <a:xfrm>
                <a:off x="3024" y="2304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08" name="AutoShape 64"/>
              <p:cNvCxnSpPr>
                <a:cxnSpLocks noChangeShapeType="1"/>
              </p:cNvCxnSpPr>
              <p:nvPr/>
            </p:nvCxnSpPr>
            <p:spPr bwMode="auto">
              <a:xfrm>
                <a:off x="3024" y="2304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09" name="AutoShape 65"/>
              <p:cNvCxnSpPr>
                <a:cxnSpLocks noChangeShapeType="1"/>
              </p:cNvCxnSpPr>
              <p:nvPr/>
            </p:nvCxnSpPr>
            <p:spPr bwMode="auto">
              <a:xfrm>
                <a:off x="3024" y="3168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</p:grpSp>
        <p:sp>
          <p:nvSpPr>
            <p:cNvPr id="31810" name="Line 66"/>
            <p:cNvSpPr>
              <a:spLocks noChangeShapeType="1"/>
            </p:cNvSpPr>
            <p:nvPr/>
          </p:nvSpPr>
          <p:spPr bwMode="auto">
            <a:xfrm flipV="1">
              <a:off x="3024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67"/>
          <p:cNvGrpSpPr>
            <a:grpSpLocks/>
          </p:cNvGrpSpPr>
          <p:nvPr/>
        </p:nvGrpSpPr>
        <p:grpSpPr bwMode="auto">
          <a:xfrm>
            <a:off x="6248400" y="1828800"/>
            <a:ext cx="838200" cy="2057400"/>
            <a:chOff x="3936" y="1872"/>
            <a:chExt cx="528" cy="1296"/>
          </a:xfrm>
        </p:grpSpPr>
        <p:grpSp>
          <p:nvGrpSpPr>
            <p:cNvPr id="14" name="Group 68"/>
            <p:cNvGrpSpPr>
              <a:grpSpLocks/>
            </p:cNvGrpSpPr>
            <p:nvPr/>
          </p:nvGrpSpPr>
          <p:grpSpPr bwMode="auto">
            <a:xfrm>
              <a:off x="3938" y="1872"/>
              <a:ext cx="506" cy="1296"/>
              <a:chOff x="3938" y="1872"/>
              <a:chExt cx="506" cy="1296"/>
            </a:xfrm>
          </p:grpSpPr>
          <p:cxnSp>
            <p:nvCxnSpPr>
              <p:cNvPr id="31813" name="AutoShape 69"/>
              <p:cNvCxnSpPr>
                <a:cxnSpLocks noChangeShapeType="1"/>
              </p:cNvCxnSpPr>
              <p:nvPr/>
            </p:nvCxnSpPr>
            <p:spPr bwMode="auto">
              <a:xfrm>
                <a:off x="3938" y="1872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14" name="AutoShape 70"/>
              <p:cNvCxnSpPr>
                <a:cxnSpLocks noChangeShapeType="1"/>
              </p:cNvCxnSpPr>
              <p:nvPr/>
            </p:nvCxnSpPr>
            <p:spPr bwMode="auto">
              <a:xfrm>
                <a:off x="3938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15" name="AutoShape 71"/>
              <p:cNvCxnSpPr>
                <a:cxnSpLocks noChangeShapeType="1"/>
              </p:cNvCxnSpPr>
              <p:nvPr/>
            </p:nvCxnSpPr>
            <p:spPr bwMode="auto">
              <a:xfrm>
                <a:off x="3938" y="1872"/>
                <a:ext cx="506" cy="1296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16" name="AutoShape 72"/>
              <p:cNvCxnSpPr>
                <a:cxnSpLocks noChangeShapeType="1"/>
              </p:cNvCxnSpPr>
              <p:nvPr/>
            </p:nvCxnSpPr>
            <p:spPr bwMode="auto">
              <a:xfrm flipV="1">
                <a:off x="3938" y="1872"/>
                <a:ext cx="506" cy="432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17" name="AutoShape 73"/>
              <p:cNvCxnSpPr>
                <a:cxnSpLocks noChangeShapeType="1"/>
              </p:cNvCxnSpPr>
              <p:nvPr/>
            </p:nvCxnSpPr>
            <p:spPr bwMode="auto">
              <a:xfrm>
                <a:off x="3938" y="2304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18" name="AutoShape 74"/>
              <p:cNvCxnSpPr>
                <a:cxnSpLocks noChangeShapeType="1"/>
              </p:cNvCxnSpPr>
              <p:nvPr/>
            </p:nvCxnSpPr>
            <p:spPr bwMode="auto">
              <a:xfrm>
                <a:off x="3938" y="2304"/>
                <a:ext cx="506" cy="864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1819" name="AutoShape 75"/>
              <p:cNvCxnSpPr>
                <a:cxnSpLocks noChangeShapeType="1"/>
              </p:cNvCxnSpPr>
              <p:nvPr/>
            </p:nvCxnSpPr>
            <p:spPr bwMode="auto">
              <a:xfrm>
                <a:off x="3938" y="3168"/>
                <a:ext cx="506" cy="0"/>
              </a:xfrm>
              <a:prstGeom prst="straightConnector1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</p:cxnSp>
        </p:grpSp>
        <p:sp>
          <p:nvSpPr>
            <p:cNvPr id="31820" name="Line 76"/>
            <p:cNvSpPr>
              <a:spLocks noChangeShapeType="1"/>
            </p:cNvSpPr>
            <p:nvPr/>
          </p:nvSpPr>
          <p:spPr bwMode="auto">
            <a:xfrm flipV="1">
              <a:off x="3936" y="1920"/>
              <a:ext cx="528" cy="124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1821" name="AutoShape 77"/>
          <p:cNvCxnSpPr>
            <a:cxnSpLocks noChangeShapeType="1"/>
            <a:stCxn id="31780" idx="6"/>
            <a:endCxn id="31754" idx="2"/>
          </p:cNvCxnSpPr>
          <p:nvPr/>
        </p:nvCxnSpPr>
        <p:spPr bwMode="auto">
          <a:xfrm flipV="1">
            <a:off x="2073275" y="1789113"/>
            <a:ext cx="803275" cy="68580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1822" name="AutoShape 78"/>
          <p:cNvCxnSpPr>
            <a:cxnSpLocks noChangeShapeType="1"/>
          </p:cNvCxnSpPr>
          <p:nvPr/>
        </p:nvCxnSpPr>
        <p:spPr bwMode="auto">
          <a:xfrm>
            <a:off x="3429000" y="1789113"/>
            <a:ext cx="803275" cy="205740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</p:spPr>
      </p:cxnSp>
      <p:sp>
        <p:nvSpPr>
          <p:cNvPr id="31823" name="Oval 79"/>
          <p:cNvSpPr>
            <a:spLocks noChangeArrowheads="1"/>
          </p:cNvSpPr>
          <p:nvPr/>
        </p:nvSpPr>
        <p:spPr bwMode="auto">
          <a:xfrm>
            <a:off x="2895600" y="1524000"/>
            <a:ext cx="530225" cy="530225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-109" charset="0"/>
              </a:rPr>
              <a:t>1</a:t>
            </a:r>
          </a:p>
        </p:txBody>
      </p:sp>
      <p:sp>
        <p:nvSpPr>
          <p:cNvPr id="31824" name="Oval 80"/>
          <p:cNvSpPr>
            <a:spLocks noChangeArrowheads="1"/>
          </p:cNvSpPr>
          <p:nvPr/>
        </p:nvSpPr>
        <p:spPr bwMode="auto">
          <a:xfrm>
            <a:off x="4267200" y="3581400"/>
            <a:ext cx="530225" cy="530225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-109" charset="0"/>
              </a:rPr>
              <a:t>K</a:t>
            </a:r>
          </a:p>
        </p:txBody>
      </p:sp>
      <p:cxnSp>
        <p:nvCxnSpPr>
          <p:cNvPr id="31825" name="AutoShape 81"/>
          <p:cNvCxnSpPr>
            <a:cxnSpLocks noChangeShapeType="1"/>
          </p:cNvCxnSpPr>
          <p:nvPr/>
        </p:nvCxnSpPr>
        <p:spPr bwMode="auto">
          <a:xfrm flipV="1">
            <a:off x="4800600" y="2819400"/>
            <a:ext cx="838200" cy="106680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1826" name="AutoShape 82"/>
          <p:cNvCxnSpPr>
            <a:cxnSpLocks noChangeShapeType="1"/>
            <a:endCxn id="31769" idx="2"/>
          </p:cNvCxnSpPr>
          <p:nvPr/>
        </p:nvCxnSpPr>
        <p:spPr bwMode="auto">
          <a:xfrm flipV="1">
            <a:off x="6248400" y="2474913"/>
            <a:ext cx="822325" cy="763587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</p:spPr>
      </p:cxnSp>
      <p:sp>
        <p:nvSpPr>
          <p:cNvPr id="31827" name="Oval 83"/>
          <p:cNvSpPr>
            <a:spLocks noChangeArrowheads="1"/>
          </p:cNvSpPr>
          <p:nvPr/>
        </p:nvSpPr>
        <p:spPr bwMode="auto">
          <a:xfrm>
            <a:off x="7086600" y="2209800"/>
            <a:ext cx="530225" cy="530225"/>
          </a:xfrm>
          <a:prstGeom prst="ellipse">
            <a:avLst/>
          </a:prstGeom>
          <a:solidFill>
            <a:srgbClr val="FFCC99"/>
          </a:solidFill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Comic Sans MS" pitchFamily="-109" charset="0"/>
              </a:rPr>
              <a:t>2</a:t>
            </a:r>
          </a:p>
        </p:txBody>
      </p:sp>
      <p:graphicFrame>
        <p:nvGraphicFramePr>
          <p:cNvPr id="31839" name="Object 95"/>
          <p:cNvGraphicFramePr>
            <a:graphicFrameLocks noGrp="1" noChangeAspect="1"/>
          </p:cNvGraphicFramePr>
          <p:nvPr>
            <p:ph idx="1"/>
          </p:nvPr>
        </p:nvGraphicFramePr>
        <p:xfrm>
          <a:off x="2286000" y="5486400"/>
          <a:ext cx="4800600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6" name="Equation" r:id="rId4" imgW="2070000" imgH="431640" progId="Equation.3">
                  <p:embed/>
                </p:oleObj>
              </mc:Choice>
              <mc:Fallback>
                <p:oleObj name="Equation" r:id="rId4" imgW="207000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486400"/>
                        <a:ext cx="4800600" cy="10017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07"/>
          <p:cNvGrpSpPr>
            <a:grpSpLocks/>
          </p:cNvGrpSpPr>
          <p:nvPr/>
        </p:nvGrpSpPr>
        <p:grpSpPr bwMode="auto">
          <a:xfrm>
            <a:off x="609600" y="1828800"/>
            <a:ext cx="8001000" cy="1905000"/>
            <a:chOff x="384" y="1152"/>
            <a:chExt cx="5040" cy="1200"/>
          </a:xfrm>
        </p:grpSpPr>
        <p:sp>
          <p:nvSpPr>
            <p:cNvPr id="31841" name="Oval 97"/>
            <p:cNvSpPr>
              <a:spLocks noChangeArrowheads="1"/>
            </p:cNvSpPr>
            <p:nvPr/>
          </p:nvSpPr>
          <p:spPr bwMode="auto">
            <a:xfrm>
              <a:off x="5136" y="1632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latin typeface="Comic Sans MS" pitchFamily="-109" charset="0"/>
                </a:rPr>
                <a:t>0</a:t>
              </a:r>
            </a:p>
          </p:txBody>
        </p:sp>
        <p:sp>
          <p:nvSpPr>
            <p:cNvPr id="31843" name="Oval 99"/>
            <p:cNvSpPr>
              <a:spLocks noChangeArrowheads="1"/>
            </p:cNvSpPr>
            <p:nvPr/>
          </p:nvSpPr>
          <p:spPr bwMode="auto">
            <a:xfrm>
              <a:off x="384" y="1632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latin typeface="Comic Sans MS" pitchFamily="-109" charset="0"/>
                </a:rPr>
                <a:t>0</a:t>
              </a:r>
            </a:p>
          </p:txBody>
        </p:sp>
        <p:sp>
          <p:nvSpPr>
            <p:cNvPr id="31844" name="Line 100"/>
            <p:cNvSpPr>
              <a:spLocks noChangeShapeType="1"/>
            </p:cNvSpPr>
            <p:nvPr/>
          </p:nvSpPr>
          <p:spPr bwMode="auto">
            <a:xfrm flipV="1">
              <a:off x="624" y="1248"/>
              <a:ext cx="336" cy="432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5" name="Line 101"/>
            <p:cNvSpPr>
              <a:spLocks noChangeShapeType="1"/>
            </p:cNvSpPr>
            <p:nvPr/>
          </p:nvSpPr>
          <p:spPr bwMode="auto">
            <a:xfrm flipV="1">
              <a:off x="672" y="1584"/>
              <a:ext cx="288" cy="192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6" name="Line 102"/>
            <p:cNvSpPr>
              <a:spLocks noChangeShapeType="1"/>
            </p:cNvSpPr>
            <p:nvPr/>
          </p:nvSpPr>
          <p:spPr bwMode="auto">
            <a:xfrm>
              <a:off x="624" y="1872"/>
              <a:ext cx="336" cy="432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7" name="Line 103"/>
            <p:cNvSpPr>
              <a:spLocks noChangeShapeType="1"/>
            </p:cNvSpPr>
            <p:nvPr/>
          </p:nvSpPr>
          <p:spPr bwMode="auto">
            <a:xfrm>
              <a:off x="4800" y="1152"/>
              <a:ext cx="384" cy="48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8" name="Line 104"/>
            <p:cNvSpPr>
              <a:spLocks noChangeShapeType="1"/>
            </p:cNvSpPr>
            <p:nvPr/>
          </p:nvSpPr>
          <p:spPr bwMode="auto">
            <a:xfrm>
              <a:off x="4800" y="1632"/>
              <a:ext cx="336" cy="96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49" name="Line 105"/>
            <p:cNvSpPr>
              <a:spLocks noChangeShapeType="1"/>
            </p:cNvSpPr>
            <p:nvPr/>
          </p:nvSpPr>
          <p:spPr bwMode="auto">
            <a:xfrm flipV="1">
              <a:off x="4800" y="1920"/>
              <a:ext cx="384" cy="432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1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1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1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1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1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5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0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2" grpId="0" animBg="1"/>
      <p:bldP spid="31773" grpId="0"/>
      <p:bldP spid="31774" grpId="0" animBg="1"/>
      <p:bldP spid="31775" grpId="0"/>
      <p:bldP spid="31776" grpId="0" animBg="1"/>
      <p:bldP spid="31777" grpId="0"/>
      <p:bldP spid="31778" grpId="0" animBg="1"/>
      <p:bldP spid="31779" grpId="0"/>
      <p:bldP spid="31780" grpId="0" animBg="1"/>
      <p:bldP spid="31823" grpId="0" animBg="1"/>
      <p:bldP spid="31824" grpId="0" animBg="1"/>
      <p:bldP spid="318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609600" y="1295400"/>
            <a:ext cx="3352800" cy="609600"/>
          </a:xfrm>
          <a:prstGeom prst="rect">
            <a:avLst/>
          </a:prstGeom>
          <a:solidFill>
            <a:srgbClr val="BBE0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occasionally dishonest casino</a:t>
            </a:r>
          </a:p>
        </p:txBody>
      </p:sp>
      <p:graphicFrame>
        <p:nvGraphicFramePr>
          <p:cNvPr id="33798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576638" y="2057400"/>
          <a:ext cx="4656137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1" name="Equation" r:id="rId4" imgW="2755800" imgH="863280" progId="Equation.3">
                  <p:embed/>
                </p:oleObj>
              </mc:Choice>
              <mc:Fallback>
                <p:oleObj name="Equation" r:id="rId4" imgW="2755800" imgH="863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638" y="2057400"/>
                        <a:ext cx="4656137" cy="14589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3586163" y="3810000"/>
          <a:ext cx="5019675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2" name="Equation" r:id="rId6" imgW="2882880" imgH="685800" progId="Equation.3">
                  <p:embed/>
                </p:oleObj>
              </mc:Choice>
              <mc:Fallback>
                <p:oleObj name="Equation" r:id="rId6" imgW="2882880" imgH="685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6163" y="3810000"/>
                        <a:ext cx="5019675" cy="119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1" name="Object 9"/>
          <p:cNvGraphicFramePr>
            <a:graphicFrameLocks noChangeAspect="1"/>
          </p:cNvGraphicFramePr>
          <p:nvPr/>
        </p:nvGraphicFramePr>
        <p:xfrm>
          <a:off x="3592513" y="5181600"/>
          <a:ext cx="4918075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3" name="Equation" r:id="rId8" imgW="2857320" imgH="863280" progId="Equation.3">
                  <p:embed/>
                </p:oleObj>
              </mc:Choice>
              <mc:Fallback>
                <p:oleObj name="Equation" r:id="rId8" imgW="2857320" imgH="8632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513" y="5181600"/>
                        <a:ext cx="4918075" cy="148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2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62000" y="2514600"/>
          <a:ext cx="15240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4" name="Equation" r:id="rId10" imgW="749160" imgH="203040" progId="Equation.3">
                  <p:embed/>
                </p:oleObj>
              </mc:Choice>
              <mc:Fallback>
                <p:oleObj name="Equation" r:id="rId10" imgW="74916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14600"/>
                        <a:ext cx="1524000" cy="4143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838200" y="3962400"/>
          <a:ext cx="14462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5" name="Equation" r:id="rId12" imgW="711000" imgH="203040" progId="Equation.3">
                  <p:embed/>
                </p:oleObj>
              </mc:Choice>
              <mc:Fallback>
                <p:oleObj name="Equation" r:id="rId12" imgW="7110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962400"/>
                        <a:ext cx="1446213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5" name="Object 13"/>
          <p:cNvGraphicFramePr>
            <a:graphicFrameLocks noChangeAspect="1"/>
          </p:cNvGraphicFramePr>
          <p:nvPr/>
        </p:nvGraphicFramePr>
        <p:xfrm>
          <a:off x="838200" y="5334000"/>
          <a:ext cx="14716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6" name="Equation" r:id="rId14" imgW="723600" imgH="203040" progId="Equation.3">
                  <p:embed/>
                </p:oleObj>
              </mc:Choice>
              <mc:Fallback>
                <p:oleObj name="Equation" r:id="rId14" imgW="72360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334000"/>
                        <a:ext cx="1471613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6" name="Object 14"/>
          <p:cNvGraphicFramePr>
            <a:graphicFrameLocks noChangeAspect="1"/>
          </p:cNvGraphicFramePr>
          <p:nvPr/>
        </p:nvGraphicFramePr>
        <p:xfrm>
          <a:off x="685800" y="1371600"/>
          <a:ext cx="32527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7" name="Equation" r:id="rId16" imgW="1600200" imgH="253800" progId="Equation.3">
                  <p:embed/>
                </p:oleObj>
              </mc:Choice>
              <mc:Fallback>
                <p:oleObj name="Equation" r:id="rId16" imgW="1600200" imgH="253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371600"/>
                        <a:ext cx="3252788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609600" y="3581400"/>
            <a:ext cx="8153400" cy="0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609600" y="5105400"/>
            <a:ext cx="8153400" cy="0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8" grpId="0" animBg="1"/>
      <p:bldP spid="3380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most probable path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685800" y="1524000"/>
            <a:ext cx="5807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9" charset="0"/>
              </a:rPr>
              <a:t>The most likely path </a:t>
            </a:r>
            <a:r>
              <a:rPr lang="en-US" sz="2800" i="1">
                <a:latin typeface="Comic Sans MS" pitchFamily="-109" charset="0"/>
                <a:sym typeface="Symbol" pitchFamily="-109" charset="2"/>
              </a:rPr>
              <a:t></a:t>
            </a:r>
            <a:r>
              <a:rPr lang="en-US" sz="2800" baseline="30000">
                <a:latin typeface="Comic Sans MS" pitchFamily="-109" charset="0"/>
                <a:sym typeface="Symbol" pitchFamily="-109" charset="2"/>
              </a:rPr>
              <a:t>*</a:t>
            </a:r>
            <a:r>
              <a:rPr lang="en-US" sz="2800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 satisfies</a:t>
            </a:r>
          </a:p>
        </p:txBody>
      </p:sp>
      <p:graphicFrame>
        <p:nvGraphicFramePr>
          <p:cNvPr id="38917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2590800" y="2057400"/>
          <a:ext cx="38862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0" name="Equation" r:id="rId3" imgW="1498320" imgH="330120" progId="Equation.3">
                  <p:embed/>
                </p:oleObj>
              </mc:Choice>
              <mc:Fallback>
                <p:oleObj name="Equation" r:id="rId3" imgW="1498320" imgH="330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057400"/>
                        <a:ext cx="3886200" cy="8540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685800" y="28194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9" charset="0"/>
              </a:rPr>
              <a:t>To find </a:t>
            </a:r>
            <a:r>
              <a:rPr lang="en-US" sz="2800" i="1">
                <a:latin typeface="Comic Sans MS" pitchFamily="-109" charset="0"/>
                <a:sym typeface="Symbol" pitchFamily="-109" charset="2"/>
              </a:rPr>
              <a:t></a:t>
            </a:r>
            <a:r>
              <a:rPr lang="en-US" sz="2800" baseline="30000">
                <a:latin typeface="Comic Sans MS" pitchFamily="-109" charset="0"/>
                <a:sym typeface="Symbol" pitchFamily="-109" charset="2"/>
              </a:rPr>
              <a:t>*</a:t>
            </a:r>
            <a:r>
              <a:rPr lang="en-US" sz="2800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,</a:t>
            </a:r>
            <a:r>
              <a:rPr lang="en-US" sz="2800">
                <a:solidFill>
                  <a:schemeClr val="accent2"/>
                </a:solidFill>
                <a:latin typeface="Comic Sans MS" pitchFamily="-109" charset="0"/>
              </a:rPr>
              <a:t> consider all possible ways the last symbol of </a:t>
            </a:r>
            <a:r>
              <a:rPr lang="en-US" sz="2800" i="1">
                <a:latin typeface="Comic Sans MS" pitchFamily="-109" charset="0"/>
              </a:rPr>
              <a:t>x</a:t>
            </a:r>
            <a:r>
              <a:rPr lang="en-US" sz="2800">
                <a:solidFill>
                  <a:schemeClr val="accent2"/>
                </a:solidFill>
                <a:latin typeface="Comic Sans MS" pitchFamily="-109" charset="0"/>
              </a:rPr>
              <a:t> could have been emitted</a:t>
            </a:r>
          </a:p>
        </p:txBody>
      </p:sp>
      <p:graphicFrame>
        <p:nvGraphicFramePr>
          <p:cNvPr id="38923" name="Object 11"/>
          <p:cNvGraphicFramePr>
            <a:graphicFrameLocks noChangeAspect="1"/>
          </p:cNvGraphicFramePr>
          <p:nvPr/>
        </p:nvGraphicFramePr>
        <p:xfrm>
          <a:off x="2119313" y="5638800"/>
          <a:ext cx="47942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1" name="Equation" r:id="rId5" imgW="2031840" imgH="279360" progId="Equation.3">
                  <p:embed/>
                </p:oleObj>
              </mc:Choice>
              <mc:Fallback>
                <p:oleObj name="Equation" r:id="rId5" imgW="2031840" imgH="279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313" y="5638800"/>
                        <a:ext cx="4794250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685800" y="38862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8080"/>
                </a:solidFill>
                <a:latin typeface="Comic Sans MS" pitchFamily="-109" charset="0"/>
              </a:rPr>
              <a:t>Let</a:t>
            </a:r>
            <a:endParaRPr lang="en-US" sz="2800">
              <a:solidFill>
                <a:srgbClr val="008080"/>
              </a:solidFill>
              <a:latin typeface="Comic Sans MS" pitchFamily="-109" charset="0"/>
              <a:sym typeface="Symbol" pitchFamily="-109" charset="2"/>
            </a:endParaRP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685800" y="53340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8080"/>
                </a:solidFill>
                <a:latin typeface="Comic Sans MS" pitchFamily="-109" charset="0"/>
              </a:rPr>
              <a:t>Then</a:t>
            </a:r>
            <a:endParaRPr lang="en-US" sz="2800">
              <a:solidFill>
                <a:srgbClr val="008080"/>
              </a:solidFill>
              <a:latin typeface="Comic Sans MS" pitchFamily="-109" charset="0"/>
              <a:sym typeface="Symbol" pitchFamily="-109" charset="2"/>
            </a:endParaRPr>
          </a:p>
        </p:txBody>
      </p:sp>
      <p:graphicFrame>
        <p:nvGraphicFramePr>
          <p:cNvPr id="38931" name="Object 19"/>
          <p:cNvGraphicFramePr>
            <a:graphicFrameLocks noChangeAspect="1"/>
          </p:cNvGraphicFramePr>
          <p:nvPr/>
        </p:nvGraphicFramePr>
        <p:xfrm>
          <a:off x="1158875" y="4313238"/>
          <a:ext cx="6981825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2" name="Equation" r:id="rId7" imgW="2958840" imgH="507960" progId="Equation.3">
                  <p:embed/>
                </p:oleObj>
              </mc:Choice>
              <mc:Fallback>
                <p:oleObj name="Equation" r:id="rId7" imgW="2958840" imgH="5079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4313238"/>
                        <a:ext cx="6981825" cy="1195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Viterbi Algorithm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00200"/>
            <a:ext cx="7772400" cy="4525963"/>
          </a:xfrm>
        </p:spPr>
        <p:txBody>
          <a:bodyPr/>
          <a:lstStyle/>
          <a:p>
            <a:r>
              <a:rPr lang="en-US" sz="2800"/>
              <a:t>Initialization	(</a:t>
            </a:r>
            <a:r>
              <a:rPr lang="en-US" sz="2800" i="1">
                <a:solidFill>
                  <a:schemeClr val="tx1"/>
                </a:solidFill>
              </a:rPr>
              <a:t>i</a:t>
            </a:r>
            <a:r>
              <a:rPr lang="en-US" sz="2800">
                <a:solidFill>
                  <a:schemeClr val="tx1"/>
                </a:solidFill>
              </a:rPr>
              <a:t> = 0</a:t>
            </a:r>
            <a:r>
              <a:rPr lang="en-US" sz="2800"/>
              <a:t>)</a:t>
            </a:r>
            <a:r>
              <a:rPr lang="en-US" sz="2800">
                <a:solidFill>
                  <a:schemeClr val="tx1"/>
                </a:solidFill>
              </a:rPr>
              <a:t/>
            </a:r>
            <a:br>
              <a:rPr lang="en-US" sz="2800">
                <a:solidFill>
                  <a:schemeClr val="tx1"/>
                </a:solidFill>
              </a:rPr>
            </a:br>
            <a:r>
              <a:rPr lang="en-US" sz="2800">
                <a:solidFill>
                  <a:schemeClr val="tx1"/>
                </a:solidFill>
              </a:rPr>
              <a:t/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r>
              <a:rPr lang="en-US" sz="2800"/>
              <a:t>Recursion (</a:t>
            </a:r>
            <a:r>
              <a:rPr lang="en-US" sz="2800" i="1">
                <a:solidFill>
                  <a:schemeClr val="tx1"/>
                </a:solidFill>
              </a:rPr>
              <a:t>i</a:t>
            </a:r>
            <a:r>
              <a:rPr lang="en-US" sz="2800">
                <a:solidFill>
                  <a:schemeClr val="tx1"/>
                </a:solidFill>
              </a:rPr>
              <a:t> = 1, . . . , </a:t>
            </a:r>
            <a:r>
              <a:rPr lang="en-US" sz="2800" i="1">
                <a:solidFill>
                  <a:schemeClr val="tx1"/>
                </a:solidFill>
              </a:rPr>
              <a:t>L</a:t>
            </a:r>
            <a:r>
              <a:rPr lang="en-US" sz="2800"/>
              <a:t>): For each state </a:t>
            </a:r>
            <a:r>
              <a:rPr lang="en-US" sz="2800" i="1">
                <a:solidFill>
                  <a:schemeClr val="tx1"/>
                </a:solidFill>
              </a:rPr>
              <a:t>k</a:t>
            </a:r>
            <a:r>
              <a:rPr lang="en-US" sz="2800"/>
              <a:t/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endParaRPr lang="en-US" sz="2800"/>
          </a:p>
          <a:p>
            <a:r>
              <a:rPr lang="en-US" sz="2800"/>
              <a:t>Termination:</a:t>
            </a:r>
          </a:p>
        </p:txBody>
      </p:sp>
      <p:graphicFrame>
        <p:nvGraphicFramePr>
          <p:cNvPr id="2458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251075" y="3659188"/>
          <a:ext cx="456565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4" name="Equation" r:id="rId4" imgW="2031840" imgH="279360" progId="Equation.3">
                  <p:embed/>
                </p:oleObj>
              </mc:Choice>
              <mc:Fallback>
                <p:oleObj name="Equation" r:id="rId4" imgW="203184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075" y="3659188"/>
                        <a:ext cx="4565650" cy="62706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2590800" y="4876800"/>
          <a:ext cx="3938588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5" name="Equation" r:id="rId6" imgW="1739880" imgH="291960" progId="Equation.3">
                  <p:embed/>
                </p:oleObj>
              </mc:Choice>
              <mc:Fallback>
                <p:oleObj name="Equation" r:id="rId6" imgW="1739880" imgH="291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876800"/>
                        <a:ext cx="3938588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209800" y="2209800"/>
          <a:ext cx="46275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6" name="Equation" r:id="rId8" imgW="2044440" imgH="228600" progId="Equation.3">
                  <p:embed/>
                </p:oleObj>
              </mc:Choice>
              <mc:Fallback>
                <p:oleObj name="Equation" r:id="rId8" imgW="20444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209800"/>
                        <a:ext cx="4627563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685800" y="57912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latin typeface="Comic Sans MS" pitchFamily="-109" charset="0"/>
                <a:sym typeface="Symbol" pitchFamily="-109" charset="2"/>
              </a:rPr>
              <a:t>To find </a:t>
            </a:r>
            <a:r>
              <a:rPr lang="en-US" sz="2400">
                <a:latin typeface="Comic Sans MS" pitchFamily="-109" charset="0"/>
                <a:sym typeface="Symbol" pitchFamily="-109" charset="2"/>
              </a:rPr>
              <a:t></a:t>
            </a:r>
            <a:r>
              <a:rPr lang="en-US" sz="2400" baseline="30000">
                <a:latin typeface="Comic Sans MS" pitchFamily="-109" charset="0"/>
                <a:sym typeface="Symbol" pitchFamily="-109" charset="2"/>
              </a:rPr>
              <a:t>*</a:t>
            </a:r>
            <a:r>
              <a:rPr lang="en-US" sz="2400">
                <a:solidFill>
                  <a:srgbClr val="800000"/>
                </a:solidFill>
                <a:latin typeface="Comic Sans MS" pitchFamily="-109" charset="0"/>
                <a:sym typeface="Symbol" pitchFamily="-109" charset="2"/>
              </a:rPr>
              <a:t>, use trace-back, as in dynamic programming</a:t>
            </a: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90" name="AutoShape 46"/>
          <p:cNvSpPr>
            <a:spLocks noChangeArrowheads="1"/>
          </p:cNvSpPr>
          <p:nvPr/>
        </p:nvSpPr>
        <p:spPr bwMode="auto">
          <a:xfrm>
            <a:off x="381000" y="5562600"/>
            <a:ext cx="44196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Viterbi</a:t>
            </a:r>
            <a:r>
              <a:rPr lang="en-US" dirty="0"/>
              <a:t>: Example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114425" y="21478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mic Sans MS" pitchFamily="-109" charset="0"/>
              </a:rPr>
              <a:t>1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28600" y="3128963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>
                <a:latin typeface="Comic Sans MS" pitchFamily="-109" charset="0"/>
                <a:sym typeface="Symbol" pitchFamily="-109" charset="2"/>
              </a:rPr>
              <a:t>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4572000" y="1295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i="1">
                <a:latin typeface="Comic Sans MS" pitchFamily="-109" charset="0"/>
              </a:rPr>
              <a:t>x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123950" y="304323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Comic Sans MS" pitchFamily="-109" charset="0"/>
              </a:rPr>
              <a:t>0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1123950" y="418623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Comic Sans MS" pitchFamily="-109" charset="0"/>
              </a:rPr>
              <a:t>0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2057400" y="16144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9" charset="0"/>
              </a:rPr>
              <a:t>6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4324350" y="16097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9" charset="0"/>
              </a:rPr>
              <a:t>2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7143750" y="16097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9" charset="0"/>
              </a:rPr>
              <a:t>6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1054100" y="1614488"/>
            <a:ext cx="341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9" charset="0"/>
                <a:sym typeface="Symbol" pitchFamily="-109" charset="2"/>
              </a:rPr>
              <a:t>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1600200" y="2911475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mic Sans MS" pitchFamily="-109" charset="0"/>
              </a:rPr>
              <a:t>(</a:t>
            </a:r>
            <a:r>
              <a:rPr lang="en-US" sz="1800" dirty="0">
                <a:solidFill>
                  <a:srgbClr val="008080"/>
                </a:solidFill>
                <a:latin typeface="Comic Sans MS" pitchFamily="-109" charset="0"/>
              </a:rPr>
              <a:t>1/6</a:t>
            </a:r>
            <a:r>
              <a:rPr lang="en-US" sz="1800" dirty="0">
                <a:latin typeface="Comic Sans MS" pitchFamily="-109" charset="0"/>
              </a:rPr>
              <a:t>)</a:t>
            </a:r>
            <a:r>
              <a:rPr lang="en-US" sz="1800" dirty="0">
                <a:latin typeface="Comic Sans MS" pitchFamily="-109" charset="0"/>
                <a:sym typeface="Symbol" pitchFamily="-109" charset="2"/>
              </a:rPr>
              <a:t>(1/2)</a:t>
            </a:r>
          </a:p>
          <a:p>
            <a:r>
              <a:rPr lang="en-US" sz="1800" dirty="0">
                <a:latin typeface="Comic Sans MS" pitchFamily="-109" charset="0"/>
                <a:sym typeface="Symbol" pitchFamily="-109" charset="2"/>
              </a:rPr>
              <a:t>   = </a:t>
            </a:r>
            <a:r>
              <a:rPr lang="en-US" sz="1800" b="1" dirty="0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1/12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2057400" y="21478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mic Sans MS" pitchFamily="-109" charset="0"/>
              </a:rPr>
              <a:t>0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1600200" y="40386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mic Sans MS" pitchFamily="-109" charset="0"/>
              </a:rPr>
              <a:t>(</a:t>
            </a:r>
            <a:r>
              <a:rPr lang="en-US" sz="1800">
                <a:solidFill>
                  <a:srgbClr val="008080"/>
                </a:solidFill>
                <a:latin typeface="Comic Sans MS" pitchFamily="-109" charset="0"/>
              </a:rPr>
              <a:t>1/2</a:t>
            </a:r>
            <a:r>
              <a:rPr lang="en-US" sz="1800">
                <a:latin typeface="Comic Sans MS" pitchFamily="-109" charset="0"/>
              </a:rPr>
              <a:t>)</a:t>
            </a:r>
            <a:r>
              <a:rPr lang="en-US" sz="1800">
                <a:latin typeface="Comic Sans MS" pitchFamily="-109" charset="0"/>
                <a:sym typeface="Symbol" pitchFamily="-109" charset="2"/>
              </a:rPr>
              <a:t>(1/2)</a:t>
            </a:r>
          </a:p>
          <a:p>
            <a:r>
              <a:rPr lang="en-US" sz="1800">
                <a:latin typeface="Comic Sans MS" pitchFamily="-109" charset="0"/>
                <a:sym typeface="Symbol" pitchFamily="-109" charset="2"/>
              </a:rPr>
              <a:t>   = </a:t>
            </a:r>
            <a:r>
              <a:rPr lang="en-US" sz="1800" b="1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1/4</a:t>
            </a: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3124200" y="2819400"/>
            <a:ext cx="2667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mic Sans MS" pitchFamily="-109" charset="0"/>
              </a:rPr>
              <a:t>(</a:t>
            </a:r>
            <a:r>
              <a:rPr lang="en-US" sz="1800" dirty="0">
                <a:solidFill>
                  <a:srgbClr val="008080"/>
                </a:solidFill>
                <a:latin typeface="Comic Sans MS" pitchFamily="-109" charset="0"/>
              </a:rPr>
              <a:t>1/6</a:t>
            </a:r>
            <a:r>
              <a:rPr lang="en-US" sz="1800" dirty="0">
                <a:latin typeface="Comic Sans MS" pitchFamily="-109" charset="0"/>
              </a:rPr>
              <a:t>)</a:t>
            </a:r>
            <a:r>
              <a:rPr lang="en-US" sz="1800" dirty="0">
                <a:latin typeface="Comic Sans MS" pitchFamily="-109" charset="0"/>
                <a:sym typeface="Symbol" pitchFamily="-109" charset="2"/>
              </a:rPr>
              <a:t>max{(1/12)0.99,</a:t>
            </a:r>
          </a:p>
          <a:p>
            <a:r>
              <a:rPr lang="en-US" sz="1800" dirty="0">
                <a:latin typeface="Comic Sans MS" pitchFamily="-109" charset="0"/>
                <a:sym typeface="Symbol" pitchFamily="-109" charset="2"/>
              </a:rPr>
              <a:t>	     (1/4)</a:t>
            </a:r>
            <a:r>
              <a:rPr lang="en-US" sz="1800" dirty="0">
                <a:sym typeface="Symbol" pitchFamily="-109" charset="2"/>
              </a:rPr>
              <a:t></a:t>
            </a:r>
            <a:r>
              <a:rPr lang="en-US" sz="1800" dirty="0">
                <a:latin typeface="Comic Sans MS" pitchFamily="-109" charset="0"/>
                <a:sym typeface="Symbol" pitchFamily="-109" charset="2"/>
              </a:rPr>
              <a:t>0.2}</a:t>
            </a:r>
          </a:p>
          <a:p>
            <a:r>
              <a:rPr lang="en-US" sz="1800" dirty="0">
                <a:latin typeface="Comic Sans MS" pitchFamily="-109" charset="0"/>
                <a:sym typeface="Symbol" pitchFamily="-109" charset="2"/>
              </a:rPr>
              <a:t>   = </a:t>
            </a:r>
            <a:r>
              <a:rPr lang="en-US" sz="1800" b="1" dirty="0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0.01375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3048000" y="3962400"/>
            <a:ext cx="2895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mic Sans MS" pitchFamily="-109" charset="0"/>
              </a:rPr>
              <a:t>(</a:t>
            </a:r>
            <a:r>
              <a:rPr lang="en-US" sz="1800" dirty="0">
                <a:solidFill>
                  <a:srgbClr val="008080"/>
                </a:solidFill>
                <a:latin typeface="Comic Sans MS" pitchFamily="-109" charset="0"/>
              </a:rPr>
              <a:t>1/10</a:t>
            </a:r>
            <a:r>
              <a:rPr lang="en-US" sz="1800" dirty="0">
                <a:latin typeface="Comic Sans MS" pitchFamily="-109" charset="0"/>
              </a:rPr>
              <a:t>)</a:t>
            </a:r>
            <a:r>
              <a:rPr lang="en-US" sz="1800" dirty="0">
                <a:latin typeface="Comic Sans MS" pitchFamily="-109" charset="0"/>
                <a:sym typeface="Symbol" pitchFamily="-109" charset="2"/>
              </a:rPr>
              <a:t>max{(1/12)0.01,</a:t>
            </a:r>
          </a:p>
          <a:p>
            <a:r>
              <a:rPr lang="en-US" sz="1800" dirty="0">
                <a:latin typeface="Comic Sans MS" pitchFamily="-109" charset="0"/>
                <a:sym typeface="Symbol" pitchFamily="-109" charset="2"/>
              </a:rPr>
              <a:t>	      (1/4)</a:t>
            </a:r>
            <a:r>
              <a:rPr lang="en-US" sz="1800" dirty="0">
                <a:sym typeface="Symbol" pitchFamily="-109" charset="2"/>
              </a:rPr>
              <a:t></a:t>
            </a:r>
            <a:r>
              <a:rPr lang="en-US" sz="1800" dirty="0">
                <a:latin typeface="Comic Sans MS" pitchFamily="-109" charset="0"/>
                <a:sym typeface="Symbol" pitchFamily="-109" charset="2"/>
              </a:rPr>
              <a:t>0.8}</a:t>
            </a:r>
          </a:p>
          <a:p>
            <a:r>
              <a:rPr lang="en-US" sz="1800" dirty="0">
                <a:latin typeface="Comic Sans MS" pitchFamily="-109" charset="0"/>
                <a:sym typeface="Symbol" pitchFamily="-109" charset="2"/>
              </a:rPr>
              <a:t>    = </a:t>
            </a:r>
            <a:r>
              <a:rPr lang="en-US" sz="1800" b="1" dirty="0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0.02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685800" y="21478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9" charset="0"/>
                <a:sym typeface="Symbol" pitchFamily="-109" charset="2"/>
              </a:rPr>
              <a:t>B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685800" y="3048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9" charset="0"/>
                <a:sym typeface="Symbol" pitchFamily="-109" charset="2"/>
              </a:rPr>
              <a:t>F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685800" y="4191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9" charset="0"/>
                <a:sym typeface="Symbol" pitchFamily="-109" charset="2"/>
              </a:rPr>
              <a:t>L</a:t>
            </a: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4324350" y="213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Comic Sans MS" pitchFamily="-109" charset="0"/>
              </a:rPr>
              <a:t>0</a:t>
            </a:r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7219950" y="213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Comic Sans MS" pitchFamily="-109" charset="0"/>
              </a:rPr>
              <a:t>0</a:t>
            </a:r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5943600" y="2819400"/>
            <a:ext cx="2971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mic Sans MS" pitchFamily="-109" charset="0"/>
              </a:rPr>
              <a:t>(</a:t>
            </a:r>
            <a:r>
              <a:rPr lang="en-US" sz="1800" dirty="0">
                <a:solidFill>
                  <a:srgbClr val="008080"/>
                </a:solidFill>
                <a:latin typeface="Comic Sans MS" pitchFamily="-109" charset="0"/>
              </a:rPr>
              <a:t>1/6</a:t>
            </a:r>
            <a:r>
              <a:rPr lang="en-US" sz="1800" dirty="0">
                <a:latin typeface="Comic Sans MS" pitchFamily="-109" charset="0"/>
              </a:rPr>
              <a:t>)</a:t>
            </a:r>
            <a:r>
              <a:rPr lang="en-US" sz="1800" dirty="0">
                <a:latin typeface="Comic Sans MS" pitchFamily="-109" charset="0"/>
                <a:sym typeface="Symbol" pitchFamily="-109" charset="2"/>
              </a:rPr>
              <a:t>max{0.013750.99,</a:t>
            </a:r>
          </a:p>
          <a:p>
            <a:r>
              <a:rPr lang="en-US" sz="1800" dirty="0">
                <a:latin typeface="Comic Sans MS" pitchFamily="-109" charset="0"/>
                <a:sym typeface="Symbol" pitchFamily="-109" charset="2"/>
              </a:rPr>
              <a:t>	     0.02</a:t>
            </a:r>
            <a:r>
              <a:rPr lang="en-US" sz="1800" dirty="0">
                <a:sym typeface="Symbol" pitchFamily="-109" charset="2"/>
              </a:rPr>
              <a:t></a:t>
            </a:r>
            <a:r>
              <a:rPr lang="en-US" sz="1800" dirty="0">
                <a:latin typeface="Comic Sans MS" pitchFamily="-109" charset="0"/>
                <a:sym typeface="Symbol" pitchFamily="-109" charset="2"/>
              </a:rPr>
              <a:t>0.2}</a:t>
            </a:r>
          </a:p>
          <a:p>
            <a:r>
              <a:rPr lang="en-US" sz="1800" dirty="0">
                <a:latin typeface="Comic Sans MS" pitchFamily="-109" charset="0"/>
                <a:sym typeface="Symbol" pitchFamily="-109" charset="2"/>
              </a:rPr>
              <a:t>   = </a:t>
            </a:r>
            <a:r>
              <a:rPr lang="en-US" sz="1800" b="1" dirty="0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0.00226875</a:t>
            </a:r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5943600" y="3960813"/>
            <a:ext cx="29718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mic Sans MS" pitchFamily="-109" charset="0"/>
              </a:rPr>
              <a:t>(</a:t>
            </a:r>
            <a:r>
              <a:rPr lang="en-US" sz="1800" dirty="0">
                <a:solidFill>
                  <a:srgbClr val="008080"/>
                </a:solidFill>
                <a:latin typeface="Comic Sans MS" pitchFamily="-109" charset="0"/>
              </a:rPr>
              <a:t>1/2</a:t>
            </a:r>
            <a:r>
              <a:rPr lang="en-US" sz="1800" dirty="0">
                <a:latin typeface="Comic Sans MS" pitchFamily="-109" charset="0"/>
              </a:rPr>
              <a:t>)</a:t>
            </a:r>
            <a:r>
              <a:rPr lang="en-US" sz="1800" dirty="0">
                <a:latin typeface="Comic Sans MS" pitchFamily="-109" charset="0"/>
                <a:sym typeface="Symbol" pitchFamily="-109" charset="2"/>
              </a:rPr>
              <a:t>max{0.013750.01,</a:t>
            </a:r>
          </a:p>
          <a:p>
            <a:r>
              <a:rPr lang="en-US" sz="1800" dirty="0">
                <a:latin typeface="Comic Sans MS" pitchFamily="-109" charset="0"/>
                <a:sym typeface="Symbol" pitchFamily="-109" charset="2"/>
              </a:rPr>
              <a:t>	     0.02</a:t>
            </a:r>
            <a:r>
              <a:rPr lang="en-US" sz="1800" dirty="0">
                <a:sym typeface="Symbol" pitchFamily="-109" charset="2"/>
              </a:rPr>
              <a:t></a:t>
            </a:r>
            <a:r>
              <a:rPr lang="en-US" sz="1800" dirty="0">
                <a:latin typeface="Comic Sans MS" pitchFamily="-109" charset="0"/>
                <a:sym typeface="Symbol" pitchFamily="-109" charset="2"/>
              </a:rPr>
              <a:t>0.8}</a:t>
            </a:r>
          </a:p>
          <a:p>
            <a:r>
              <a:rPr lang="en-US" sz="1800" dirty="0">
                <a:latin typeface="Comic Sans MS" pitchFamily="-109" charset="0"/>
                <a:sym typeface="Symbol" pitchFamily="-109" charset="2"/>
              </a:rPr>
              <a:t>   = </a:t>
            </a:r>
            <a:r>
              <a:rPr lang="en-US" sz="1800" b="1" dirty="0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0.08</a:t>
            </a:r>
          </a:p>
        </p:txBody>
      </p:sp>
      <p:sp>
        <p:nvSpPr>
          <p:cNvPr id="57370" name="Rectangle 26"/>
          <p:cNvSpPr>
            <a:spLocks noChangeArrowheads="1"/>
          </p:cNvSpPr>
          <p:nvPr/>
        </p:nvSpPr>
        <p:spPr bwMode="auto">
          <a:xfrm>
            <a:off x="990600" y="1981200"/>
            <a:ext cx="7924800" cy="297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72" name="Line 28"/>
          <p:cNvSpPr>
            <a:spLocks noChangeShapeType="1"/>
          </p:cNvSpPr>
          <p:nvPr/>
        </p:nvSpPr>
        <p:spPr bwMode="auto">
          <a:xfrm>
            <a:off x="990600" y="25908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990600" y="38100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>
            <a:off x="1524000" y="1981200"/>
            <a:ext cx="0" cy="297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3048000" y="1981200"/>
            <a:ext cx="0" cy="297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>
            <a:off x="5867400" y="1981200"/>
            <a:ext cx="0" cy="297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7378" name="Picture 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5105400"/>
            <a:ext cx="35814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7379" name="Object 35"/>
          <p:cNvGraphicFramePr>
            <a:graphicFrameLocks noGrp="1" noChangeAspect="1"/>
          </p:cNvGraphicFramePr>
          <p:nvPr>
            <p:ph idx="1"/>
          </p:nvPr>
        </p:nvGraphicFramePr>
        <p:xfrm>
          <a:off x="457200" y="5638800"/>
          <a:ext cx="42672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6" name="Equation" r:id="rId5" imgW="2031840" imgH="279360" progId="Equation.3">
                  <p:embed/>
                </p:oleObj>
              </mc:Choice>
              <mc:Fallback>
                <p:oleObj name="Equation" r:id="rId5" imgW="203184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638800"/>
                        <a:ext cx="42672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81" name="Oval 37"/>
          <p:cNvSpPr>
            <a:spLocks noChangeArrowheads="1"/>
          </p:cNvSpPr>
          <p:nvPr/>
        </p:nvSpPr>
        <p:spPr bwMode="auto">
          <a:xfrm>
            <a:off x="6324600" y="4419600"/>
            <a:ext cx="685800" cy="533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7382" name="Oval 38"/>
          <p:cNvSpPr>
            <a:spLocks noChangeArrowheads="1"/>
          </p:cNvSpPr>
          <p:nvPr/>
        </p:nvSpPr>
        <p:spPr bwMode="auto">
          <a:xfrm>
            <a:off x="3505200" y="4419600"/>
            <a:ext cx="685800" cy="533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7383" name="Line 39"/>
          <p:cNvSpPr>
            <a:spLocks noChangeShapeType="1"/>
          </p:cNvSpPr>
          <p:nvPr/>
        </p:nvSpPr>
        <p:spPr bwMode="auto">
          <a:xfrm flipH="1">
            <a:off x="4267200" y="4724400"/>
            <a:ext cx="1905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87" name="Oval 43"/>
          <p:cNvSpPr>
            <a:spLocks noChangeArrowheads="1"/>
          </p:cNvSpPr>
          <p:nvPr/>
        </p:nvSpPr>
        <p:spPr bwMode="auto">
          <a:xfrm>
            <a:off x="1905000" y="4267200"/>
            <a:ext cx="685800" cy="533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7388" name="Line 44"/>
          <p:cNvSpPr>
            <a:spLocks noChangeShapeType="1"/>
          </p:cNvSpPr>
          <p:nvPr/>
        </p:nvSpPr>
        <p:spPr bwMode="auto">
          <a:xfrm flipH="1" flipV="1">
            <a:off x="2667000" y="4495800"/>
            <a:ext cx="762000" cy="152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7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52" grpId="0"/>
      <p:bldP spid="57353" grpId="0"/>
      <p:bldP spid="57358" grpId="0"/>
      <p:bldP spid="57359" grpId="0"/>
      <p:bldP spid="57360" grpId="0"/>
      <p:bldP spid="57361" grpId="0"/>
      <p:bldP spid="57362" grpId="0"/>
      <p:bldP spid="57366" grpId="0"/>
      <p:bldP spid="57367" grpId="0"/>
      <p:bldP spid="57368" grpId="0"/>
      <p:bldP spid="57369" grpId="0"/>
      <p:bldP spid="57381" grpId="0" animBg="1"/>
      <p:bldP spid="57382" grpId="0" animBg="1"/>
      <p:bldP spid="57383" grpId="0" animBg="1"/>
      <p:bldP spid="57387" grpId="0" animBg="1"/>
      <p:bldP spid="5738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probabilty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777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9" charset="0"/>
              </a:rPr>
              <a:t>Many different paths can result in observation </a:t>
            </a:r>
            <a:r>
              <a:rPr lang="en-US" sz="2800">
                <a:latin typeface="Comic Sans MS" pitchFamily="-109" charset="0"/>
                <a:sym typeface="Symbol" pitchFamily="-109" charset="2"/>
              </a:rPr>
              <a:t>x</a:t>
            </a:r>
            <a:r>
              <a:rPr lang="en-US" sz="2800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.</a:t>
            </a:r>
          </a:p>
        </p:txBody>
      </p:sp>
      <p:graphicFrame>
        <p:nvGraphicFramePr>
          <p:cNvPr id="53252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2971800" y="3581400"/>
          <a:ext cx="332105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8" name="Equation" r:id="rId4" imgW="1333440" imgH="342720" progId="Equation.3">
                  <p:embed/>
                </p:oleObj>
              </mc:Choice>
              <mc:Fallback>
                <p:oleObj name="Equation" r:id="rId4" imgW="1333440" imgH="342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81400"/>
                        <a:ext cx="3321050" cy="8540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685800" y="26670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9" charset="0"/>
              </a:rPr>
              <a:t>The probability that our model will emit </a:t>
            </a:r>
            <a:r>
              <a:rPr lang="en-US" sz="2800">
                <a:latin typeface="Comic Sans MS" pitchFamily="-109" charset="0"/>
                <a:sym typeface="Symbol" pitchFamily="-109" charset="2"/>
              </a:rPr>
              <a:t>x</a:t>
            </a:r>
            <a:r>
              <a:rPr lang="en-US" sz="2800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 is</a:t>
            </a:r>
          </a:p>
        </p:txBody>
      </p:sp>
      <p:sp>
        <p:nvSpPr>
          <p:cNvPr id="53262" name="AutoShape 14"/>
          <p:cNvSpPr>
            <a:spLocks noChangeArrowheads="1"/>
          </p:cNvSpPr>
          <p:nvPr/>
        </p:nvSpPr>
        <p:spPr bwMode="auto">
          <a:xfrm>
            <a:off x="6705600" y="3124200"/>
            <a:ext cx="1905000" cy="914400"/>
          </a:xfrm>
          <a:prstGeom prst="wedgeRoundRectCallout">
            <a:avLst>
              <a:gd name="adj1" fmla="val -75000"/>
              <a:gd name="adj2" fmla="val 25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Comic Sans MS" pitchFamily="-109" charset="0"/>
              </a:rPr>
              <a:t>Total Probability</a:t>
            </a: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685800" y="4800600"/>
            <a:ext cx="7543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9" charset="0"/>
              </a:rPr>
              <a:t>If HMM models a family of objects, we want total probability to peak at members of the family</a:t>
            </a:r>
            <a:r>
              <a:rPr lang="en-US" sz="2800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.  (</a:t>
            </a:r>
            <a:r>
              <a:rPr lang="en-US" sz="2800">
                <a:latin typeface="Comic Sans MS" pitchFamily="-109" charset="0"/>
                <a:sym typeface="Symbol" pitchFamily="-109" charset="2"/>
              </a:rPr>
              <a:t>Training</a:t>
            </a:r>
            <a:r>
              <a:rPr lang="en-US" sz="2800">
                <a:solidFill>
                  <a:schemeClr val="accent2"/>
                </a:solidFill>
                <a:latin typeface="Comic Sans MS" pitchFamily="-109" charset="0"/>
                <a:sym typeface="Symbol" pitchFamily="-109" charset="2"/>
              </a:rPr>
              <a:t>)</a:t>
            </a: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09" charset="-128"/>
                <a:cs typeface="ＭＳ Ｐゴシック" pitchFamily="-109" charset="-128"/>
              </a:rPr>
              <a:t>A</a:t>
            </a:r>
            <a:r>
              <a:rPr lang="en-US" altLang="zh-CN" smtClean="0">
                <a:ea typeface="ＭＳ Ｐゴシック" pitchFamily="-109" charset="-128"/>
                <a:cs typeface="ＭＳ Ｐゴシック" pitchFamily="-109" charset="-128"/>
              </a:rPr>
              <a:t>pplications</a:t>
            </a:r>
            <a:endParaRPr lang="en-US" smtClean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Speech recognition</a:t>
            </a: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Machine translation</a:t>
            </a: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Gene prediction</a:t>
            </a:r>
          </a:p>
          <a:p>
            <a:r>
              <a:rPr lang="en-US" altLang="zh-CN" dirty="0" smtClean="0">
                <a:ea typeface="ＭＳ Ｐゴシック" pitchFamily="-109" charset="-128"/>
                <a:cs typeface="ＭＳ Ｐゴシック" pitchFamily="-109" charset="-128"/>
              </a:rPr>
              <a:t>S</a:t>
            </a:r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equences alignment</a:t>
            </a: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Time Series Analysis</a:t>
            </a: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Protein folding</a:t>
            </a: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…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probabilty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762000" y="25146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9" charset="0"/>
              </a:rPr>
              <a:t>Let</a:t>
            </a:r>
            <a:endParaRPr lang="en-US" sz="2800">
              <a:solidFill>
                <a:schemeClr val="accent2"/>
              </a:solidFill>
              <a:latin typeface="Comic Sans MS" pitchFamily="-109" charset="0"/>
              <a:sym typeface="Symbol" pitchFamily="-109" charset="2"/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762000" y="42672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9" charset="0"/>
              </a:rPr>
              <a:t>Then</a:t>
            </a:r>
            <a:endParaRPr lang="en-US" sz="2800">
              <a:solidFill>
                <a:schemeClr val="accent2"/>
              </a:solidFill>
              <a:latin typeface="Comic Sans MS" pitchFamily="-109" charset="0"/>
              <a:sym typeface="Symbol" pitchFamily="-109" charset="2"/>
            </a:endParaRPr>
          </a:p>
        </p:txBody>
      </p:sp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1752600" y="2971800"/>
          <a:ext cx="5872163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8" name="Equation" r:id="rId4" imgW="2489040" imgH="482400" progId="Equation.3">
                  <p:embed/>
                </p:oleObj>
              </mc:Choice>
              <mc:Fallback>
                <p:oleObj name="Equation" r:id="rId4" imgW="24890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971800"/>
                        <a:ext cx="5872163" cy="1135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3"/>
          <p:cNvGrpSpPr>
            <a:grpSpLocks noChangeAspect="1"/>
          </p:cNvGrpSpPr>
          <p:nvPr/>
        </p:nvGrpSpPr>
        <p:grpSpPr bwMode="auto">
          <a:xfrm>
            <a:off x="2590800" y="4495800"/>
            <a:ext cx="4038600" cy="833438"/>
            <a:chOff x="2928" y="678"/>
            <a:chExt cx="2544" cy="525"/>
          </a:xfrm>
        </p:grpSpPr>
        <p:sp>
          <p:nvSpPr>
            <p:cNvPr id="55308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928" y="720"/>
              <a:ext cx="2544" cy="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10" name="Rectangle 14"/>
            <p:cNvSpPr>
              <a:spLocks noChangeArrowheads="1"/>
            </p:cNvSpPr>
            <p:nvPr/>
          </p:nvSpPr>
          <p:spPr bwMode="auto">
            <a:xfrm>
              <a:off x="4196" y="678"/>
              <a:ext cx="22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4000">
                  <a:solidFill>
                    <a:srgbClr val="000000"/>
                  </a:solidFill>
                  <a:latin typeface="Symbol" pitchFamily="-109" charset="2"/>
                </a:rPr>
                <a:t>å</a:t>
              </a:r>
              <a:endParaRPr lang="en-US"/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830" y="737"/>
              <a:ext cx="11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>
                  <a:solidFill>
                    <a:srgbClr val="000000"/>
                  </a:solidFill>
                  <a:latin typeface="Symbol" pitchFamily="-109" charset="2"/>
                </a:rPr>
                <a:t>-</a:t>
              </a:r>
              <a:endParaRPr lang="en-US"/>
            </a:p>
          </p:txBody>
        </p:sp>
        <p:sp>
          <p:nvSpPr>
            <p:cNvPr id="55312" name="Rectangle 16"/>
            <p:cNvSpPr>
              <a:spLocks noChangeArrowheads="1"/>
            </p:cNvSpPr>
            <p:nvPr/>
          </p:nvSpPr>
          <p:spPr bwMode="auto">
            <a:xfrm>
              <a:off x="3435" y="737"/>
              <a:ext cx="11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>
                  <a:solidFill>
                    <a:srgbClr val="000000"/>
                  </a:solidFill>
                  <a:latin typeface="Symbol" pitchFamily="-109" charset="2"/>
                </a:rPr>
                <a:t>=</a:t>
              </a:r>
              <a:endParaRPr lang="en-US"/>
            </a:p>
          </p:txBody>
        </p:sp>
        <p:sp>
          <p:nvSpPr>
            <p:cNvPr id="55313" name="Rectangle 17"/>
            <p:cNvSpPr>
              <a:spLocks noChangeArrowheads="1"/>
            </p:cNvSpPr>
            <p:nvPr/>
          </p:nvSpPr>
          <p:spPr bwMode="auto">
            <a:xfrm>
              <a:off x="4268" y="1020"/>
              <a:ext cx="6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Comic Sans MS" pitchFamily="-109" charset="0"/>
                </a:rPr>
                <a:t>r</a:t>
              </a:r>
              <a:endParaRPr lang="en-US"/>
            </a:p>
          </p:txBody>
        </p:sp>
        <p:sp>
          <p:nvSpPr>
            <p:cNvPr id="55314" name="Rectangle 18"/>
            <p:cNvSpPr>
              <a:spLocks noChangeArrowheads="1"/>
            </p:cNvSpPr>
            <p:nvPr/>
          </p:nvSpPr>
          <p:spPr bwMode="auto">
            <a:xfrm>
              <a:off x="5258" y="876"/>
              <a:ext cx="13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Comic Sans MS" pitchFamily="-109" charset="0"/>
                </a:rPr>
                <a:t>rk</a:t>
              </a:r>
              <a:endParaRPr lang="en-US"/>
            </a:p>
          </p:txBody>
        </p:sp>
        <p:sp>
          <p:nvSpPr>
            <p:cNvPr id="55315" name="Rectangle 19"/>
            <p:cNvSpPr>
              <a:spLocks noChangeArrowheads="1"/>
            </p:cNvSpPr>
            <p:nvPr/>
          </p:nvSpPr>
          <p:spPr bwMode="auto">
            <a:xfrm>
              <a:off x="4514" y="868"/>
              <a:ext cx="6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Comic Sans MS" pitchFamily="-109" charset="0"/>
                </a:rPr>
                <a:t>r</a:t>
              </a:r>
              <a:endParaRPr lang="en-US"/>
            </a:p>
          </p:txBody>
        </p:sp>
        <p:sp>
          <p:nvSpPr>
            <p:cNvPr id="55316" name="Rectangle 20"/>
            <p:cNvSpPr>
              <a:spLocks noChangeArrowheads="1"/>
            </p:cNvSpPr>
            <p:nvPr/>
          </p:nvSpPr>
          <p:spPr bwMode="auto">
            <a:xfrm>
              <a:off x="4031" y="872"/>
              <a:ext cx="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Comic Sans MS" pitchFamily="-109" charset="0"/>
                </a:rPr>
                <a:t>i</a:t>
              </a:r>
              <a:endParaRPr lang="en-US"/>
            </a:p>
          </p:txBody>
        </p:sp>
        <p:sp>
          <p:nvSpPr>
            <p:cNvPr id="55317" name="Rectangle 21"/>
            <p:cNvSpPr>
              <a:spLocks noChangeArrowheads="1"/>
            </p:cNvSpPr>
            <p:nvPr/>
          </p:nvSpPr>
          <p:spPr bwMode="auto">
            <a:xfrm>
              <a:off x="3713" y="876"/>
              <a:ext cx="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Comic Sans MS" pitchFamily="-109" charset="0"/>
                </a:rPr>
                <a:t>k</a:t>
              </a:r>
              <a:endParaRPr lang="en-US"/>
            </a:p>
          </p:txBody>
        </p:sp>
        <p:sp>
          <p:nvSpPr>
            <p:cNvPr id="55318" name="Rectangle 22"/>
            <p:cNvSpPr>
              <a:spLocks noChangeArrowheads="1"/>
            </p:cNvSpPr>
            <p:nvPr/>
          </p:nvSpPr>
          <p:spPr bwMode="auto">
            <a:xfrm>
              <a:off x="3019" y="876"/>
              <a:ext cx="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Comic Sans MS" pitchFamily="-109" charset="0"/>
                </a:rPr>
                <a:t>k</a:t>
              </a:r>
              <a:endParaRPr lang="en-US"/>
            </a:p>
          </p:txBody>
        </p:sp>
        <p:sp>
          <p:nvSpPr>
            <p:cNvPr id="55319" name="Rectangle 23"/>
            <p:cNvSpPr>
              <a:spLocks noChangeArrowheads="1"/>
            </p:cNvSpPr>
            <p:nvPr/>
          </p:nvSpPr>
          <p:spPr bwMode="auto">
            <a:xfrm>
              <a:off x="5146" y="717"/>
              <a:ext cx="11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 i="1">
                  <a:solidFill>
                    <a:srgbClr val="000000"/>
                  </a:solidFill>
                  <a:latin typeface="Comic Sans MS" pitchFamily="-109" charset="0"/>
                </a:rPr>
                <a:t>a</a:t>
              </a:r>
              <a:endParaRPr lang="en-US"/>
            </a:p>
          </p:txBody>
        </p:sp>
        <p:sp>
          <p:nvSpPr>
            <p:cNvPr id="55320" name="Rectangle 24"/>
            <p:cNvSpPr>
              <a:spLocks noChangeArrowheads="1"/>
            </p:cNvSpPr>
            <p:nvPr/>
          </p:nvSpPr>
          <p:spPr bwMode="auto">
            <a:xfrm>
              <a:off x="4679" y="717"/>
              <a:ext cx="6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 i="1">
                  <a:solidFill>
                    <a:srgbClr val="000000"/>
                  </a:solidFill>
                  <a:latin typeface="Comic Sans MS" pitchFamily="-109" charset="0"/>
                </a:rPr>
                <a:t>i</a:t>
              </a:r>
              <a:endParaRPr lang="en-US"/>
            </a:p>
          </p:txBody>
        </p:sp>
        <p:sp>
          <p:nvSpPr>
            <p:cNvPr id="55321" name="Rectangle 25"/>
            <p:cNvSpPr>
              <a:spLocks noChangeArrowheads="1"/>
            </p:cNvSpPr>
            <p:nvPr/>
          </p:nvSpPr>
          <p:spPr bwMode="auto">
            <a:xfrm>
              <a:off x="4427" y="717"/>
              <a:ext cx="110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 i="1">
                  <a:solidFill>
                    <a:srgbClr val="000000"/>
                  </a:solidFill>
                  <a:latin typeface="Comic Sans MS" pitchFamily="-109" charset="0"/>
                </a:rPr>
                <a:t>f</a:t>
              </a:r>
              <a:endParaRPr lang="en-US"/>
            </a:p>
          </p:txBody>
        </p:sp>
        <p:sp>
          <p:nvSpPr>
            <p:cNvPr id="55322" name="Rectangle 26"/>
            <p:cNvSpPr>
              <a:spLocks noChangeArrowheads="1"/>
            </p:cNvSpPr>
            <p:nvPr/>
          </p:nvSpPr>
          <p:spPr bwMode="auto">
            <a:xfrm>
              <a:off x="3901" y="717"/>
              <a:ext cx="12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 i="1">
                  <a:solidFill>
                    <a:srgbClr val="000000"/>
                  </a:solidFill>
                  <a:latin typeface="Comic Sans MS" pitchFamily="-109" charset="0"/>
                </a:rPr>
                <a:t>x</a:t>
              </a:r>
              <a:endParaRPr lang="en-US"/>
            </a:p>
          </p:txBody>
        </p:sp>
        <p:sp>
          <p:nvSpPr>
            <p:cNvPr id="55323" name="Rectangle 27"/>
            <p:cNvSpPr>
              <a:spLocks noChangeArrowheads="1"/>
            </p:cNvSpPr>
            <p:nvPr/>
          </p:nvSpPr>
          <p:spPr bwMode="auto">
            <a:xfrm>
              <a:off x="3600" y="717"/>
              <a:ext cx="11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 i="1">
                  <a:solidFill>
                    <a:srgbClr val="000000"/>
                  </a:solidFill>
                  <a:latin typeface="Comic Sans MS" pitchFamily="-109" charset="0"/>
                </a:rPr>
                <a:t>e</a:t>
              </a:r>
              <a:endParaRPr lang="en-US"/>
            </a:p>
          </p:txBody>
        </p:sp>
        <p:sp>
          <p:nvSpPr>
            <p:cNvPr id="55324" name="Rectangle 28"/>
            <p:cNvSpPr>
              <a:spLocks noChangeArrowheads="1"/>
            </p:cNvSpPr>
            <p:nvPr/>
          </p:nvSpPr>
          <p:spPr bwMode="auto">
            <a:xfrm>
              <a:off x="3193" y="717"/>
              <a:ext cx="6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 i="1">
                  <a:solidFill>
                    <a:srgbClr val="000000"/>
                  </a:solidFill>
                  <a:latin typeface="Comic Sans MS" pitchFamily="-109" charset="0"/>
                </a:rPr>
                <a:t>i</a:t>
              </a:r>
              <a:endParaRPr lang="en-US"/>
            </a:p>
          </p:txBody>
        </p:sp>
        <p:sp>
          <p:nvSpPr>
            <p:cNvPr id="55325" name="Rectangle 29"/>
            <p:cNvSpPr>
              <a:spLocks noChangeArrowheads="1"/>
            </p:cNvSpPr>
            <p:nvPr/>
          </p:nvSpPr>
          <p:spPr bwMode="auto">
            <a:xfrm>
              <a:off x="2934" y="717"/>
              <a:ext cx="110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 i="1">
                  <a:solidFill>
                    <a:srgbClr val="000000"/>
                  </a:solidFill>
                  <a:latin typeface="Comic Sans MS" pitchFamily="-109" charset="0"/>
                </a:rPr>
                <a:t>f</a:t>
              </a:r>
              <a:endParaRPr lang="en-US"/>
            </a:p>
          </p:txBody>
        </p:sp>
        <p:sp>
          <p:nvSpPr>
            <p:cNvPr id="55326" name="Rectangle 30"/>
            <p:cNvSpPr>
              <a:spLocks noChangeArrowheads="1"/>
            </p:cNvSpPr>
            <p:nvPr/>
          </p:nvSpPr>
          <p:spPr bwMode="auto">
            <a:xfrm>
              <a:off x="5072" y="717"/>
              <a:ext cx="7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>
                  <a:solidFill>
                    <a:srgbClr val="000000"/>
                  </a:solidFill>
                  <a:latin typeface="Comic Sans MS" pitchFamily="-109" charset="0"/>
                </a:rPr>
                <a:t>)</a:t>
              </a:r>
              <a:endParaRPr lang="en-US"/>
            </a:p>
          </p:txBody>
        </p:sp>
        <p:sp>
          <p:nvSpPr>
            <p:cNvPr id="55327" name="Rectangle 31"/>
            <p:cNvSpPr>
              <a:spLocks noChangeArrowheads="1"/>
            </p:cNvSpPr>
            <p:nvPr/>
          </p:nvSpPr>
          <p:spPr bwMode="auto">
            <a:xfrm>
              <a:off x="4982" y="717"/>
              <a:ext cx="97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>
                  <a:solidFill>
                    <a:srgbClr val="000000"/>
                  </a:solidFill>
                  <a:latin typeface="Comic Sans MS" pitchFamily="-109" charset="0"/>
                </a:rPr>
                <a:t>1</a:t>
              </a:r>
              <a:endParaRPr lang="en-US"/>
            </a:p>
          </p:txBody>
        </p:sp>
        <p:sp>
          <p:nvSpPr>
            <p:cNvPr id="55328" name="Rectangle 32"/>
            <p:cNvSpPr>
              <a:spLocks noChangeArrowheads="1"/>
            </p:cNvSpPr>
            <p:nvPr/>
          </p:nvSpPr>
          <p:spPr bwMode="auto">
            <a:xfrm>
              <a:off x="4612" y="717"/>
              <a:ext cx="7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>
                  <a:solidFill>
                    <a:srgbClr val="000000"/>
                  </a:solidFill>
                  <a:latin typeface="Comic Sans MS" pitchFamily="-109" charset="0"/>
                </a:rPr>
                <a:t>(</a:t>
              </a:r>
              <a:endParaRPr lang="en-US"/>
            </a:p>
          </p:txBody>
        </p:sp>
        <p:sp>
          <p:nvSpPr>
            <p:cNvPr id="55329" name="Rectangle 33"/>
            <p:cNvSpPr>
              <a:spLocks noChangeArrowheads="1"/>
            </p:cNvSpPr>
            <p:nvPr/>
          </p:nvSpPr>
          <p:spPr bwMode="auto">
            <a:xfrm>
              <a:off x="4113" y="717"/>
              <a:ext cx="7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>
                  <a:solidFill>
                    <a:srgbClr val="000000"/>
                  </a:solidFill>
                  <a:latin typeface="Comic Sans MS" pitchFamily="-109" charset="0"/>
                </a:rPr>
                <a:t>)</a:t>
              </a:r>
              <a:endParaRPr lang="en-US"/>
            </a:p>
          </p:txBody>
        </p:sp>
        <p:sp>
          <p:nvSpPr>
            <p:cNvPr id="55330" name="Rectangle 34"/>
            <p:cNvSpPr>
              <a:spLocks noChangeArrowheads="1"/>
            </p:cNvSpPr>
            <p:nvPr/>
          </p:nvSpPr>
          <p:spPr bwMode="auto">
            <a:xfrm>
              <a:off x="3820" y="717"/>
              <a:ext cx="7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>
                  <a:solidFill>
                    <a:srgbClr val="000000"/>
                  </a:solidFill>
                  <a:latin typeface="Comic Sans MS" pitchFamily="-109" charset="0"/>
                </a:rPr>
                <a:t>(</a:t>
              </a:r>
              <a:endParaRPr lang="en-US"/>
            </a:p>
          </p:txBody>
        </p:sp>
        <p:sp>
          <p:nvSpPr>
            <p:cNvPr id="55331" name="Rectangle 35"/>
            <p:cNvSpPr>
              <a:spLocks noChangeArrowheads="1"/>
            </p:cNvSpPr>
            <p:nvPr/>
          </p:nvSpPr>
          <p:spPr bwMode="auto">
            <a:xfrm>
              <a:off x="3294" y="717"/>
              <a:ext cx="7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>
                  <a:solidFill>
                    <a:srgbClr val="000000"/>
                  </a:solidFill>
                  <a:latin typeface="Comic Sans MS" pitchFamily="-109" charset="0"/>
                </a:rPr>
                <a:t>)</a:t>
              </a:r>
              <a:endParaRPr lang="en-US"/>
            </a:p>
          </p:txBody>
        </p:sp>
        <p:sp>
          <p:nvSpPr>
            <p:cNvPr id="55332" name="Rectangle 36"/>
            <p:cNvSpPr>
              <a:spLocks noChangeArrowheads="1"/>
            </p:cNvSpPr>
            <p:nvPr/>
          </p:nvSpPr>
          <p:spPr bwMode="auto">
            <a:xfrm>
              <a:off x="3126" y="717"/>
              <a:ext cx="7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700">
                  <a:solidFill>
                    <a:srgbClr val="000000"/>
                  </a:solidFill>
                  <a:latin typeface="Comic Sans MS" pitchFamily="-109" charset="0"/>
                </a:rPr>
                <a:t>(</a:t>
              </a:r>
              <a:endParaRPr lang="en-US"/>
            </a:p>
          </p:txBody>
        </p:sp>
      </p:grpSp>
      <p:graphicFrame>
        <p:nvGraphicFramePr>
          <p:cNvPr id="55333" name="Object 37"/>
          <p:cNvGraphicFramePr>
            <a:graphicFrameLocks noGrp="1" noChangeAspect="1"/>
          </p:cNvGraphicFramePr>
          <p:nvPr>
            <p:ph idx="1"/>
          </p:nvPr>
        </p:nvGraphicFramePr>
        <p:xfrm>
          <a:off x="3292475" y="5610225"/>
          <a:ext cx="30162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9" name="Equation" r:id="rId6" imgW="1307880" imgH="342720" progId="Equation.3">
                  <p:embed/>
                </p:oleObj>
              </mc:Choice>
              <mc:Fallback>
                <p:oleObj name="Equation" r:id="rId6" imgW="130788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5" y="5610225"/>
                        <a:ext cx="3016250" cy="7905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35" name="Text Box 39"/>
          <p:cNvSpPr txBox="1">
            <a:spLocks noChangeArrowheads="1"/>
          </p:cNvSpPr>
          <p:nvPr/>
        </p:nvSpPr>
        <p:spPr bwMode="auto">
          <a:xfrm>
            <a:off x="762000" y="1524000"/>
            <a:ext cx="777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9" charset="0"/>
              </a:rPr>
              <a:t>Pr(</a:t>
            </a:r>
            <a:r>
              <a:rPr lang="en-US" sz="2800" i="1">
                <a:latin typeface="Comic Sans MS" pitchFamily="-109" charset="0"/>
              </a:rPr>
              <a:t>x</a:t>
            </a:r>
            <a:r>
              <a:rPr lang="en-US" sz="2800">
                <a:latin typeface="Comic Sans MS" pitchFamily="-109" charset="0"/>
              </a:rPr>
              <a:t>)</a:t>
            </a:r>
            <a:r>
              <a:rPr lang="en-US" sz="2800">
                <a:solidFill>
                  <a:schemeClr val="accent2"/>
                </a:solidFill>
                <a:latin typeface="Comic Sans MS" pitchFamily="-109" charset="0"/>
              </a:rPr>
              <a:t> can be computed in the same way as probability of most likely path.</a:t>
            </a:r>
            <a:endParaRPr lang="en-US" sz="2800">
              <a:solidFill>
                <a:schemeClr val="accent2"/>
              </a:solidFill>
              <a:latin typeface="Comic Sans MS" pitchFamily="-109" charset="0"/>
              <a:sym typeface="Symbol" pitchFamily="-109" charset="2"/>
            </a:endParaRP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auto">
          <a:xfrm>
            <a:off x="838200" y="5257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-109" charset="0"/>
              </a:rPr>
              <a:t>and</a:t>
            </a:r>
            <a:endParaRPr lang="en-US" sz="2800">
              <a:solidFill>
                <a:schemeClr val="accent2"/>
              </a:solidFill>
              <a:latin typeface="Comic Sans MS" pitchFamily="-109" charset="0"/>
              <a:sym typeface="Symbol" pitchFamily="-109" charset="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2" grpId="0"/>
      <p:bldP spid="553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Forward Algorithm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00200"/>
            <a:ext cx="7772400" cy="4525963"/>
          </a:xfrm>
        </p:spPr>
        <p:txBody>
          <a:bodyPr/>
          <a:lstStyle/>
          <a:p>
            <a:r>
              <a:rPr lang="en-US" sz="2800"/>
              <a:t>Initialization (</a:t>
            </a:r>
            <a:r>
              <a:rPr lang="en-US" sz="2800" i="1">
                <a:solidFill>
                  <a:schemeClr val="tx1"/>
                </a:solidFill>
              </a:rPr>
              <a:t>i</a:t>
            </a:r>
            <a:r>
              <a:rPr lang="en-US" sz="2800">
                <a:solidFill>
                  <a:schemeClr val="tx1"/>
                </a:solidFill>
              </a:rPr>
              <a:t> = 0</a:t>
            </a:r>
            <a:r>
              <a:rPr lang="en-US" sz="2800"/>
              <a:t>)</a:t>
            </a:r>
            <a:br>
              <a:rPr lang="en-US" sz="2800"/>
            </a:br>
            <a:r>
              <a:rPr lang="en-US" sz="2800"/>
              <a:t>	</a:t>
            </a:r>
            <a:r>
              <a:rPr lang="en-US" sz="2800">
                <a:solidFill>
                  <a:schemeClr val="tx1"/>
                </a:solidFill>
              </a:rPr>
              <a:t/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r>
              <a:rPr lang="en-US" sz="2800"/>
              <a:t>Recursion (</a:t>
            </a:r>
            <a:r>
              <a:rPr lang="en-US" sz="2800" i="1">
                <a:solidFill>
                  <a:schemeClr val="tx1"/>
                </a:solidFill>
              </a:rPr>
              <a:t>i</a:t>
            </a:r>
            <a:r>
              <a:rPr lang="en-US" sz="2800">
                <a:solidFill>
                  <a:schemeClr val="tx1"/>
                </a:solidFill>
              </a:rPr>
              <a:t> = 1, . . . , </a:t>
            </a:r>
            <a:r>
              <a:rPr lang="en-US" sz="2800" i="1">
                <a:solidFill>
                  <a:schemeClr val="tx1"/>
                </a:solidFill>
              </a:rPr>
              <a:t>L</a:t>
            </a:r>
            <a:r>
              <a:rPr lang="en-US" sz="2800"/>
              <a:t>): For each state </a:t>
            </a:r>
            <a:r>
              <a:rPr lang="en-US" sz="2800" i="1">
                <a:solidFill>
                  <a:schemeClr val="tx1"/>
                </a:solidFill>
              </a:rPr>
              <a:t>k</a:t>
            </a:r>
            <a:r>
              <a:rPr lang="en-US" sz="2800"/>
              <a:t/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endParaRPr lang="en-US" sz="2800"/>
          </a:p>
          <a:p>
            <a:r>
              <a:rPr lang="en-US" sz="2800"/>
              <a:t>Termination:</a:t>
            </a:r>
          </a:p>
        </p:txBody>
      </p:sp>
      <p:graphicFrame>
        <p:nvGraphicFramePr>
          <p:cNvPr id="5222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514600" y="3582988"/>
          <a:ext cx="4049713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8" name="Equation" r:id="rId3" imgW="1803240" imgH="342720" progId="Equation.3">
                  <p:embed/>
                </p:oleObj>
              </mc:Choice>
              <mc:Fallback>
                <p:oleObj name="Equation" r:id="rId3" imgW="1803240" imgH="342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582988"/>
                        <a:ext cx="4049713" cy="76993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3079750" y="4862513"/>
          <a:ext cx="2960688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9" name="Equation" r:id="rId5" imgW="1307880" imgH="342720" progId="Equation.3">
                  <p:embed/>
                </p:oleObj>
              </mc:Choice>
              <mc:Fallback>
                <p:oleObj name="Equation" r:id="rId5" imgW="130788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0" y="4862513"/>
                        <a:ext cx="2960688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2238375" y="2209800"/>
          <a:ext cx="45688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0" name="Equation" r:id="rId7" imgW="2019240" imgH="228600" progId="Equation.3">
                  <p:embed/>
                </p:oleObj>
              </mc:Choice>
              <mc:Fallback>
                <p:oleObj name="Equation" r:id="rId7" imgW="20192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2209800"/>
                        <a:ext cx="456882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Estimating the probabilities (“training”)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Baum-Welch algorithm</a:t>
            </a:r>
            <a:endParaRPr lang="en-US" sz="2400"/>
          </a:p>
          <a:p>
            <a:pPr lvl="1"/>
            <a:r>
              <a:rPr lang="en-US" sz="2000"/>
              <a:t>Start with initial guess at transition probabilities</a:t>
            </a:r>
          </a:p>
          <a:p>
            <a:pPr lvl="1"/>
            <a:r>
              <a:rPr lang="en-US" sz="2000"/>
              <a:t>Refine guess to improve the total probability of the training data in each step</a:t>
            </a:r>
          </a:p>
          <a:p>
            <a:pPr lvl="2"/>
            <a:r>
              <a:rPr lang="en-US" sz="1800"/>
              <a:t>May get stuck at local optimum </a:t>
            </a:r>
          </a:p>
          <a:p>
            <a:pPr lvl="1"/>
            <a:r>
              <a:rPr lang="en-US" sz="2000"/>
              <a:t>Special case of expectation-maximization (EM) algorithm</a:t>
            </a:r>
          </a:p>
          <a:p>
            <a:r>
              <a:rPr lang="en-US" sz="2400" b="1"/>
              <a:t>Viterbi training</a:t>
            </a:r>
          </a:p>
          <a:p>
            <a:pPr lvl="1"/>
            <a:r>
              <a:rPr lang="en-US" sz="2000"/>
              <a:t>Derive probable paths for training data using Viterbi algorithm</a:t>
            </a:r>
          </a:p>
          <a:p>
            <a:pPr lvl="1"/>
            <a:r>
              <a:rPr lang="en-US" sz="2000"/>
              <a:t>Re-estimate transition probabilities based on Viterbi path</a:t>
            </a:r>
          </a:p>
          <a:p>
            <a:pPr lvl="1"/>
            <a:r>
              <a:rPr lang="en-US" sz="2000"/>
              <a:t>Iterate until paths stop changing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09" charset="-128"/>
                <a:cs typeface="ＭＳ Ｐゴシック" pitchFamily="-109" charset="-128"/>
              </a:rPr>
              <a:t>Markov Model</a:t>
            </a:r>
          </a:p>
        </p:txBody>
      </p:sp>
      <p:pic>
        <p:nvPicPr>
          <p:cNvPr id="38915" name="Picture 5" descr="Screen Shot 2013-03-14 at 7.25.56 P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514600"/>
            <a:ext cx="5029200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3962400"/>
            <a:ext cx="777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FontTx/>
              <a:buChar char="•"/>
              <a:defRPr/>
            </a:pPr>
            <a:r>
              <a:rPr lang="en-US" sz="1800" kern="0" dirty="0">
                <a:solidFill>
                  <a:srgbClr val="000000"/>
                </a:solidFill>
                <a:latin typeface="Lucida Grande" pitchFamily="-106" charset="0"/>
                <a:ea typeface="ＭＳ Ｐゴシック" pitchFamily="-106" charset="-128"/>
                <a:cs typeface="ＭＳ Ｐゴシック" pitchFamily="-106" charset="-128"/>
              </a:rPr>
              <a:t>A system with states that obey the Markov assumption is called a Markov Model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FontTx/>
              <a:buChar char="•"/>
              <a:defRPr/>
            </a:pPr>
            <a:r>
              <a:rPr lang="en-US" sz="1800" kern="0" dirty="0">
                <a:solidFill>
                  <a:srgbClr val="000000"/>
                </a:solidFill>
                <a:latin typeface="Lucida Grande" pitchFamily="-106" charset="0"/>
                <a:ea typeface="ＭＳ Ｐゴシック" pitchFamily="-106" charset="-128"/>
                <a:cs typeface="ＭＳ Ｐゴシック" pitchFamily="-106" charset="-128"/>
              </a:rPr>
              <a:t>A sequence of states resulting from such a model is called a Markov Chain.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09" charset="-128"/>
                <a:cs typeface="ＭＳ Ｐゴシック" pitchFamily="-109" charset="-128"/>
              </a:rPr>
              <a:t>An example</a:t>
            </a:r>
          </a:p>
        </p:txBody>
      </p:sp>
      <p:pic>
        <p:nvPicPr>
          <p:cNvPr id="39939" name="Content Placeholder 5" descr="20100427073633793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5923" r="-15923"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  <a:cs typeface="ＭＳ Ｐゴシック" pitchFamily="-109" charset="-128"/>
              </a:rPr>
              <a:t>Hidden Markov model</a:t>
            </a:r>
          </a:p>
        </p:txBody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sz="1800" smtClean="0">
                <a:solidFill>
                  <a:srgbClr val="000000"/>
                </a:solidFill>
                <a:latin typeface="Lucida Grande" pitchFamily="-109" charset="0"/>
                <a:ea typeface="ＭＳ Ｐゴシック" pitchFamily="-109" charset="-128"/>
                <a:cs typeface="ＭＳ Ｐゴシック" pitchFamily="-109" charset="-128"/>
              </a:rPr>
              <a:t>A hidden Markov model (HMM) is a statistical Markov model in which the system being modeled is assumed to be a Markov process with unobserved (hidden) states. </a:t>
            </a:r>
          </a:p>
        </p:txBody>
      </p:sp>
      <p:pic>
        <p:nvPicPr>
          <p:cNvPr id="5" name="Picture 4" descr="Screen Shot 2013-03-14 at 7.55.06 P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657600"/>
            <a:ext cx="4989513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20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 descr="Screen Shot 2013-03-14 at 7.49.56 P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3425" y="609600"/>
            <a:ext cx="5159375" cy="575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4" descr="Screen Shot 2013-03-14 at 7.51.21 P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105400"/>
            <a:ext cx="113030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8"/>
          <p:cNvSpPr txBox="1">
            <a:spLocks noChangeArrowheads="1"/>
          </p:cNvSpPr>
          <p:nvPr/>
        </p:nvSpPr>
        <p:spPr bwMode="auto">
          <a:xfrm>
            <a:off x="762000" y="5562600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Notice that only the observations y are visible, the states x are hidden to the outside. This is where the name </a:t>
            </a:r>
            <a:r>
              <a:rPr lang="en-US" sz="2000">
                <a:solidFill>
                  <a:srgbClr val="0000FF"/>
                </a:solidFill>
              </a:rPr>
              <a:t>Hidden Markov Models </a:t>
            </a:r>
            <a:r>
              <a:rPr lang="en-US" sz="2000"/>
              <a:t>comes from</a:t>
            </a:r>
          </a:p>
        </p:txBody>
      </p:sp>
      <p:pic>
        <p:nvPicPr>
          <p:cNvPr id="43011" name="Picture 9" descr="Screen Shot 2013-03-14 at 8.08.33 P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685800"/>
            <a:ext cx="5081588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Hidden Markov Models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Components:</a:t>
            </a:r>
          </a:p>
          <a:p>
            <a:pPr lvl="1"/>
            <a:r>
              <a:rPr lang="en-US"/>
              <a:t>Observed variables</a:t>
            </a:r>
          </a:p>
          <a:p>
            <a:pPr lvl="2"/>
            <a:r>
              <a:rPr lang="en-US"/>
              <a:t>Emitted symbols</a:t>
            </a:r>
          </a:p>
          <a:p>
            <a:pPr lvl="1"/>
            <a:r>
              <a:rPr lang="en-US"/>
              <a:t>Hidden variables</a:t>
            </a:r>
          </a:p>
          <a:p>
            <a:pPr lvl="1"/>
            <a:r>
              <a:rPr lang="en-US"/>
              <a:t>Relationships between them</a:t>
            </a:r>
          </a:p>
          <a:p>
            <a:pPr lvl="2"/>
            <a:r>
              <a:rPr lang="en-US"/>
              <a:t>Represented by a graph with transition probabilities</a:t>
            </a:r>
          </a:p>
          <a:p>
            <a:r>
              <a:rPr lang="en-US" b="1"/>
              <a:t>Goal:</a:t>
            </a:r>
            <a:r>
              <a:rPr lang="en-US"/>
              <a:t> Find the most likely explanation for the observed variables</a:t>
            </a:r>
          </a:p>
          <a:p>
            <a:endParaRPr 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occasionally dishonest casino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 casino uses a fair die most of the time, but occasionally switches to a loaded one</a:t>
            </a:r>
          </a:p>
          <a:p>
            <a:pPr lvl="1"/>
            <a:r>
              <a:rPr lang="en-US" sz="2400" dirty="0"/>
              <a:t>Fair die: </a:t>
            </a:r>
            <a:r>
              <a:rPr lang="en-US" sz="2400" dirty="0" err="1"/>
              <a:t>Prob</a:t>
            </a:r>
            <a:r>
              <a:rPr lang="en-US" sz="2400" dirty="0"/>
              <a:t>(1) = </a:t>
            </a:r>
            <a:r>
              <a:rPr lang="en-US" sz="2400" dirty="0" err="1"/>
              <a:t>Prob</a:t>
            </a:r>
            <a:r>
              <a:rPr lang="en-US" sz="2400" dirty="0"/>
              <a:t>(2) = . . . = </a:t>
            </a:r>
            <a:r>
              <a:rPr lang="en-US" sz="2400" dirty="0" err="1"/>
              <a:t>Prob</a:t>
            </a:r>
            <a:r>
              <a:rPr lang="en-US" sz="2400" dirty="0"/>
              <a:t>(6) = 1/6</a:t>
            </a:r>
          </a:p>
          <a:p>
            <a:pPr lvl="1"/>
            <a:r>
              <a:rPr lang="en-US" sz="2400" dirty="0"/>
              <a:t>Loaded die: </a:t>
            </a:r>
            <a:r>
              <a:rPr lang="en-US" sz="2400" dirty="0" err="1"/>
              <a:t>Prob</a:t>
            </a:r>
            <a:r>
              <a:rPr lang="en-US" sz="2400" dirty="0"/>
              <a:t>(1) = </a:t>
            </a:r>
            <a:r>
              <a:rPr lang="en-US" sz="2400" dirty="0" err="1"/>
              <a:t>Prob</a:t>
            </a:r>
            <a:r>
              <a:rPr lang="en-US" sz="2400" dirty="0"/>
              <a:t>(2) = . . . = </a:t>
            </a:r>
            <a:r>
              <a:rPr lang="en-US" sz="2400" dirty="0" err="1"/>
              <a:t>Prob</a:t>
            </a:r>
            <a:r>
              <a:rPr lang="en-US" sz="2400" dirty="0"/>
              <a:t>(5) = 1/10, </a:t>
            </a:r>
            <a:r>
              <a:rPr lang="en-US" sz="2400" dirty="0" err="1"/>
              <a:t>Prob</a:t>
            </a:r>
            <a:r>
              <a:rPr lang="en-US" sz="2400" dirty="0"/>
              <a:t>(6) = ½</a:t>
            </a:r>
          </a:p>
          <a:p>
            <a:pPr lvl="1"/>
            <a:r>
              <a:rPr lang="en-US" sz="2400" dirty="0"/>
              <a:t>These are the </a:t>
            </a:r>
            <a:r>
              <a:rPr lang="en-US" sz="2400" b="1" i="1" dirty="0"/>
              <a:t>emission</a:t>
            </a:r>
            <a:r>
              <a:rPr lang="en-US" sz="2400" dirty="0"/>
              <a:t> probabilities</a:t>
            </a:r>
          </a:p>
          <a:p>
            <a:r>
              <a:rPr lang="en-US" sz="2800" b="1" i="1" dirty="0"/>
              <a:t>Transition probabilities</a:t>
            </a:r>
          </a:p>
          <a:p>
            <a:pPr lvl="1"/>
            <a:r>
              <a:rPr lang="en-US" sz="2400" dirty="0" err="1"/>
              <a:t>Prob</a:t>
            </a:r>
            <a:r>
              <a:rPr lang="en-US" sz="2400" dirty="0"/>
              <a:t>(Fair </a:t>
            </a:r>
            <a:r>
              <a:rPr lang="en-US" sz="2400" dirty="0">
                <a:sym typeface="Symbol" pitchFamily="-109" charset="2"/>
              </a:rPr>
              <a:t> Loaded) = 0.01</a:t>
            </a:r>
          </a:p>
          <a:p>
            <a:pPr lvl="1"/>
            <a:r>
              <a:rPr lang="en-US" sz="2400" dirty="0" err="1"/>
              <a:t>Prob</a:t>
            </a:r>
            <a:r>
              <a:rPr lang="en-US" sz="2400" dirty="0"/>
              <a:t>(</a:t>
            </a:r>
            <a:r>
              <a:rPr lang="en-US" sz="2400" dirty="0">
                <a:sym typeface="Symbol" pitchFamily="-109" charset="2"/>
              </a:rPr>
              <a:t>Loaded</a:t>
            </a:r>
            <a:r>
              <a:rPr lang="en-US" sz="2400" dirty="0"/>
              <a:t> </a:t>
            </a:r>
            <a:r>
              <a:rPr lang="en-US" sz="2400" dirty="0">
                <a:sym typeface="Symbol" pitchFamily="-109" charset="2"/>
              </a:rPr>
              <a:t> </a:t>
            </a:r>
            <a:r>
              <a:rPr lang="en-US" sz="2400" dirty="0"/>
              <a:t>Fair</a:t>
            </a:r>
            <a:r>
              <a:rPr lang="en-US" sz="2400" dirty="0">
                <a:sym typeface="Symbol" pitchFamily="-109" charset="2"/>
              </a:rPr>
              <a:t>) = 0.2</a:t>
            </a:r>
          </a:p>
          <a:p>
            <a:pPr lvl="1"/>
            <a:r>
              <a:rPr lang="en-US" sz="2400" dirty="0">
                <a:sym typeface="Symbol" pitchFamily="-109" charset="2"/>
              </a:rPr>
              <a:t>Transitions between states obey a Markov process 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4.1|4.2|3.5|3.4|9.8|11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2|1.3|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6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3|9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47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2|1.4|0.9|0.9|1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|1.4|1|0.8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47.2|2|14.4|25.2|5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27.2|73.7|1|2.1|46.5|1|3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1.4|1.3|28.2|3.6|4.1|162|15.8|1.2|2.3|3.8|25.8|28|1.9|6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14357</TotalTime>
  <Words>685</Words>
  <Application>Microsoft Office PowerPoint</Application>
  <PresentationFormat>全屏显示(4:3)</PresentationFormat>
  <Paragraphs>179</Paragraphs>
  <Slides>22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0" baseType="lpstr">
      <vt:lpstr>Lucida Grande</vt:lpstr>
      <vt:lpstr>ＭＳ Ｐゴシック</vt:lpstr>
      <vt:lpstr>Comic Sans MS</vt:lpstr>
      <vt:lpstr>Lucida Console</vt:lpstr>
      <vt:lpstr>Symbol</vt:lpstr>
      <vt:lpstr>Times</vt:lpstr>
      <vt:lpstr>Blank Presentation</vt:lpstr>
      <vt:lpstr>Equation</vt:lpstr>
      <vt:lpstr>Hidden Markov model</vt:lpstr>
      <vt:lpstr>Applications</vt:lpstr>
      <vt:lpstr>Markov Model</vt:lpstr>
      <vt:lpstr>An example</vt:lpstr>
      <vt:lpstr>Hidden Markov model</vt:lpstr>
      <vt:lpstr>PowerPoint 演示文稿</vt:lpstr>
      <vt:lpstr>PowerPoint 演示文稿</vt:lpstr>
      <vt:lpstr>Hidden Markov Models</vt:lpstr>
      <vt:lpstr>The occasionally dishonest casino</vt:lpstr>
      <vt:lpstr>An HMM for the occasionally dishonest casino</vt:lpstr>
      <vt:lpstr>The occasionally dishonest casino</vt:lpstr>
      <vt:lpstr>Making the inference</vt:lpstr>
      <vt:lpstr>Notation</vt:lpstr>
      <vt:lpstr>A “path” of a sequence</vt:lpstr>
      <vt:lpstr>The occasionally dishonest casino</vt:lpstr>
      <vt:lpstr>The most probable path</vt:lpstr>
      <vt:lpstr>The Viterbi Algorithm</vt:lpstr>
      <vt:lpstr>Viterbi: Example</vt:lpstr>
      <vt:lpstr>Total probabilty</vt:lpstr>
      <vt:lpstr>Total probabilty</vt:lpstr>
      <vt:lpstr>The Forward Algorithm</vt:lpstr>
      <vt:lpstr>Estimating the probabilities (“training”)</vt:lpstr>
    </vt:vector>
  </TitlesOfParts>
  <Manager/>
  <Company>Florida State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biodiversity</dc:title>
  <dc:subject/>
  <dc:creator>Gavin Naylor</dc:creator>
  <cp:keywords/>
  <dc:description/>
  <cp:lastModifiedBy>HC</cp:lastModifiedBy>
  <cp:revision>942</cp:revision>
  <cp:lastPrinted>2011-08-23T20:07:07Z</cp:lastPrinted>
  <dcterms:created xsi:type="dcterms:W3CDTF">2020-03-19T01:29:18Z</dcterms:created>
  <dcterms:modified xsi:type="dcterms:W3CDTF">2021-04-22T11:03:18Z</dcterms:modified>
  <cp:category/>
</cp:coreProperties>
</file>