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0"/>
  </p:notesMasterIdLst>
  <p:handoutMasterIdLst>
    <p:handoutMasterId r:id="rId18"/>
  </p:handoutMasterIdLst>
  <p:sldIdLst>
    <p:sldId id="710" r:id="rId3"/>
    <p:sldId id="711" r:id="rId4"/>
    <p:sldId id="712" r:id="rId5"/>
    <p:sldId id="714" r:id="rId6"/>
    <p:sldId id="715" r:id="rId7"/>
    <p:sldId id="716" r:id="rId8"/>
    <p:sldId id="717" r:id="rId9"/>
    <p:sldId id="672" r:id="rId11"/>
    <p:sldId id="684" r:id="rId12"/>
    <p:sldId id="693" r:id="rId13"/>
    <p:sldId id="694" r:id="rId14"/>
    <p:sldId id="695" r:id="rId15"/>
    <p:sldId id="698" r:id="rId16"/>
    <p:sldId id="69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BD821"/>
    <a:srgbClr val="FA1708"/>
    <a:srgbClr val="FAFAFA"/>
    <a:srgbClr val="FF00CC"/>
    <a:srgbClr val="FF6600"/>
    <a:srgbClr val="0000FF"/>
    <a:srgbClr val="0FFFF5"/>
    <a:srgbClr val="FAF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700" autoAdjust="0"/>
  </p:normalViewPr>
  <p:slideViewPr>
    <p:cSldViewPr>
      <p:cViewPr varScale="1">
        <p:scale>
          <a:sx n="71" d="100"/>
          <a:sy n="71" d="100"/>
        </p:scale>
        <p:origin x="1140" y="5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165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fld id="{4B1ED8D1-3E5B-CB4F-85DA-885FFD5282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Times" pitchFamily="-109" charset="0"/>
              </a:defRPr>
            </a:lvl1pPr>
          </a:lstStyle>
          <a:p>
            <a:pPr>
              <a:defRPr/>
            </a:pPr>
            <a:fld id="{9C995C6D-D54E-554D-A6DF-101DC7577E4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MS PGothic" panose="020B0600070205080204" charset="-128"/>
        <a:cs typeface="MS PGothic" panose="020B06000702050802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MS PGothic" panose="020B06000702050802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MS PGothic" panose="020B06000702050802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MS PGothic" panose="020B06000702050802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9" charset="0"/>
        <a:ea typeface="MS PGothic" panose="020B06000702050802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8E660-D9CA-8743-B1C3-EBB40AFDEFFE}" type="slidenum">
              <a:rPr lang="en-US">
                <a:latin typeface="Times" pitchFamily="-109" charset="0"/>
              </a:rPr>
            </a:fld>
            <a:endParaRPr lang="en-US">
              <a:latin typeface="Times" pitchFamily="-109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" pitchFamily="-109" charset="0"/>
                <a:ea typeface="MS PGothic" panose="020B0600070205080204" charset="-128"/>
                <a:cs typeface="MS PGothic" panose="020B0600070205080204" charset="-128"/>
              </a:rPr>
              <a:t>Mention NULL model assumes equal chance of each nucleotide in a model of the same length. </a:t>
            </a:r>
            <a:endParaRPr lang="en-US">
              <a:latin typeface="Times" pitchFamily="-109" charset="0"/>
              <a:ea typeface="MS PGothic" panose="020B0600070205080204" charset="-128"/>
              <a:cs typeface="MS PGothic" panose="020B060007020508020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52D9458-8938-0343-8785-2E17029B4ED7}" type="slidenum">
              <a:rPr lang="en-US"/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It’s actually more complicated than that, there’s probabilities to consider and such.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CFED1-CAD8-D441-87BF-699E8AC770E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112C8-30E6-964C-9B96-9E8A9EB8C58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2DD3-4840-3D49-B8C6-BD1D5ABB2E9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48C3E-7B05-8B4E-BEE9-50FB7B09526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E1CAD-D177-4448-BF50-74A22AC5F76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C541C-E108-E64A-81AD-259576C9997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CEFA0349-E6E4-BA44-B291-ADB6749B08E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FCD2-6E2C-6246-AD7E-DF788423E6A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936E-47F2-1D40-A8B4-70741B97E19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7A2FD-37BD-444B-B4D9-9C89AE4B66E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6FF2A-B207-C44C-8EDD-3EBEF74C85D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F0FDD-C1CF-2343-BA58-3F59A916CC8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EBABC-6B3B-3D40-B859-2B580CD4AE7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47B0-73E6-234F-8C64-FF676CE05B1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E3EB5-87EE-BB48-AE8B-FC07496BCA3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Times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Times" pitchFamily="-109" charset="0"/>
              </a:defRPr>
            </a:lvl1pPr>
          </a:lstStyle>
          <a:p>
            <a:pPr>
              <a:defRPr/>
            </a:pPr>
            <a:fld id="{CC3BB31F-6CB0-1045-BD5D-4B3978902FCA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charset="-128"/>
          <a:cs typeface="MS PGothic" panose="020B060007020508020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  <a:ea typeface="MS PGothic" panose="020B0600070205080204" charset="-128"/>
          <a:cs typeface="MS PGothic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  <a:ea typeface="MS PGothic" panose="020B0600070205080204" charset="-128"/>
          <a:cs typeface="MS PGothic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  <a:ea typeface="MS PGothic" panose="020B0600070205080204" charset="-128"/>
          <a:cs typeface="MS PGothic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  <a:ea typeface="MS PGothic" panose="020B0600070205080204" charset="-128"/>
          <a:cs typeface="MS PGothic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3.png"/><Relationship Id="rId3" Type="http://schemas.openxmlformats.org/officeDocument/2006/relationships/oleObject" Target="../embeddings/oleObject8.bin"/><Relationship Id="rId2" Type="http://schemas.openxmlformats.org/officeDocument/2006/relationships/image" Target="../media/image4.png"/><Relationship Id="rId1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png"/><Relationship Id="rId3" Type="http://schemas.openxmlformats.org/officeDocument/2006/relationships/oleObject" Target="../embeddings/oleObject3.bin"/><Relationship Id="rId2" Type="http://schemas.openxmlformats.org/officeDocument/2006/relationships/image" Target="../media/image4.png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png"/><Relationship Id="rId3" Type="http://schemas.openxmlformats.org/officeDocument/2006/relationships/oleObject" Target="../embeddings/oleObject5.bin"/><Relationship Id="rId2" Type="http://schemas.openxmlformats.org/officeDocument/2006/relationships/image" Target="../media/image4.png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nar.oupjournals.org/cgi/content/full/32/suppl_1/D13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Profile HMMs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MS PGothic" panose="020B0600070205080204" charset="-128"/>
                <a:cs typeface="MS PGothic" panose="020B0600070205080204" charset="-128"/>
              </a:rPr>
              <a:t>Model a family of sequences</a:t>
            </a:r>
            <a:endParaRPr lang="en-US" sz="2800" dirty="0">
              <a:ea typeface="MS PGothic" panose="020B0600070205080204" charset="-128"/>
              <a:cs typeface="MS PGothic" panose="020B060007020508020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MS PGothic" panose="020B0600070205080204" charset="-128"/>
                <a:cs typeface="MS PGothic" panose="020B0600070205080204" charset="-128"/>
              </a:rPr>
              <a:t>Derived from a multiple alignment of the family</a:t>
            </a:r>
            <a:endParaRPr lang="en-US" sz="2800" dirty="0">
              <a:ea typeface="MS PGothic" panose="020B0600070205080204" charset="-128"/>
              <a:cs typeface="MS PGothic" panose="020B060007020508020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MS PGothic" panose="020B0600070205080204" charset="-128"/>
                <a:cs typeface="MS PGothic" panose="020B0600070205080204" charset="-128"/>
              </a:rPr>
              <a:t>Transition and emission probabilities are position-specific </a:t>
            </a:r>
            <a:endParaRPr lang="en-US" sz="2800" dirty="0">
              <a:ea typeface="MS PGothic" panose="020B0600070205080204" charset="-128"/>
              <a:cs typeface="MS PGothic" panose="020B060007020508020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MS PGothic" panose="020B0600070205080204" charset="-128"/>
                <a:cs typeface="MS PGothic" panose="020B0600070205080204" charset="-128"/>
              </a:rPr>
              <a:t>Set parameters of model so that total probability peaks at members of family</a:t>
            </a:r>
            <a:endParaRPr lang="en-US" sz="2800" dirty="0">
              <a:ea typeface="MS PGothic" panose="020B0600070205080204" charset="-128"/>
              <a:cs typeface="MS PGothic" panose="020B060007020508020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MS PGothic" panose="020B0600070205080204" charset="-128"/>
                <a:cs typeface="MS PGothic" panose="020B0600070205080204" charset="-128"/>
              </a:rPr>
              <a:t>Sequences can be tested for membership in family using Viterbi algorithm to match against profile</a:t>
            </a:r>
            <a:endParaRPr lang="en-US" sz="2800" dirty="0">
              <a:ea typeface="MS PGothic" panose="020B0600070205080204" charset="-128"/>
              <a:cs typeface="MS PGothic" panose="020B0600070205080204" charset="-128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AB5C-D9F1-9346-A607-C1FC871BA435}" type="slidenum">
              <a:rPr lang="en-US"/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Aligning and Training HMMs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Training from a Multiple Alignment</a:t>
            </a:r>
            <a:endParaRPr lang="en-US"/>
          </a:p>
          <a:p>
            <a:r>
              <a:rPr lang="en-US"/>
              <a:t>Aligning a sequence to a model</a:t>
            </a:r>
            <a:endParaRPr lang="en-US"/>
          </a:p>
          <a:p>
            <a:pPr lvl="1"/>
            <a:r>
              <a:rPr lang="en-US"/>
              <a:t>Can be used to create an alignment</a:t>
            </a:r>
            <a:endParaRPr lang="en-US"/>
          </a:p>
          <a:p>
            <a:pPr lvl="1"/>
            <a:r>
              <a:rPr lang="en-US"/>
              <a:t>Can be used to score a sequence</a:t>
            </a:r>
            <a:endParaRPr lang="en-US"/>
          </a:p>
          <a:p>
            <a:pPr lvl="1"/>
            <a:r>
              <a:rPr lang="en-US"/>
              <a:t>Can be used to interpret a sequence</a:t>
            </a:r>
            <a:endParaRPr lang="en-US"/>
          </a:p>
          <a:p>
            <a:r>
              <a:rPr lang="en-US"/>
              <a:t>Training from unaligned sequences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9F62-0D7D-0F40-903F-67C29994258A}" type="slidenum">
              <a:rPr lang="en-US"/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from an existing alignment</a:t>
            </a: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This process what we’ve been seeing up to this point.</a:t>
            </a:r>
            <a:endParaRPr lang="en-US" sz="2600"/>
          </a:p>
          <a:p>
            <a:pPr lvl="1"/>
            <a:r>
              <a:rPr lang="en-US" sz="2200"/>
              <a:t>Start with a predetermined number of states in your HMM.</a:t>
            </a:r>
            <a:endParaRPr lang="en-US" sz="2200"/>
          </a:p>
          <a:p>
            <a:pPr lvl="1"/>
            <a:r>
              <a:rPr lang="en-US" sz="2200"/>
              <a:t>For each position in the model, assign a column in the multiple alignment that is relatively conserved.</a:t>
            </a:r>
            <a:endParaRPr lang="en-US" sz="2200"/>
          </a:p>
          <a:p>
            <a:pPr lvl="1"/>
            <a:r>
              <a:rPr lang="en-US" sz="2200"/>
              <a:t>Emission probabilities are set according to amino acid counts in columns.</a:t>
            </a:r>
            <a:endParaRPr lang="en-US" sz="2200"/>
          </a:p>
          <a:p>
            <a:pPr lvl="1"/>
            <a:r>
              <a:rPr lang="en-US" sz="2200"/>
              <a:t>Transition probabilities are set according to how many sequences make use of a given delete or insert state.</a:t>
            </a:r>
            <a:endParaRPr lang="en-US" sz="2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CEDF-BD5C-8C40-8115-8DA3AA7FE6C7}" type="slidenum">
              <a:rPr lang="en-US"/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Remember the simple example</a:t>
            </a:r>
            <a:endParaRPr lang="en-US"/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Chose six positions in model.</a:t>
            </a:r>
            <a:endParaRPr lang="en-US" sz="2600"/>
          </a:p>
          <a:p>
            <a:pPr>
              <a:lnSpc>
                <a:spcPct val="90000"/>
              </a:lnSpc>
            </a:pPr>
            <a:r>
              <a:rPr lang="en-US" sz="2600"/>
              <a:t>Highlighted area was selected to be modeled by an insert due to variability.</a:t>
            </a:r>
            <a:endParaRPr lang="en-US" sz="2600"/>
          </a:p>
          <a:p>
            <a:pPr>
              <a:lnSpc>
                <a:spcPct val="90000"/>
              </a:lnSpc>
            </a:pPr>
            <a:r>
              <a:rPr lang="en-US" sz="2600"/>
              <a:t>Can also do neat tricks for picking length of model, such as model pruning.</a:t>
            </a:r>
            <a:endParaRPr lang="en-US" sz="2600"/>
          </a:p>
        </p:txBody>
      </p:sp>
      <p:graphicFrame>
        <p:nvGraphicFramePr>
          <p:cNvPr id="83977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648200" y="2143125"/>
          <a:ext cx="4038600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0" name="Bitmap Image" r:id="rId1" imgW="4305300" imgH="1562100" progId="PBrush">
                  <p:embed/>
                </p:oleObj>
              </mc:Choice>
              <mc:Fallback>
                <p:oleObj name="Bitmap Image" r:id="rId1" imgW="4305300" imgH="1562100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143125"/>
                        <a:ext cx="4038600" cy="146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8" name="Object 10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81075" y="1905000"/>
          <a:ext cx="2989263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1" name="Bitmap Image" r:id="rId3" imgW="4410075" imgH="2867025" progId="PBrush">
                  <p:embed/>
                </p:oleObj>
              </mc:Choice>
              <mc:Fallback>
                <p:oleObj name="Bitmap Image" r:id="rId3" imgW="4410075" imgH="2867025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905000"/>
                        <a:ext cx="2989263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9" name="AutoShape 11"/>
          <p:cNvSpPr>
            <a:spLocks noChangeArrowheads="1"/>
          </p:cNvSpPr>
          <p:nvPr/>
        </p:nvSpPr>
        <p:spPr bwMode="auto">
          <a:xfrm>
            <a:off x="4038600" y="2590800"/>
            <a:ext cx="533400" cy="10668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folHlink">
                  <a:alpha val="20000"/>
                </a:schemeClr>
              </a:gs>
              <a:gs pos="100000">
                <a:schemeClr val="folHlink">
                  <a:gamma/>
                  <a:shade val="46275"/>
                  <a:invGamma/>
                  <a:alpha val="2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1981200" y="1905000"/>
            <a:ext cx="1066800" cy="1905000"/>
          </a:xfrm>
          <a:prstGeom prst="rect">
            <a:avLst/>
          </a:prstGeom>
          <a:gradFill rotWithShape="1">
            <a:gsLst>
              <a:gs pos="0">
                <a:schemeClr val="folHlink">
                  <a:alpha val="20000"/>
                </a:schemeClr>
              </a:gs>
              <a:gs pos="100000">
                <a:schemeClr val="folHlink">
                  <a:gamma/>
                  <a:shade val="46275"/>
                  <a:invGamma/>
                  <a:alpha val="2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33E0-FDEE-DF46-A547-D5A2A09A8858}" type="slidenum">
              <a:rPr lang="en-US"/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from unaligned sequences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One method:</a:t>
            </a:r>
            <a:endParaRPr lang="en-US" sz="2000" dirty="0"/>
          </a:p>
          <a:p>
            <a:pPr lvl="1"/>
            <a:r>
              <a:rPr lang="en-US" sz="2000" dirty="0"/>
              <a:t>Start with a model whose length matches the average length of the sequences and with random emission and transition probabilities.</a:t>
            </a:r>
            <a:endParaRPr lang="en-US" sz="2000" dirty="0"/>
          </a:p>
          <a:p>
            <a:pPr lvl="1"/>
            <a:r>
              <a:rPr lang="en-US" sz="2000" dirty="0"/>
              <a:t>Align all the sequences to the model.</a:t>
            </a:r>
            <a:endParaRPr lang="en-US" sz="2000" dirty="0"/>
          </a:p>
          <a:p>
            <a:pPr lvl="1"/>
            <a:r>
              <a:rPr lang="en-US" sz="2000" dirty="0"/>
              <a:t>Use the alignment to alter the emission and transition probabilities</a:t>
            </a:r>
            <a:endParaRPr lang="en-US" sz="2000" dirty="0"/>
          </a:p>
          <a:p>
            <a:pPr lvl="1"/>
            <a:r>
              <a:rPr lang="en-US" sz="2000" dirty="0"/>
              <a:t>Repeat. Continue until the model stops changing</a:t>
            </a:r>
            <a:endParaRPr lang="en-US" sz="2000" dirty="0"/>
          </a:p>
          <a:p>
            <a:r>
              <a:rPr lang="en-US" sz="2000" dirty="0"/>
              <a:t>By-product: It produced a multiple alignment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E716-DE81-BE4A-9A1E-E8EF56B77896}" type="slidenum">
              <a:rPr lang="en-US"/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from unaligned continued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Advantages: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You take full advantage of the expressiveness of your HMM.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You might not have a multiple alignment on hand.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Disadvantages: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HMM training methods are local optimizers, you may not get the best alignment or the best model unless you’re very careful.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Can be alleviated by starting from a logical model instead of a random one.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Profile HMMs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828800" y="1547813"/>
            <a:ext cx="57912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Profile HMMs: Example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pic>
        <p:nvPicPr>
          <p:cNvPr id="46083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9600" y="1570038"/>
            <a:ext cx="7848600" cy="50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AutoShape 7"/>
          <p:cNvSpPr>
            <a:spLocks noChangeArrowheads="1"/>
          </p:cNvSpPr>
          <p:nvPr/>
        </p:nvSpPr>
        <p:spPr bwMode="auto">
          <a:xfrm>
            <a:off x="7162800" y="4043045"/>
            <a:ext cx="1981200" cy="1595755"/>
          </a:xfrm>
          <a:prstGeom prst="wedgeRectCallout">
            <a:avLst>
              <a:gd name="adj1" fmla="val -60019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en-US" b="1"/>
              <a:t>Note:</a:t>
            </a:r>
            <a:r>
              <a:rPr lang="en-US"/>
              <a:t> These sequences could lead to other paths.</a:t>
            </a:r>
            <a:endParaRPr 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8E1709-CD95-6C4C-9249-5D258E4CEC92}" type="slidenum">
              <a:rPr lang="en-US" smtClean="0">
                <a:latin typeface="Times" pitchFamily="-109" charset="0"/>
              </a:rPr>
            </a:fld>
            <a:endParaRPr lang="en-US" smtClean="0">
              <a:latin typeface="Times" pitchFamily="-109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A Characterization Example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graphicFrame>
        <p:nvGraphicFramePr>
          <p:cNvPr id="48130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1447800"/>
          <a:ext cx="3048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3" name="Bitmap Image" r:id="rId1" imgW="4410075" imgH="2867025" progId="PBrush">
                  <p:embed/>
                </p:oleObj>
              </mc:Choice>
              <mc:Fallback>
                <p:oleObj name="Bitmap Image" r:id="rId1" imgW="4410075" imgH="286702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3048000" cy="441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1719263"/>
            <a:ext cx="5181600" cy="44116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600">
                <a:ea typeface="MS PGothic" panose="020B0600070205080204" charset="-128"/>
                <a:cs typeface="MS PGothic" panose="020B0600070205080204" charset="-128"/>
              </a:rPr>
              <a:t>	How could we characterize this (hypothetical) family of nucleotide sequences?</a:t>
            </a:r>
            <a:endParaRPr lang="en-US" sz="2600">
              <a:ea typeface="MS PGothic" panose="020B0600070205080204" charset="-128"/>
              <a:cs typeface="MS PGothic" panose="020B0600070205080204" charset="-128"/>
            </a:endParaRPr>
          </a:p>
          <a:p>
            <a:pPr lvl="1">
              <a:lnSpc>
                <a:spcPct val="90000"/>
              </a:lnSpc>
            </a:pPr>
            <a:r>
              <a:rPr lang="en-US" sz="2200"/>
              <a:t>Keep the Multiple Alignment</a:t>
            </a:r>
            <a:endParaRPr lang="en-US" sz="2200"/>
          </a:p>
          <a:p>
            <a:pPr lvl="1">
              <a:lnSpc>
                <a:spcPct val="90000"/>
              </a:lnSpc>
            </a:pPr>
            <a:r>
              <a:rPr lang="en-US" sz="2200"/>
              <a:t>Try a regular expression</a:t>
            </a:r>
            <a:endParaRPr lang="en-US" sz="22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100">
                <a:ea typeface="MS PGothic" panose="020B0600070205080204" charset="-128"/>
              </a:rPr>
              <a:t>[AT] [CG] [AC] [ACTG]* A [TG] [GC]</a:t>
            </a:r>
            <a:endParaRPr lang="en-US" sz="2100">
              <a:ea typeface="MS PGothic" panose="020B0600070205080204" charset="-128"/>
            </a:endParaRPr>
          </a:p>
          <a:p>
            <a:pPr lvl="2">
              <a:lnSpc>
                <a:spcPct val="90000"/>
              </a:lnSpc>
            </a:pPr>
            <a:r>
              <a:rPr lang="en-US" sz="2100">
                <a:ea typeface="MS PGothic" panose="020B0600070205080204" charset="-128"/>
              </a:rPr>
              <a:t>But what about?</a:t>
            </a:r>
            <a:endParaRPr lang="en-US" sz="2100">
              <a:ea typeface="MS PGothic" panose="020B0600070205080204" charset="-128"/>
            </a:endParaRPr>
          </a:p>
          <a:p>
            <a:pPr lvl="3">
              <a:lnSpc>
                <a:spcPct val="90000"/>
              </a:lnSpc>
            </a:pPr>
            <a:r>
              <a:rPr lang="en-US" sz="1800">
                <a:ea typeface="MS PGothic" panose="020B0600070205080204" charset="-128"/>
              </a:rPr>
              <a:t> T G C T - - A G G </a:t>
            </a:r>
            <a:r>
              <a:rPr lang="en-US" sz="1800" i="1">
                <a:ea typeface="MS PGothic" panose="020B0600070205080204" charset="-128"/>
              </a:rPr>
              <a:t>vrs</a:t>
            </a:r>
            <a:endParaRPr lang="en-US" sz="1800" i="1">
              <a:ea typeface="MS PGothic" panose="020B0600070205080204" charset="-128"/>
            </a:endParaRPr>
          </a:p>
          <a:p>
            <a:pPr lvl="3">
              <a:lnSpc>
                <a:spcPct val="90000"/>
              </a:lnSpc>
            </a:pPr>
            <a:r>
              <a:rPr lang="en-US" sz="1800">
                <a:ea typeface="MS PGothic" panose="020B0600070205080204" charset="-128"/>
              </a:rPr>
              <a:t> A C A C - - A T C</a:t>
            </a:r>
            <a:endParaRPr lang="en-US" sz="1800">
              <a:ea typeface="MS PGothic" panose="020B0600070205080204" charset="-128"/>
            </a:endParaRPr>
          </a:p>
          <a:p>
            <a:pPr lvl="1">
              <a:lnSpc>
                <a:spcPct val="90000"/>
              </a:lnSpc>
            </a:pPr>
            <a:r>
              <a:rPr lang="en-US" sz="2200"/>
              <a:t>Try a consensus sequence:</a:t>
            </a:r>
            <a:endParaRPr lang="en-US" sz="22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100">
                <a:ea typeface="MS PGothic" panose="020B0600070205080204" charset="-128"/>
              </a:rPr>
              <a:t>A C A - - - A T C</a:t>
            </a:r>
            <a:endParaRPr lang="en-US" sz="2100">
              <a:ea typeface="MS PGothic" panose="020B0600070205080204" charset="-128"/>
            </a:endParaRPr>
          </a:p>
          <a:p>
            <a:pPr lvl="2">
              <a:lnSpc>
                <a:spcPct val="90000"/>
              </a:lnSpc>
            </a:pPr>
            <a:r>
              <a:rPr lang="en-US" sz="2100">
                <a:ea typeface="MS PGothic" panose="020B0600070205080204" charset="-128"/>
              </a:rPr>
              <a:t>Depends on distance measure</a:t>
            </a:r>
            <a:endParaRPr lang="en-US" sz="2100">
              <a:ea typeface="MS PGothic" panose="020B0600070205080204" charset="-128"/>
            </a:endParaRPr>
          </a:p>
        </p:txBody>
      </p:sp>
      <p:sp>
        <p:nvSpPr>
          <p:cNvPr id="48134" name="Text Box 8"/>
          <p:cNvSpPr txBox="1">
            <a:spLocks noChangeArrowheads="1"/>
          </p:cNvSpPr>
          <p:nvPr/>
        </p:nvSpPr>
        <p:spPr bwMode="auto">
          <a:xfrm>
            <a:off x="381000" y="5867400"/>
            <a:ext cx="3306763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1400"/>
              <a:t>Example borrowed from Salzberg, 1998</a:t>
            </a:r>
            <a:endParaRPr 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8D2BF1-EA42-FC4D-A32B-C3DCD3B4C025}" type="slidenum">
              <a:rPr lang="en-US" smtClean="0">
                <a:latin typeface="Times" pitchFamily="-109" charset="0"/>
              </a:rPr>
            </a:fld>
            <a:endParaRPr lang="en-US" smtClean="0">
              <a:latin typeface="Times" pitchFamily="-109" charset="0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HMMs to the rescue!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graphicFrame>
        <p:nvGraphicFramePr>
          <p:cNvPr id="4915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0" y="1295400"/>
          <a:ext cx="71628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2" name="Bitmap Image" r:id="rId1" imgW="4305300" imgH="1562100" progId="PBrush">
                  <p:embed/>
                </p:oleObj>
              </mc:Choice>
              <mc:Fallback>
                <p:oleObj name="Bitmap Image" r:id="rId1" imgW="4305300" imgH="1562100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7162800" cy="2598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371600" y="4191000"/>
          <a:ext cx="5562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3" name="Bitmap Image" r:id="rId3" imgW="4410075" imgH="2867025" progId="PBrush">
                  <p:embed/>
                </p:oleObj>
              </mc:Choice>
              <mc:Fallback>
                <p:oleObj name="Bitmap Image" r:id="rId3" imgW="4410075" imgH="2867025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91000"/>
                        <a:ext cx="55626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8" name="Line 11"/>
          <p:cNvSpPr>
            <a:spLocks noChangeShapeType="1"/>
          </p:cNvSpPr>
          <p:nvPr/>
        </p:nvSpPr>
        <p:spPr bwMode="auto">
          <a:xfrm flipH="1" flipV="1">
            <a:off x="4038600" y="1676400"/>
            <a:ext cx="1524000" cy="609600"/>
          </a:xfrm>
          <a:prstGeom prst="line">
            <a:avLst/>
          </a:prstGeom>
          <a:noFill/>
          <a:ln w="9525">
            <a:solidFill>
              <a:srgbClr val="DD4313"/>
            </a:solidFill>
            <a:rou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Line 12"/>
          <p:cNvSpPr>
            <a:spLocks noChangeShapeType="1"/>
          </p:cNvSpPr>
          <p:nvPr/>
        </p:nvSpPr>
        <p:spPr bwMode="auto">
          <a:xfrm flipH="1">
            <a:off x="3733800" y="2286000"/>
            <a:ext cx="1828800" cy="685800"/>
          </a:xfrm>
          <a:prstGeom prst="line">
            <a:avLst/>
          </a:prstGeom>
          <a:noFill/>
          <a:ln w="9525">
            <a:solidFill>
              <a:srgbClr val="DD4313"/>
            </a:solidFill>
            <a:rou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Line 13"/>
          <p:cNvSpPr>
            <a:spLocks noChangeShapeType="1"/>
          </p:cNvSpPr>
          <p:nvPr/>
        </p:nvSpPr>
        <p:spPr bwMode="auto">
          <a:xfrm flipH="1">
            <a:off x="4191000" y="2286000"/>
            <a:ext cx="1371600" cy="381000"/>
          </a:xfrm>
          <a:prstGeom prst="line">
            <a:avLst/>
          </a:prstGeom>
          <a:noFill/>
          <a:ln w="9525">
            <a:solidFill>
              <a:srgbClr val="DD4313"/>
            </a:solidFill>
            <a:rou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4"/>
          <p:cNvSpPr txBox="1">
            <a:spLocks noChangeArrowheads="1"/>
          </p:cNvSpPr>
          <p:nvPr/>
        </p:nvSpPr>
        <p:spPr bwMode="auto">
          <a:xfrm>
            <a:off x="5562600" y="2133600"/>
            <a:ext cx="1841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162" name="Text Box 15"/>
          <p:cNvSpPr txBox="1">
            <a:spLocks noChangeArrowheads="1"/>
          </p:cNvSpPr>
          <p:nvPr/>
        </p:nvSpPr>
        <p:spPr bwMode="auto">
          <a:xfrm>
            <a:off x="5486400" y="2057400"/>
            <a:ext cx="24701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/>
              <a:t>Transition probabilities</a:t>
            </a:r>
            <a:endParaRPr lang="en-US"/>
          </a:p>
        </p:txBody>
      </p:sp>
      <p:sp>
        <p:nvSpPr>
          <p:cNvPr id="49163" name="Line 16"/>
          <p:cNvSpPr>
            <a:spLocks noChangeShapeType="1"/>
          </p:cNvSpPr>
          <p:nvPr/>
        </p:nvSpPr>
        <p:spPr bwMode="auto">
          <a:xfrm flipH="1">
            <a:off x="1066800" y="2286000"/>
            <a:ext cx="228600" cy="1447800"/>
          </a:xfrm>
          <a:prstGeom prst="line">
            <a:avLst/>
          </a:prstGeom>
          <a:noFill/>
          <a:ln w="9525">
            <a:solidFill>
              <a:srgbClr val="DD4313"/>
            </a:solidFill>
            <a:rou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7"/>
          <p:cNvSpPr>
            <a:spLocks noChangeShapeType="1"/>
          </p:cNvSpPr>
          <p:nvPr/>
        </p:nvSpPr>
        <p:spPr bwMode="auto">
          <a:xfrm>
            <a:off x="1295400" y="2286000"/>
            <a:ext cx="228600" cy="838200"/>
          </a:xfrm>
          <a:prstGeom prst="line">
            <a:avLst/>
          </a:prstGeom>
          <a:noFill/>
          <a:ln w="9525">
            <a:solidFill>
              <a:srgbClr val="DD4313"/>
            </a:solidFill>
            <a:rou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228600" y="1981200"/>
            <a:ext cx="24193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/>
              <a:t>Emission Probabilities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8281D7-5390-564E-AAB5-43CF5F7C0375}" type="slidenum">
              <a:rPr lang="en-US" smtClean="0">
                <a:latin typeface="Times" pitchFamily="-109" charset="0"/>
              </a:rPr>
            </a:fld>
            <a:endParaRPr lang="en-US" smtClean="0">
              <a:latin typeface="Times" pitchFamily="-109" charset="0"/>
            </a:endParaRP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Insert (Loop) States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graphicFrame>
        <p:nvGraphicFramePr>
          <p:cNvPr id="5017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0" y="1295400"/>
          <a:ext cx="71628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6" name="Bitmap Image" r:id="rId1" imgW="4305300" imgH="1562100" progId="PBrush">
                  <p:embed/>
                </p:oleObj>
              </mc:Choice>
              <mc:Fallback>
                <p:oleObj name="Bitmap Image" r:id="rId1" imgW="4305300" imgH="1562100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7162800" cy="2598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371600" y="4191000"/>
          <a:ext cx="5562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7" name="Bitmap Image" r:id="rId3" imgW="4410075" imgH="2867025" progId="PBrush">
                  <p:embed/>
                </p:oleObj>
              </mc:Choice>
              <mc:Fallback>
                <p:oleObj name="Bitmap Image" r:id="rId3" imgW="4410075" imgH="2867025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91000"/>
                        <a:ext cx="55626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4343400" y="1981200"/>
            <a:ext cx="1295400" cy="457200"/>
          </a:xfrm>
          <a:prstGeom prst="leftArrow">
            <a:avLst>
              <a:gd name="adj1" fmla="val 50000"/>
              <a:gd name="adj2" fmla="val 70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352800" y="4191000"/>
            <a:ext cx="1828800" cy="2057400"/>
          </a:xfrm>
          <a:prstGeom prst="rect">
            <a:avLst/>
          </a:prstGeom>
          <a:solidFill>
            <a:schemeClr val="folHlink">
              <a:alpha val="29019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8B6CDF-58E2-B34C-8AF5-5A5D76BFF5CB}" type="slidenum">
              <a:rPr lang="en-US" smtClean="0">
                <a:latin typeface="Times" pitchFamily="-109" charset="0"/>
              </a:rPr>
            </a:fld>
            <a:endParaRPr lang="en-US" smtClean="0">
              <a:latin typeface="Times" pitchFamily="-109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 panose="020B0600070205080204" charset="-128"/>
                <a:cs typeface="MS PGothic" panose="020B0600070205080204" charset="-128"/>
              </a:rPr>
              <a:t>Scoring our simple HMM</a:t>
            </a:r>
            <a:endParaRPr lang="en-US">
              <a:ea typeface="MS PGothic" panose="020B0600070205080204" charset="-128"/>
              <a:cs typeface="MS PGothic" panose="020B0600070205080204" charset="-128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810000"/>
            <a:ext cx="8229600" cy="2590800"/>
          </a:xfrm>
        </p:spPr>
        <p:txBody>
          <a:bodyPr/>
          <a:lstStyle/>
          <a:p>
            <a:r>
              <a:rPr lang="en-US" sz="2600">
                <a:ea typeface="MS PGothic" panose="020B0600070205080204" charset="-128"/>
                <a:cs typeface="MS PGothic" panose="020B0600070205080204" charset="-128"/>
              </a:rPr>
              <a:t>#1 - “T G C T - - A G G” </a:t>
            </a:r>
            <a:r>
              <a:rPr lang="en-US" sz="2600" i="1">
                <a:ea typeface="MS PGothic" panose="020B0600070205080204" charset="-128"/>
                <a:cs typeface="MS PGothic" panose="020B0600070205080204" charset="-128"/>
              </a:rPr>
              <a:t>vrs:</a:t>
            </a:r>
            <a:r>
              <a:rPr lang="en-US" sz="2600">
                <a:ea typeface="MS PGothic" panose="020B0600070205080204" charset="-128"/>
                <a:cs typeface="MS PGothic" panose="020B0600070205080204" charset="-128"/>
              </a:rPr>
              <a:t>  #2 - “A C A C - - A T C”</a:t>
            </a:r>
            <a:endParaRPr lang="en-US" sz="2600">
              <a:ea typeface="MS PGothic" panose="020B0600070205080204" charset="-128"/>
              <a:cs typeface="MS PGothic" panose="020B0600070205080204" charset="-128"/>
            </a:endParaRPr>
          </a:p>
          <a:p>
            <a:pPr lvl="1"/>
            <a:r>
              <a:rPr lang="en-US" sz="2200"/>
              <a:t>Regular Expression ([AT] [CG] [AC] [ACTG]* A [TG] [GC]): </a:t>
            </a:r>
            <a:endParaRPr lang="en-US" sz="2200"/>
          </a:p>
          <a:p>
            <a:pPr lvl="2"/>
            <a:r>
              <a:rPr lang="en-US" sz="2100">
                <a:ea typeface="MS PGothic" panose="020B0600070205080204" charset="-128"/>
              </a:rPr>
              <a:t>#1 = Member 		#2: Member</a:t>
            </a:r>
            <a:endParaRPr lang="en-US" sz="2100">
              <a:ea typeface="MS PGothic" panose="020B0600070205080204" charset="-128"/>
            </a:endParaRPr>
          </a:p>
          <a:p>
            <a:pPr lvl="1"/>
            <a:r>
              <a:rPr lang="en-US" sz="2200"/>
              <a:t>HMM: </a:t>
            </a:r>
            <a:endParaRPr lang="en-US" sz="2200"/>
          </a:p>
          <a:p>
            <a:pPr lvl="2"/>
            <a:r>
              <a:rPr lang="en-US" sz="2100">
                <a:ea typeface="MS PGothic" panose="020B0600070205080204" charset="-128"/>
              </a:rPr>
              <a:t>#1 = Score of 0.0023%   #2 Score of 4.7% (Probability)</a:t>
            </a:r>
            <a:endParaRPr lang="en-US" sz="2100">
              <a:ea typeface="MS PGothic" panose="020B0600070205080204" charset="-128"/>
            </a:endParaRPr>
          </a:p>
          <a:p>
            <a:pPr lvl="2"/>
            <a:r>
              <a:rPr lang="en-US" sz="2100">
                <a:ea typeface="MS PGothic" panose="020B0600070205080204" charset="-128"/>
              </a:rPr>
              <a:t>#1 = Score of -0.97	   #2 Score of 6.7 (Log odds)</a:t>
            </a:r>
            <a:endParaRPr lang="en-US" sz="2100">
              <a:ea typeface="MS PGothic" panose="020B0600070205080204" charset="-128"/>
            </a:endParaRPr>
          </a:p>
        </p:txBody>
      </p:sp>
      <p:graphicFrame>
        <p:nvGraphicFramePr>
          <p:cNvPr id="5120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914400" y="1447800"/>
          <a:ext cx="7086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5" name="Bitmap Image" r:id="rId1" imgW="4305300" imgH="1562100" progId="PBrush">
                  <p:embed/>
                </p:oleObj>
              </mc:Choice>
              <mc:Fallback>
                <p:oleObj name="Bitmap Image" r:id="rId1" imgW="4305300" imgH="1562100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0866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Pfam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“A comprehensive collection of protein domains and families, with a range of well-established uses including genome annotation.”</a:t>
            </a:r>
            <a:endParaRPr lang="en-US" sz="2800"/>
          </a:p>
          <a:p>
            <a:r>
              <a:rPr lang="en-US" sz="2800"/>
              <a:t>Each family is represented by two multiple sequence alignments and two profile-Hidden Markov Models (profile-HMMs). </a:t>
            </a:r>
            <a:endParaRPr lang="en-US" sz="2800"/>
          </a:p>
          <a:p>
            <a:r>
              <a:rPr lang="en-US" sz="2800">
                <a:hlinkClick r:id="rId1"/>
              </a:rPr>
              <a:t>A. Bateman et al.  </a:t>
            </a:r>
            <a:r>
              <a:rPr lang="en-US" sz="2800" b="1" i="1">
                <a:hlinkClick r:id="rId1"/>
              </a:rPr>
              <a:t>Nucleic Acids Research</a:t>
            </a:r>
            <a:r>
              <a:rPr lang="en-US" sz="2800">
                <a:hlinkClick r:id="rId1"/>
              </a:rPr>
              <a:t> (2004) Database Issue 32:D138-D141 </a:t>
            </a:r>
            <a:br>
              <a:rPr lang="en-US" sz="2800">
                <a:hlinkClick r:id="rId1"/>
              </a:rPr>
            </a:br>
            <a:endParaRPr 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972-190D-D542-A479-7563756E723D}" type="slidenum">
              <a:rPr lang="en-US"/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for Characterizing a Protein Family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Objective: Given a number of related sequences, encapsulate what they have in common in such a way that we can recognize other members of the family. </a:t>
            </a:r>
            <a:endParaRPr lang="en-US" sz="2000" dirty="0"/>
          </a:p>
          <a:p>
            <a:r>
              <a:rPr lang="en-US" sz="2000" dirty="0"/>
              <a:t>Some standard methods for characterization:</a:t>
            </a:r>
            <a:endParaRPr lang="en-US" sz="2000" dirty="0"/>
          </a:p>
          <a:p>
            <a:pPr lvl="1"/>
            <a:r>
              <a:rPr lang="en-US" sz="2000" dirty="0"/>
              <a:t>Multiple Alignments</a:t>
            </a:r>
            <a:endParaRPr lang="en-US" sz="2000" dirty="0"/>
          </a:p>
          <a:p>
            <a:pPr lvl="1"/>
            <a:r>
              <a:rPr lang="en-US" sz="2000" dirty="0"/>
              <a:t>Regular Expressions</a:t>
            </a:r>
            <a:endParaRPr lang="en-US" sz="2000" dirty="0"/>
          </a:p>
          <a:p>
            <a:pPr lvl="1"/>
            <a:r>
              <a:rPr lang="en-US" sz="2000" dirty="0"/>
              <a:t>Consensus Sequences</a:t>
            </a:r>
            <a:endParaRPr lang="en-US" sz="2000" dirty="0"/>
          </a:p>
          <a:p>
            <a:pPr lvl="1"/>
            <a:r>
              <a:rPr lang="en-US" sz="2000" dirty="0"/>
              <a:t>Hidden Markov Models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11.1|3.9|6.1|15.2|9.7"/>
</p:tagLst>
</file>

<file path=ppt/tags/tag2.xml><?xml version="1.0" encoding="utf-8"?>
<p:tagLst xmlns:p="http://schemas.openxmlformats.org/presentationml/2006/main">
  <p:tag name="TIMING" val="|162.4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3341</Words>
  <Application>WPS 演示</Application>
  <PresentationFormat>全屏显示(4:3)</PresentationFormat>
  <Paragraphs>122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Times</vt:lpstr>
      <vt:lpstr>Times New Roman</vt:lpstr>
      <vt:lpstr>MS PGothic</vt:lpstr>
      <vt:lpstr>微软雅黑</vt:lpstr>
      <vt:lpstr>Arial Unicode MS</vt:lpstr>
      <vt:lpstr>Blank Presentation</vt:lpstr>
      <vt:lpstr>PBrush</vt:lpstr>
      <vt:lpstr>PBrush</vt:lpstr>
      <vt:lpstr>PBrush</vt:lpstr>
      <vt:lpstr>PBrush</vt:lpstr>
      <vt:lpstr>PBrush</vt:lpstr>
      <vt:lpstr>PBrush</vt:lpstr>
      <vt:lpstr>PBrush</vt:lpstr>
      <vt:lpstr>PBrush</vt:lpstr>
      <vt:lpstr>Profile HMMs</vt:lpstr>
      <vt:lpstr>Profile HMMs</vt:lpstr>
      <vt:lpstr>Profile HMMs: Example</vt:lpstr>
      <vt:lpstr>A Characterization Example</vt:lpstr>
      <vt:lpstr>HMMs to the rescue!</vt:lpstr>
      <vt:lpstr>Insert (Loop) States</vt:lpstr>
      <vt:lpstr>Scoring our simple HMM</vt:lpstr>
      <vt:lpstr>Pfam</vt:lpstr>
      <vt:lpstr>Methods for Characterizing a Protein Family</vt:lpstr>
      <vt:lpstr>Aligning and Training HMMs</vt:lpstr>
      <vt:lpstr>Training from an existing alignment</vt:lpstr>
      <vt:lpstr>Remember the simple example</vt:lpstr>
      <vt:lpstr>Training from unaligned sequences</vt:lpstr>
      <vt:lpstr>Training from unaligned continued</vt:lpstr>
    </vt:vector>
  </TitlesOfParts>
  <Company>Florida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biodiversity</dc:title>
  <dc:creator>Gavin Naylor</dc:creator>
  <cp:lastModifiedBy>李晨虹</cp:lastModifiedBy>
  <cp:revision>942</cp:revision>
  <cp:lastPrinted>2011-08-23T20:07:00Z</cp:lastPrinted>
  <dcterms:created xsi:type="dcterms:W3CDTF">2020-03-19T01:29:00Z</dcterms:created>
  <dcterms:modified xsi:type="dcterms:W3CDTF">2021-04-29T08:54:31Z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2D7130412E4941A8B61F86A8D9636424</vt:lpwstr>
  </property>
  <property fmtid="{D5CDD505-2E9C-101B-9397-08002B2CF9AE}" pid="3" name="KSOProductBuildVer">
    <vt:lpwstr>2052-11.1.0.10463</vt:lpwstr>
  </property>
</Properties>
</file>