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4" r:id="rId5"/>
    <p:sldId id="260" r:id="rId6"/>
    <p:sldId id="257" r:id="rId7"/>
    <p:sldId id="262" r:id="rId8"/>
    <p:sldId id="272" r:id="rId9"/>
    <p:sldId id="267" r:id="rId10"/>
    <p:sldId id="263" r:id="rId11"/>
    <p:sldId id="265" r:id="rId12"/>
    <p:sldId id="266" r:id="rId13"/>
    <p:sldId id="268" r:id="rId14"/>
    <p:sldId id="269" r:id="rId15"/>
    <p:sldId id="270" r:id="rId16"/>
    <p:sldId id="271" r:id="rId17"/>
    <p:sldId id="273" r:id="rId18"/>
    <p:sldId id="274"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94660"/>
  </p:normalViewPr>
  <p:slideViewPr>
    <p:cSldViewPr snapToGrid="0">
      <p:cViewPr varScale="1">
        <p:scale>
          <a:sx n="110" d="100"/>
          <a:sy n="110" d="100"/>
        </p:scale>
        <p:origin x="5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96619-F8B3-4E64-8859-9EBE5283A4D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461EB-44B9-43C4-816B-E04E6F2A2DB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good afternoon everyone, today I am going to show you some model to describe the population size by using the genome data. </a:t>
            </a:r>
            <a:r>
              <a:rPr lang="en-US" altLang="zh-CN" dirty="0" err="1" smtClean="0"/>
              <a:t>Firstly,we</a:t>
            </a:r>
            <a:r>
              <a:rPr lang="en-US" altLang="zh-CN" dirty="0" smtClean="0"/>
              <a:t> are </a:t>
            </a:r>
            <a:r>
              <a:rPr lang="en-US" altLang="zh-CN" dirty="0" err="1" smtClean="0"/>
              <a:t>gonna</a:t>
            </a:r>
            <a:r>
              <a:rPr lang="en-US" altLang="zh-CN" dirty="0" smtClean="0"/>
              <a:t> talk about the PSMC. model .</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13.	Now we can see the </a:t>
            </a:r>
            <a:r>
              <a:rPr lang="en-US" altLang="zh-CN" dirty="0" err="1" smtClean="0"/>
              <a:t>PSMc</a:t>
            </a:r>
            <a:r>
              <a:rPr lang="en-US" altLang="zh-CN" dirty="0" smtClean="0"/>
              <a:t> picture. The x axis is the time , the more right the time will older. The y axis is effective population size. We can find out when the time is close to now ,the effective population size will be not so current. That is because when the time is close to now, the number of heterozygote will be small, so it can’t estimated the population size.</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14.	So now clever scientists have give out a more efficient model, MSMC model .The multiple sequentially Markovian coalescent (MSMC) analyzes the observed pattern of mutations in multiple individuals, focusing on the first coalescence between any two individuals.</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15.	MSMC requires, in principle, fully phased haplotypes as input, although we could partially allow for </a:t>
            </a:r>
            <a:r>
              <a:rPr lang="en-US" altLang="zh-CN" dirty="0" err="1" smtClean="0"/>
              <a:t>unphased</a:t>
            </a:r>
            <a:r>
              <a:rPr lang="en-US" altLang="zh-CN" dirty="0" smtClean="0"/>
              <a:t> data at a subset of sites .MSMC extends PSMC by an order of magnitude to more recent times and also allows us to explicitly model the history of genetic separations between populations. MSMC is very similar to PSMC , however </a:t>
            </a:r>
            <a:r>
              <a:rPr lang="en-US" altLang="zh-CN" dirty="0" err="1" smtClean="0"/>
              <a:t>MSMCcan</a:t>
            </a:r>
            <a:r>
              <a:rPr lang="en-US" altLang="zh-CN" dirty="0" smtClean="0"/>
              <a:t> allowed 8 haplotype at most and it makes the effective population size close to now more current.</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16.	Just like the picture show, we see the PSMC </a:t>
            </a:r>
            <a:r>
              <a:rPr lang="en-US" altLang="zh-CN" dirty="0" err="1" smtClean="0"/>
              <a:t>first,the</a:t>
            </a:r>
            <a:r>
              <a:rPr lang="en-US" altLang="zh-CN" dirty="0" smtClean="0"/>
              <a:t> white point means the 100bp bias, the two red line means TMRCA. So if PSMC find there is a </a:t>
            </a:r>
            <a:r>
              <a:rPr lang="en-US" altLang="zh-CN" dirty="0" err="1" smtClean="0"/>
              <a:t>heterozygote,it</a:t>
            </a:r>
            <a:r>
              <a:rPr lang="en-US" altLang="zh-CN" dirty="0" smtClean="0"/>
              <a:t> will output a binary signal 1, if not ,it will output 0. Now we can check on the MSMC. It is the same that the white point is 100bp and the red line is the TMRCA .what is different is that there are 5 haplotypes so there are 5 red line and the thick two line means they are the first one to find the most recent common ancestor. So that is why MSMC more efficient than PSMC.</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17.	And this is the MSMC picture. The left one used 4 haplotype  and the right one used 8 haplotype. We can see that if we choose more </a:t>
            </a:r>
            <a:r>
              <a:rPr lang="en-US" altLang="zh-CN" dirty="0" err="1" smtClean="0"/>
              <a:t>haplotype,the</a:t>
            </a:r>
            <a:r>
              <a:rPr lang="en-US" altLang="zh-CN" dirty="0" smtClean="0"/>
              <a:t> population size close to now will be more </a:t>
            </a:r>
            <a:r>
              <a:rPr lang="en-US" altLang="zh-CN" dirty="0" err="1" smtClean="0"/>
              <a:t>current.but</a:t>
            </a:r>
            <a:r>
              <a:rPr lang="en-US" altLang="zh-CN" dirty="0" smtClean="0"/>
              <a:t> don’t use more than 8 </a:t>
            </a:r>
            <a:r>
              <a:rPr lang="en-US" altLang="zh-CN" dirty="0" err="1" smtClean="0"/>
              <a:t>haplotype,because</a:t>
            </a:r>
            <a:r>
              <a:rPr lang="en-US" altLang="zh-CN" dirty="0" smtClean="0"/>
              <a:t> it will be too many calculations. So in these </a:t>
            </a:r>
            <a:r>
              <a:rPr lang="en-US" altLang="zh-CN" dirty="0" err="1" smtClean="0"/>
              <a:t>pictures,we</a:t>
            </a:r>
            <a:r>
              <a:rPr lang="en-US" altLang="zh-CN" dirty="0" smtClean="0"/>
              <a:t> can see that MSMC will be more current.</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in these </a:t>
            </a:r>
            <a:r>
              <a:rPr lang="en-US" altLang="zh-CN" dirty="0" err="1" smtClean="0"/>
              <a:t>pictures,we</a:t>
            </a:r>
            <a:r>
              <a:rPr lang="en-US" altLang="zh-CN" dirty="0" smtClean="0"/>
              <a:t> can see that MSMC will be more current.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19.	If you want to use </a:t>
            </a:r>
            <a:r>
              <a:rPr lang="en-US" altLang="zh-CN" dirty="0" err="1" smtClean="0"/>
              <a:t>it,they</a:t>
            </a:r>
            <a:r>
              <a:rPr lang="en-US" altLang="zh-CN" dirty="0" smtClean="0"/>
              <a:t> are on the </a:t>
            </a:r>
            <a:r>
              <a:rPr lang="en-US" altLang="zh-CN" dirty="0" err="1" smtClean="0"/>
              <a:t>github.com.every</a:t>
            </a:r>
            <a:r>
              <a:rPr lang="en-US" altLang="zh-CN" dirty="0" smtClean="0"/>
              <a:t> command is on the web site.</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	PSMC is call that pairwise sequentially Markovian coalescent (PSMC) model and it a method to infer the history of effective population size from genome-wide diploid sequence data. It based on Hidden Markov model.</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3.	So what is hidden Markov model? Lu Laing has told some about it </a:t>
            </a:r>
            <a:r>
              <a:rPr lang="en-US" altLang="zh-CN" dirty="0" err="1" smtClean="0"/>
              <a:t>yesterday.This</a:t>
            </a:r>
            <a:r>
              <a:rPr lang="en-US" altLang="zh-CN" dirty="0" smtClean="0"/>
              <a:t> is a picture to show but maybe it is hard to understand it .So I will show you a single example.</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7.	Let’s Back to the PSMC </a:t>
            </a:r>
            <a:r>
              <a:rPr lang="en-US" altLang="zh-CN" dirty="0" err="1" smtClean="0"/>
              <a:t>model.The</a:t>
            </a:r>
            <a:r>
              <a:rPr lang="en-US" altLang="zh-CN" dirty="0" smtClean="0"/>
              <a:t> PSMC infers the local time to the most recent common ancestor (TMRCA) on the basis of the local density of heterozygotes, using a hidden Markov model in which the observation is a diploid sequence, the hidden states are discretized TMRCA and the transitions represent ancestral recombination events.</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8.	Put them on the picture of hidden </a:t>
            </a:r>
            <a:r>
              <a:rPr lang="en-US" altLang="zh-CN" dirty="0" err="1" smtClean="0"/>
              <a:t>Markvo</a:t>
            </a:r>
            <a:r>
              <a:rPr lang="en-US" altLang="zh-CN" dirty="0" smtClean="0"/>
              <a:t> model, x is discretized TMRCA, a is ancestral recombination events, y is a diploid sequence and g </a:t>
            </a:r>
            <a:r>
              <a:rPr lang="en-US" altLang="zh-CN" dirty="0" err="1" smtClean="0"/>
              <a:t>isgenetic</a:t>
            </a:r>
            <a:r>
              <a:rPr lang="en-US" altLang="zh-CN" dirty="0" smtClean="0"/>
              <a:t> change probability.</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9.	This is x1 . this is x2. This is x3 .if at the x </a:t>
            </a:r>
            <a:r>
              <a:rPr lang="en-US" altLang="zh-CN" dirty="0" err="1" smtClean="0"/>
              <a:t>time,the</a:t>
            </a:r>
            <a:r>
              <a:rPr lang="en-US" altLang="zh-CN" dirty="0" smtClean="0"/>
              <a:t> number of heterozygotes more  ,the population at x time will be bigger .why ?because at x time , the population bigger ,there will be more gene diversity.</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10.	How to do the </a:t>
            </a:r>
            <a:r>
              <a:rPr lang="en-US" altLang="zh-CN" dirty="0" err="1" smtClean="0"/>
              <a:t>PSMc</a:t>
            </a:r>
            <a:r>
              <a:rPr lang="en-US" altLang="zh-CN" dirty="0" smtClean="0"/>
              <a:t>? </a:t>
            </a:r>
            <a:r>
              <a:rPr lang="en-US" altLang="zh-CN" dirty="0" err="1" smtClean="0"/>
              <a:t>Firstly,you</a:t>
            </a:r>
            <a:r>
              <a:rPr lang="en-US" altLang="zh-CN" dirty="0" smtClean="0"/>
              <a:t> should put in  a consensus genome sequence (</a:t>
            </a:r>
            <a:r>
              <a:rPr lang="en-US" altLang="zh-CN" dirty="0" err="1" smtClean="0"/>
              <a:t>fastq</a:t>
            </a:r>
            <a:r>
              <a:rPr lang="en-US" altLang="zh-CN" dirty="0" smtClean="0"/>
              <a:t>) and filtered to account for coverage and sequencing errors. Using Sam tools to sort the snap calling and then do the PSMC.</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11.	The data we need to provide </a:t>
            </a:r>
            <a:r>
              <a:rPr lang="en-US" altLang="zh-CN" dirty="0" err="1" smtClean="0"/>
              <a:t>areIndividual</a:t>
            </a:r>
            <a:r>
              <a:rPr lang="en-US" altLang="zh-CN" dirty="0" smtClean="0"/>
              <a:t> resequencing data ------------mainly based on individual heterozygous sites for </a:t>
            </a:r>
            <a:r>
              <a:rPr lang="en-US" altLang="zh-CN" dirty="0" err="1" smtClean="0"/>
              <a:t>analysis.,Species</a:t>
            </a:r>
            <a:r>
              <a:rPr lang="en-US" altLang="zh-CN" dirty="0" smtClean="0"/>
              <a:t> mutation rate and The average generation interval </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12.	Before you do the PSMC </a:t>
            </a:r>
            <a:r>
              <a:rPr lang="en-US" altLang="zh-CN" dirty="0" err="1" smtClean="0"/>
              <a:t>analyze,you</a:t>
            </a:r>
            <a:r>
              <a:rPr lang="en-US" altLang="zh-CN" dirty="0" smtClean="0"/>
              <a:t> should make sure that  The average depth is not less than 18X;The deletion rate of genomic genotype data is not higher than 25% and Filter sites whose sequencing depth is lower than 10 reads.</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8ED1BB1-16A8-4B4F-BCDC-DCB0057B55A1}" type="datetimeFigureOut">
              <a:rPr lang="zh-CN" altLang="en-US" smtClean="0"/>
            </a:fld>
            <a:endParaRPr lang="zh-CN"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zh-CN"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A584A2B-9A19-4EA2-B4FB-83C9F3E3C41B}" type="slidenum">
              <a:rPr lang="zh-CN" altLang="en-US" smtClean="0"/>
            </a:fld>
            <a:endParaRPr lang="zh-CN"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fld>
            <a:endParaRPr lang="zh-CN"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3" name="Date Placeholder 2"/>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3" name="Date Placeholder 2"/>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2" name="Content Placeholder 3"/>
          <p:cNvSpPr>
            <a:spLocks noGrp="1"/>
          </p:cNvSpPr>
          <p:nvPr>
            <p:ph sz="quarter" idx="13"/>
          </p:nvPr>
        </p:nvSpPr>
        <p:spPr>
          <a:xfrm>
            <a:off x="685802" y="2861733"/>
            <a:ext cx="5088712" cy="2512852"/>
          </a:xfrm>
        </p:spPr>
        <p:txBody>
          <a:bodyPr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3" name="Content Placeholder 5"/>
          <p:cNvSpPr>
            <a:spLocks noGrp="1"/>
          </p:cNvSpPr>
          <p:nvPr>
            <p:ph sz="quarter" idx="14"/>
          </p:nvPr>
        </p:nvSpPr>
        <p:spPr>
          <a:xfrm>
            <a:off x="5993969" y="2861733"/>
            <a:ext cx="5088713" cy="2512852"/>
          </a:xfrm>
        </p:spPr>
        <p:txBody>
          <a:bodyPr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8ED1BB1-16A8-4B4F-BCDC-DCB0057B55A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8ED1BB1-16A8-4B4F-BCDC-DCB0057B55A1}" type="datetimeFigureOut">
              <a:rPr lang="zh-CN" altLang="en-US" smtClean="0"/>
            </a:fld>
            <a:endParaRPr lang="zh-CN"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zh-CN"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A584A2B-9A19-4EA2-B4FB-83C9F3E3C41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hyperlink" Target="https://github.com/stschiff/msmc-tools/blob/master/msmc-tutorial/guide.md" TargetMode="External"/><Relationship Id="rId1" Type="http://schemas.openxmlformats.org/officeDocument/2006/relationships/hyperlink" Target="https://github.com/lh3/psm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en-US" altLang="zh-CN" sz="6000" b="1" cap="none" dirty="0">
                <a:latin typeface="Times New Roman" panose="02020603050405020304" pitchFamily="18" charset="0"/>
                <a:cs typeface="Times New Roman" panose="02020603050405020304" pitchFamily="18" charset="0"/>
              </a:rPr>
              <a:t>pairwise sequentially Markovian coalescent (PSMC) model</a:t>
            </a:r>
            <a:endParaRPr lang="zh-CN" altLang="en-US" sz="6000" b="1" cap="non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a:t>
            </a:r>
            <a:endParaRPr lang="zh-CN" altLang="en-US" dirty="0"/>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1165252" y="1691705"/>
            <a:ext cx="9435802" cy="38550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MSMC</a:t>
            </a:r>
            <a:endParaRPr lang="zh-CN" altLang="en-US" dirty="0"/>
          </a:p>
        </p:txBody>
      </p:sp>
      <p:sp>
        <p:nvSpPr>
          <p:cNvPr id="3" name="内容占位符 2"/>
          <p:cNvSpPr>
            <a:spLocks noGrp="1"/>
          </p:cNvSpPr>
          <p:nvPr>
            <p:ph sz="quarter" idx="13"/>
          </p:nvPr>
        </p:nvSpPr>
        <p:spPr>
          <a:xfrm>
            <a:off x="687976" y="1978429"/>
            <a:ext cx="10394707" cy="2332127"/>
          </a:xfrm>
        </p:spPr>
        <p:txBody>
          <a:bodyPr/>
          <a:lstStyle/>
          <a:p>
            <a:r>
              <a:rPr lang="en-US" altLang="zh-CN" cap="none" dirty="0" smtClean="0">
                <a:latin typeface="Times New Roman" panose="02020603050405020304" pitchFamily="18" charset="0"/>
                <a:cs typeface="Times New Roman" panose="02020603050405020304" pitchFamily="18" charset="0"/>
              </a:rPr>
              <a:t>The multiple sequentially Markovian coalescent (MSMC) analyzes the observed pattern of</a:t>
            </a:r>
            <a:r>
              <a:rPr lang="en-US" altLang="zh-CN" cap="none" dirty="0">
                <a:latin typeface="Times New Roman" panose="02020603050405020304" pitchFamily="18" charset="0"/>
                <a:cs typeface="Times New Roman" panose="02020603050405020304" pitchFamily="18" charset="0"/>
              </a:rPr>
              <a:t> </a:t>
            </a:r>
            <a:r>
              <a:rPr lang="en-US" altLang="zh-CN" cap="none" dirty="0" smtClean="0">
                <a:latin typeface="Times New Roman" panose="02020603050405020304" pitchFamily="18" charset="0"/>
                <a:cs typeface="Times New Roman" panose="02020603050405020304" pitchFamily="18" charset="0"/>
              </a:rPr>
              <a:t>mutations in multiple individuals, focusing on the first coalescence between any two individuals</a:t>
            </a:r>
            <a:r>
              <a:rPr lang="en-US" altLang="zh-CN" cap="none" dirty="0">
                <a:latin typeface="Times New Roman" panose="02020603050405020304" pitchFamily="18" charset="0"/>
                <a:cs typeface="Times New Roman" panose="02020603050405020304" pitchFamily="18" charset="0"/>
              </a:rPr>
              <a:t>.</a:t>
            </a:r>
            <a:endParaRPr lang="zh-CN" altLang="en-US" cap="non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MSMC</a:t>
            </a:r>
            <a:endParaRPr lang="zh-CN" altLang="en-US" dirty="0"/>
          </a:p>
        </p:txBody>
      </p:sp>
      <p:sp>
        <p:nvSpPr>
          <p:cNvPr id="3" name="内容占位符 2"/>
          <p:cNvSpPr>
            <a:spLocks noGrp="1"/>
          </p:cNvSpPr>
          <p:nvPr>
            <p:ph sz="quarter" idx="13"/>
          </p:nvPr>
        </p:nvSpPr>
        <p:spPr/>
        <p:txBody>
          <a:bodyPr/>
          <a:lstStyle/>
          <a:p>
            <a:r>
              <a:rPr lang="en-US" altLang="zh-CN" cap="none" dirty="0">
                <a:latin typeface="Times New Roman" panose="02020603050405020304" pitchFamily="18" charset="0"/>
                <a:cs typeface="Times New Roman" panose="02020603050405020304" pitchFamily="18" charset="0"/>
              </a:rPr>
              <a:t>MSMC requires, in principle, fully phased haplotypes as input, although we could partially allow for </a:t>
            </a:r>
            <a:r>
              <a:rPr lang="en-US" altLang="zh-CN" cap="none" dirty="0" err="1">
                <a:latin typeface="Times New Roman" panose="02020603050405020304" pitchFamily="18" charset="0"/>
                <a:cs typeface="Times New Roman" panose="02020603050405020304" pitchFamily="18" charset="0"/>
              </a:rPr>
              <a:t>unphased</a:t>
            </a:r>
            <a:r>
              <a:rPr lang="en-US" altLang="zh-CN" cap="none" dirty="0">
                <a:latin typeface="Times New Roman" panose="02020603050405020304" pitchFamily="18" charset="0"/>
                <a:cs typeface="Times New Roman" panose="02020603050405020304" pitchFamily="18" charset="0"/>
              </a:rPr>
              <a:t> data at a subset of sites </a:t>
            </a:r>
            <a:endParaRPr lang="en-US" altLang="zh-CN" cap="none" dirty="0" smtClean="0">
              <a:latin typeface="Times New Roman" panose="02020603050405020304" pitchFamily="18" charset="0"/>
              <a:cs typeface="Times New Roman" panose="02020603050405020304" pitchFamily="18" charset="0"/>
            </a:endParaRPr>
          </a:p>
          <a:p>
            <a:r>
              <a:rPr lang="en-US" altLang="zh-CN" cap="none" dirty="0">
                <a:latin typeface="Times New Roman" panose="02020603050405020304" pitchFamily="18" charset="0"/>
                <a:cs typeface="Times New Roman" panose="02020603050405020304" pitchFamily="18" charset="0"/>
              </a:rPr>
              <a:t>MSMC extends PSMC by an order of magnitude to more recent times and also allows us to explicitly model the history of genetic separations between populations. </a:t>
            </a:r>
            <a:endParaRPr lang="zh-CN" altLang="en-US" cap="non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Msmc</a:t>
            </a:r>
            <a:endParaRPr lang="zh-CN" altLang="en-US" dirty="0"/>
          </a:p>
        </p:txBody>
      </p:sp>
      <p:sp>
        <p:nvSpPr>
          <p:cNvPr id="3" name="内容占位符 2"/>
          <p:cNvSpPr>
            <a:spLocks noGrp="1"/>
          </p:cNvSpPr>
          <p:nvPr>
            <p:ph sz="quarter" idx="13"/>
          </p:nvPr>
        </p:nvSpPr>
        <p:spPr/>
        <p:txBody>
          <a:bodyPr/>
          <a:lstStyle/>
          <a:p>
            <a:endParaRPr lang="zh-CN" altLang="en-US" dirty="0"/>
          </a:p>
        </p:txBody>
      </p:sp>
      <p:pic>
        <p:nvPicPr>
          <p:cNvPr id="4" name="图片 3"/>
          <p:cNvPicPr>
            <a:picLocks noChangeAspect="1"/>
          </p:cNvPicPr>
          <p:nvPr/>
        </p:nvPicPr>
        <p:blipFill>
          <a:blip r:embed="rId1"/>
          <a:stretch>
            <a:fillRect/>
          </a:stretch>
        </p:blipFill>
        <p:spPr>
          <a:xfrm>
            <a:off x="2493008" y="1650910"/>
            <a:ext cx="6780289" cy="38342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MSMC</a:t>
            </a:r>
            <a:endParaRPr lang="zh-CN" altLang="en-US" dirty="0"/>
          </a:p>
        </p:txBody>
      </p:sp>
      <p:pic>
        <p:nvPicPr>
          <p:cNvPr id="4" name="内容占位符 3"/>
          <p:cNvPicPr>
            <a:picLocks noGrp="1" noChangeAspect="1"/>
          </p:cNvPicPr>
          <p:nvPr>
            <p:ph sz="quarter" idx="13"/>
          </p:nvPr>
        </p:nvPicPr>
        <p:blipFill>
          <a:blip r:embed="rId1"/>
          <a:stretch>
            <a:fillRect/>
          </a:stretch>
        </p:blipFill>
        <p:spPr>
          <a:xfrm>
            <a:off x="2029006" y="2063750"/>
            <a:ext cx="7708537" cy="33115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  vs MSMC</a:t>
            </a:r>
            <a:endParaRPr lang="zh-CN" altLang="en-US" dirty="0"/>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305196" y="2219325"/>
            <a:ext cx="5411829" cy="3242222"/>
          </a:xfrm>
          <a:prstGeom prst="rect">
            <a:avLst/>
          </a:prstGeom>
        </p:spPr>
      </p:pic>
      <p:pic>
        <p:nvPicPr>
          <p:cNvPr id="5" name="图片 4"/>
          <p:cNvPicPr>
            <a:picLocks noChangeAspect="1"/>
          </p:cNvPicPr>
          <p:nvPr/>
        </p:nvPicPr>
        <p:blipFill>
          <a:blip r:embed="rId2"/>
          <a:stretch>
            <a:fillRect/>
          </a:stretch>
        </p:blipFill>
        <p:spPr>
          <a:xfrm>
            <a:off x="7090017" y="2219325"/>
            <a:ext cx="3876190" cy="32666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to use them</a:t>
            </a:r>
            <a:endParaRPr lang="zh-CN" altLang="en-US" dirty="0"/>
          </a:p>
        </p:txBody>
      </p:sp>
      <p:sp>
        <p:nvSpPr>
          <p:cNvPr id="3" name="内容占位符 2"/>
          <p:cNvSpPr>
            <a:spLocks noGrp="1"/>
          </p:cNvSpPr>
          <p:nvPr>
            <p:ph sz="quarter" idx="13"/>
          </p:nvPr>
        </p:nvSpPr>
        <p:spPr/>
        <p:txBody>
          <a:bodyPr/>
          <a:lstStyle/>
          <a:p>
            <a:r>
              <a:rPr lang="en-US" altLang="zh-CN" cap="none" dirty="0" err="1" smtClean="0">
                <a:latin typeface="Times New Roman" panose="02020603050405020304" pitchFamily="18" charset="0"/>
                <a:cs typeface="Times New Roman" panose="02020603050405020304" pitchFamily="18" charset="0"/>
              </a:rPr>
              <a:t>Psmc</a:t>
            </a:r>
            <a:endParaRPr lang="en-US" altLang="zh-CN" cap="none" dirty="0" smtClean="0">
              <a:latin typeface="Times New Roman" panose="02020603050405020304" pitchFamily="18" charset="0"/>
              <a:cs typeface="Times New Roman" panose="02020603050405020304" pitchFamily="18" charset="0"/>
            </a:endParaRPr>
          </a:p>
          <a:p>
            <a:r>
              <a:rPr lang="en-US" altLang="zh-CN" cap="none" dirty="0">
                <a:latin typeface="Times New Roman" panose="02020603050405020304" pitchFamily="18" charset="0"/>
                <a:cs typeface="Times New Roman" panose="02020603050405020304" pitchFamily="18" charset="0"/>
                <a:hlinkClick r:id="rId1"/>
              </a:rPr>
              <a:t>https://</a:t>
            </a:r>
            <a:r>
              <a:rPr lang="en-US" altLang="zh-CN" cap="none" dirty="0" smtClean="0">
                <a:latin typeface="Times New Roman" panose="02020603050405020304" pitchFamily="18" charset="0"/>
                <a:cs typeface="Times New Roman" panose="02020603050405020304" pitchFamily="18" charset="0"/>
                <a:hlinkClick r:id="rId1"/>
              </a:rPr>
              <a:t>github.com/lh3/psmc</a:t>
            </a:r>
            <a:endParaRPr lang="en-US" altLang="zh-CN" cap="none" dirty="0" smtClean="0">
              <a:latin typeface="Times New Roman" panose="02020603050405020304" pitchFamily="18" charset="0"/>
              <a:cs typeface="Times New Roman" panose="02020603050405020304" pitchFamily="18" charset="0"/>
            </a:endParaRPr>
          </a:p>
          <a:p>
            <a:r>
              <a:rPr lang="en-US" altLang="zh-CN" cap="none" dirty="0" err="1" smtClean="0">
                <a:latin typeface="Times New Roman" panose="02020603050405020304" pitchFamily="18" charset="0"/>
                <a:cs typeface="Times New Roman" panose="02020603050405020304" pitchFamily="18" charset="0"/>
              </a:rPr>
              <a:t>Msmc</a:t>
            </a:r>
            <a:endParaRPr lang="en-US" altLang="zh-CN" cap="none" dirty="0" smtClean="0">
              <a:latin typeface="Times New Roman" panose="02020603050405020304" pitchFamily="18" charset="0"/>
              <a:cs typeface="Times New Roman" panose="02020603050405020304" pitchFamily="18" charset="0"/>
            </a:endParaRPr>
          </a:p>
          <a:p>
            <a:r>
              <a:rPr lang="en-US" altLang="zh-CN" cap="none" dirty="0">
                <a:latin typeface="Times New Roman" panose="02020603050405020304" pitchFamily="18" charset="0"/>
                <a:cs typeface="Times New Roman" panose="02020603050405020304" pitchFamily="18" charset="0"/>
                <a:hlinkClick r:id="rId2"/>
              </a:rPr>
              <a:t>https://</a:t>
            </a:r>
            <a:r>
              <a:rPr lang="en-US" altLang="zh-CN" cap="none" dirty="0" smtClean="0">
                <a:latin typeface="Times New Roman" panose="02020603050405020304" pitchFamily="18" charset="0"/>
                <a:cs typeface="Times New Roman" panose="02020603050405020304" pitchFamily="18" charset="0"/>
                <a:hlinkClick r:id="rId2"/>
              </a:rPr>
              <a:t>github.com/stschiff/msmc-tools/blob/master/msmc-tutorial/guide.md</a:t>
            </a:r>
            <a:endParaRPr lang="en-US" altLang="zh-CN" cap="none" dirty="0" smtClean="0">
              <a:latin typeface="Times New Roman" panose="02020603050405020304" pitchFamily="18" charset="0"/>
              <a:cs typeface="Times New Roman" panose="02020603050405020304" pitchFamily="18" charset="0"/>
            </a:endParaRPr>
          </a:p>
          <a:p>
            <a:endParaRPr lang="zh-CN" altLang="en-US" cap="non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a:t>
            </a:r>
            <a:endParaRPr lang="zh-CN" altLang="en-US" dirty="0"/>
          </a:p>
        </p:txBody>
      </p:sp>
      <p:sp>
        <p:nvSpPr>
          <p:cNvPr id="3" name="内容占位符 2"/>
          <p:cNvSpPr>
            <a:spLocks noGrp="1"/>
          </p:cNvSpPr>
          <p:nvPr>
            <p:ph sz="quarter" idx="13"/>
          </p:nvPr>
        </p:nvSpPr>
        <p:spPr>
          <a:xfrm>
            <a:off x="610985" y="1905455"/>
            <a:ext cx="10394707" cy="3311189"/>
          </a:xfrm>
        </p:spPr>
        <p:txBody>
          <a:bodyPr>
            <a:normAutofit/>
          </a:bodyPr>
          <a:lstStyle/>
          <a:p>
            <a:r>
              <a:rPr lang="en-US" altLang="zh-CN" sz="4000" cap="none" dirty="0">
                <a:latin typeface="Times New Roman" panose="02020603050405020304" pitchFamily="18" charset="0"/>
                <a:cs typeface="Times New Roman" panose="02020603050405020304" pitchFamily="18" charset="0"/>
              </a:rPr>
              <a:t> a method to infer the history of </a:t>
            </a:r>
            <a:r>
              <a:rPr lang="en-US" altLang="zh-CN" sz="4000" cap="none" dirty="0" smtClean="0">
                <a:latin typeface="Times New Roman" panose="02020603050405020304" pitchFamily="18" charset="0"/>
                <a:cs typeface="Times New Roman" panose="02020603050405020304" pitchFamily="18" charset="0"/>
              </a:rPr>
              <a:t>effective population size from genome-wide diploid sequence data</a:t>
            </a:r>
            <a:r>
              <a:rPr lang="en-US" altLang="zh-CN" sz="4000" cap="none" dirty="0">
                <a:latin typeface="Times New Roman" panose="02020603050405020304" pitchFamily="18" charset="0"/>
                <a:cs typeface="Times New Roman" panose="02020603050405020304" pitchFamily="18" charset="0"/>
              </a:rPr>
              <a:t>.</a:t>
            </a:r>
            <a:endParaRPr lang="zh-CN" altLang="en-US" sz="4000" cap="non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hidden </a:t>
            </a:r>
            <a:r>
              <a:rPr lang="en-US" altLang="zh-CN" dirty="0" smtClean="0"/>
              <a:t>Markov model</a:t>
            </a:r>
            <a:endParaRPr lang="zh-CN" altLang="en-US" dirty="0"/>
          </a:p>
        </p:txBody>
      </p:sp>
      <p:pic>
        <p:nvPicPr>
          <p:cNvPr id="4" name="内容占位符 3"/>
          <p:cNvPicPr>
            <a:picLocks noGrp="1" noChangeAspect="1"/>
          </p:cNvPicPr>
          <p:nvPr>
            <p:ph sz="quarter" idx="13"/>
          </p:nvPr>
        </p:nvPicPr>
        <p:blipFill>
          <a:blip r:embed="rId1">
            <a:extLst>
              <a:ext uri="{28A0092B-C50C-407E-A947-70E740481C1C}">
                <a14:useLocalDpi xmlns:a14="http://schemas.microsoft.com/office/drawing/2010/main" val="0"/>
              </a:ext>
            </a:extLst>
          </a:blip>
          <a:stretch>
            <a:fillRect/>
          </a:stretch>
        </p:blipFill>
        <p:spPr>
          <a:xfrm>
            <a:off x="2751282" y="1995706"/>
            <a:ext cx="5403504" cy="332917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psmc</a:t>
            </a:r>
            <a:endParaRPr lang="zh-CN" altLang="en-US" dirty="0"/>
          </a:p>
        </p:txBody>
      </p:sp>
      <p:sp>
        <p:nvSpPr>
          <p:cNvPr id="5" name="矩形 4"/>
          <p:cNvSpPr/>
          <p:nvPr/>
        </p:nvSpPr>
        <p:spPr>
          <a:xfrm>
            <a:off x="685801" y="2551837"/>
            <a:ext cx="10396882" cy="1569660"/>
          </a:xfrm>
          <a:prstGeom prst="rect">
            <a:avLst/>
          </a:prstGeom>
        </p:spPr>
        <p:txBody>
          <a:bodyPr wrap="square">
            <a:spAutoFit/>
          </a:bodyPr>
          <a:lstStyle/>
          <a:p>
            <a:r>
              <a:rPr lang="zh-CN" altLang="en-US" sz="2400" dirty="0" smtClean="0">
                <a:latin typeface="Times New Roman" panose="02020603050405020304" pitchFamily="18" charset="0"/>
                <a:cs typeface="Times New Roman" panose="02020603050405020304" pitchFamily="18" charset="0"/>
              </a:rPr>
              <a:t>The PSMC infers the local time to the most recent common ancestor (TMRCA) on the basis of the local density of heterozygotes, using a hidden Markov model in which the observation is a diploid sequence, the hidden states are discretized TMRCA and the transitions represent ancestral recombination events.</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a:t>
            </a:r>
            <a:endParaRPr lang="zh-CN" altLang="en-US" dirty="0"/>
          </a:p>
        </p:txBody>
      </p:sp>
      <p:sp>
        <p:nvSpPr>
          <p:cNvPr id="3" name="内容占位符 2"/>
          <p:cNvSpPr>
            <a:spLocks noGrp="1"/>
          </p:cNvSpPr>
          <p:nvPr>
            <p:ph sz="quarter" idx="13"/>
          </p:nvPr>
        </p:nvSpPr>
        <p:spPr/>
        <p:txBody>
          <a:bodyPr/>
          <a:lstStyle/>
          <a:p>
            <a:r>
              <a:rPr lang="en-US" altLang="zh-CN" cap="none" dirty="0" smtClean="0">
                <a:latin typeface="Times New Roman" panose="02020603050405020304" pitchFamily="18" charset="0"/>
                <a:cs typeface="Times New Roman" panose="02020603050405020304" pitchFamily="18" charset="0"/>
              </a:rPr>
              <a:t>X – discretized TMRCA</a:t>
            </a:r>
            <a:endParaRPr lang="en-US" altLang="zh-CN" cap="none" dirty="0" smtClean="0">
              <a:latin typeface="Times New Roman" panose="02020603050405020304" pitchFamily="18" charset="0"/>
              <a:cs typeface="Times New Roman" panose="02020603050405020304" pitchFamily="18" charset="0"/>
            </a:endParaRPr>
          </a:p>
          <a:p>
            <a:r>
              <a:rPr lang="en-US" altLang="zh-CN" cap="none" dirty="0">
                <a:latin typeface="Times New Roman" panose="02020603050405020304" pitchFamily="18" charset="0"/>
                <a:cs typeface="Times New Roman" panose="02020603050405020304" pitchFamily="18" charset="0"/>
              </a:rPr>
              <a:t>A </a:t>
            </a:r>
            <a:r>
              <a:rPr lang="en-US" altLang="zh-CN" cap="none" dirty="0" smtClean="0">
                <a:latin typeface="Times New Roman" panose="02020603050405020304" pitchFamily="18" charset="0"/>
                <a:cs typeface="Times New Roman" panose="02020603050405020304" pitchFamily="18" charset="0"/>
              </a:rPr>
              <a:t>– ancestral recombination events</a:t>
            </a:r>
            <a:endParaRPr lang="en-US" altLang="zh-CN" cap="none" dirty="0" smtClean="0">
              <a:latin typeface="Times New Roman" panose="02020603050405020304" pitchFamily="18" charset="0"/>
              <a:cs typeface="Times New Roman" panose="02020603050405020304" pitchFamily="18" charset="0"/>
            </a:endParaRPr>
          </a:p>
          <a:p>
            <a:r>
              <a:rPr lang="en-US" altLang="zh-CN" cap="none" dirty="0">
                <a:latin typeface="Times New Roman" panose="02020603050405020304" pitchFamily="18" charset="0"/>
                <a:cs typeface="Times New Roman" panose="02020603050405020304" pitchFamily="18" charset="0"/>
              </a:rPr>
              <a:t>y </a:t>
            </a:r>
            <a:r>
              <a:rPr lang="en-US" altLang="zh-CN" cap="none" dirty="0" smtClean="0">
                <a:latin typeface="Times New Roman" panose="02020603050405020304" pitchFamily="18" charset="0"/>
                <a:cs typeface="Times New Roman" panose="02020603050405020304" pitchFamily="18" charset="0"/>
              </a:rPr>
              <a:t>–a diploid sequence</a:t>
            </a:r>
            <a:endParaRPr lang="en-US" altLang="zh-CN" cap="none" dirty="0" smtClean="0">
              <a:latin typeface="Times New Roman" panose="02020603050405020304" pitchFamily="18" charset="0"/>
              <a:cs typeface="Times New Roman" panose="02020603050405020304" pitchFamily="18" charset="0"/>
            </a:endParaRPr>
          </a:p>
          <a:p>
            <a:r>
              <a:rPr lang="en-US" altLang="zh-CN" cap="none" dirty="0" smtClean="0">
                <a:latin typeface="Times New Roman" panose="02020603050405020304" pitchFamily="18" charset="0"/>
                <a:cs typeface="Times New Roman" panose="02020603050405020304" pitchFamily="18" charset="0"/>
              </a:rPr>
              <a:t>b – genetic change probability</a:t>
            </a:r>
            <a:endParaRPr lang="en-US" altLang="zh-CN" cap="none" dirty="0" smtClean="0">
              <a:latin typeface="Times New Roman" panose="02020603050405020304" pitchFamily="18" charset="0"/>
              <a:cs typeface="Times New Roman" panose="02020603050405020304" pitchFamily="18" charset="0"/>
            </a:endParaRPr>
          </a:p>
        </p:txBody>
      </p:sp>
      <p:pic>
        <p:nvPicPr>
          <p:cNvPr id="4" name="内容占位符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11601" y="1463692"/>
            <a:ext cx="5403504" cy="33291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a:t>
            </a:r>
            <a:endParaRPr lang="zh-CN" altLang="en-US" dirty="0"/>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2626010" y="1993633"/>
            <a:ext cx="6514286" cy="33809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psmc</a:t>
            </a:r>
            <a:endParaRPr lang="zh-CN" altLang="en-US" dirty="0"/>
          </a:p>
        </p:txBody>
      </p:sp>
      <p:sp>
        <p:nvSpPr>
          <p:cNvPr id="4" name="文本框 3"/>
          <p:cNvSpPr txBox="1"/>
          <p:nvPr/>
        </p:nvSpPr>
        <p:spPr>
          <a:xfrm>
            <a:off x="3749040" y="1077116"/>
            <a:ext cx="3715789"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 a consensus genome sequence (</a:t>
            </a:r>
            <a:r>
              <a:rPr lang="en-US" altLang="zh-CN" dirty="0" err="1">
                <a:latin typeface="Times New Roman" panose="02020603050405020304" pitchFamily="18" charset="0"/>
                <a:cs typeface="Times New Roman" panose="02020603050405020304" pitchFamily="18" charset="0"/>
              </a:rPr>
              <a:t>fastq</a:t>
            </a:r>
            <a:r>
              <a:rPr lang="en-US"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5777345" y="1546820"/>
            <a:ext cx="947651" cy="381733"/>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 ﬁltered</a:t>
            </a:r>
            <a:endParaRPr lang="zh-CN" altLang="en-US"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3623180" y="2044415"/>
            <a:ext cx="452212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 account for coverage and sequencing errors</a:t>
            </a:r>
            <a:endParaRPr lang="zh-CN" altLang="en-US" dirty="0">
              <a:latin typeface="Times New Roman" panose="02020603050405020304" pitchFamily="18" charset="0"/>
              <a:cs typeface="Times New Roman" panose="02020603050405020304" pitchFamily="18" charset="0"/>
            </a:endParaRPr>
          </a:p>
        </p:txBody>
      </p:sp>
      <p:cxnSp>
        <p:nvCxnSpPr>
          <p:cNvPr id="10" name="直接箭头连接符 9"/>
          <p:cNvCxnSpPr>
            <a:stCxn id="4" idx="2"/>
          </p:cNvCxnSpPr>
          <p:nvPr/>
        </p:nvCxnSpPr>
        <p:spPr>
          <a:xfrm flipH="1">
            <a:off x="5606934" y="1446448"/>
            <a:ext cx="1" cy="597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925512" y="2903512"/>
            <a:ext cx="3362844"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 single individuals for SNP calling</a:t>
            </a:r>
            <a:endParaRPr lang="zh-CN" altLang="en-US" dirty="0">
              <a:latin typeface="Times New Roman" panose="02020603050405020304" pitchFamily="18" charset="0"/>
              <a:cs typeface="Times New Roman" panose="02020603050405020304" pitchFamily="18" charset="0"/>
            </a:endParaRPr>
          </a:p>
        </p:txBody>
      </p:sp>
      <p:cxnSp>
        <p:nvCxnSpPr>
          <p:cNvPr id="14" name="直接箭头连接符 13"/>
          <p:cNvCxnSpPr>
            <a:endCxn id="12" idx="0"/>
          </p:cNvCxnSpPr>
          <p:nvPr/>
        </p:nvCxnSpPr>
        <p:spPr>
          <a:xfrm>
            <a:off x="5606934" y="2413747"/>
            <a:ext cx="0" cy="489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668111" y="3393277"/>
            <a:ext cx="2477192" cy="369332"/>
          </a:xfrm>
          <a:prstGeom prst="rect">
            <a:avLst/>
          </a:prstGeom>
          <a:noFill/>
        </p:spPr>
        <p:txBody>
          <a:bodyPr wrap="square" rtlCol="0">
            <a:spAutoFit/>
          </a:bodyPr>
          <a:lstStyle/>
          <a:p>
            <a:r>
              <a:rPr lang="en-US" altLang="zh-CN" dirty="0" err="1" smtClean="0">
                <a:latin typeface="Times New Roman" panose="02020603050405020304" pitchFamily="18" charset="0"/>
                <a:cs typeface="Times New Roman" panose="02020603050405020304" pitchFamily="18" charset="0"/>
              </a:rPr>
              <a:t>samtools</a:t>
            </a:r>
            <a:endParaRPr lang="zh-CN" altLang="en-US"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5178828" y="3883042"/>
            <a:ext cx="856211"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PSMC</a:t>
            </a:r>
            <a:endParaRPr lang="zh-CN" altLang="en-US" dirty="0">
              <a:latin typeface="Times New Roman" panose="02020603050405020304" pitchFamily="18" charset="0"/>
              <a:cs typeface="Times New Roman" panose="02020603050405020304" pitchFamily="18" charset="0"/>
            </a:endParaRPr>
          </a:p>
        </p:txBody>
      </p:sp>
      <p:cxnSp>
        <p:nvCxnSpPr>
          <p:cNvPr id="18" name="直接箭头连接符 17"/>
          <p:cNvCxnSpPr>
            <a:stCxn id="12" idx="2"/>
            <a:endCxn id="16" idx="0"/>
          </p:cNvCxnSpPr>
          <p:nvPr/>
        </p:nvCxnSpPr>
        <p:spPr>
          <a:xfrm>
            <a:off x="5606934" y="3272844"/>
            <a:ext cx="0" cy="610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provided</a:t>
            </a:r>
            <a:endParaRPr lang="zh-CN" altLang="en-US" dirty="0"/>
          </a:p>
        </p:txBody>
      </p:sp>
      <p:sp>
        <p:nvSpPr>
          <p:cNvPr id="3" name="内容占位符 2"/>
          <p:cNvSpPr>
            <a:spLocks noGrp="1"/>
          </p:cNvSpPr>
          <p:nvPr>
            <p:ph sz="quarter" idx="13"/>
          </p:nvPr>
        </p:nvSpPr>
        <p:spPr/>
        <p:txBody>
          <a:bodyPr>
            <a:normAutofit/>
          </a:bodyPr>
          <a:lstStyle/>
          <a:p>
            <a:r>
              <a:rPr lang="en-US" altLang="zh-CN" sz="2800" cap="none" dirty="0">
                <a:latin typeface="Times New Roman" panose="02020603050405020304" pitchFamily="18" charset="0"/>
                <a:cs typeface="Times New Roman" panose="02020603050405020304" pitchFamily="18" charset="0"/>
              </a:rPr>
              <a:t>Individual resequencing data ------------mainly based on individual heterozygous sites for analysis</a:t>
            </a:r>
            <a:r>
              <a:rPr lang="en-US" altLang="zh-CN" sz="2800" cap="none" dirty="0" smtClean="0">
                <a:latin typeface="Times New Roman" panose="02020603050405020304" pitchFamily="18" charset="0"/>
                <a:cs typeface="Times New Roman" panose="02020603050405020304" pitchFamily="18" charset="0"/>
              </a:rPr>
              <a:t>.</a:t>
            </a:r>
            <a:endParaRPr lang="en-US" altLang="zh-CN" sz="2800" cap="none" dirty="0" smtClean="0">
              <a:latin typeface="Times New Roman" panose="02020603050405020304" pitchFamily="18" charset="0"/>
              <a:cs typeface="Times New Roman" panose="02020603050405020304" pitchFamily="18" charset="0"/>
            </a:endParaRPr>
          </a:p>
          <a:p>
            <a:r>
              <a:rPr lang="en-US" altLang="zh-CN" sz="2800" cap="none" dirty="0">
                <a:latin typeface="Times New Roman" panose="02020603050405020304" pitchFamily="18" charset="0"/>
                <a:cs typeface="Times New Roman" panose="02020603050405020304" pitchFamily="18" charset="0"/>
              </a:rPr>
              <a:t>Species mutation </a:t>
            </a:r>
            <a:r>
              <a:rPr lang="en-US" altLang="zh-CN" sz="2800" cap="none" dirty="0" smtClean="0">
                <a:latin typeface="Times New Roman" panose="02020603050405020304" pitchFamily="18" charset="0"/>
                <a:cs typeface="Times New Roman" panose="02020603050405020304" pitchFamily="18" charset="0"/>
              </a:rPr>
              <a:t>rate</a:t>
            </a:r>
            <a:endParaRPr lang="en-US" altLang="zh-CN" sz="2800" cap="none" dirty="0" smtClean="0">
              <a:latin typeface="Times New Roman" panose="02020603050405020304" pitchFamily="18" charset="0"/>
              <a:cs typeface="Times New Roman" panose="02020603050405020304" pitchFamily="18" charset="0"/>
            </a:endParaRPr>
          </a:p>
          <a:p>
            <a:r>
              <a:rPr lang="en-US" altLang="zh-CN" sz="2800" cap="none" dirty="0">
                <a:latin typeface="Times New Roman" panose="02020603050405020304" pitchFamily="18" charset="0"/>
                <a:cs typeface="Times New Roman" panose="02020603050405020304" pitchFamily="18" charset="0"/>
              </a:rPr>
              <a:t>The average generation interval </a:t>
            </a:r>
            <a:endParaRPr lang="en-US" altLang="zh-CN" sz="2800" cap="none" dirty="0" smtClean="0">
              <a:latin typeface="Times New Roman" panose="02020603050405020304" pitchFamily="18" charset="0"/>
              <a:cs typeface="Times New Roman" panose="02020603050405020304" pitchFamily="18" charset="0"/>
            </a:endParaRPr>
          </a:p>
          <a:p>
            <a:endParaRPr lang="zh-CN" altLang="en-US" sz="2800" cap="non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 data quality</a:t>
            </a:r>
            <a:endParaRPr lang="zh-CN" altLang="en-US" dirty="0"/>
          </a:p>
        </p:txBody>
      </p:sp>
      <p:sp>
        <p:nvSpPr>
          <p:cNvPr id="3" name="内容占位符 2"/>
          <p:cNvSpPr>
            <a:spLocks noGrp="1"/>
          </p:cNvSpPr>
          <p:nvPr>
            <p:ph sz="quarter" idx="13"/>
          </p:nvPr>
        </p:nvSpPr>
        <p:spPr/>
        <p:txBody>
          <a:bodyPr>
            <a:normAutofit/>
          </a:bodyPr>
          <a:lstStyle/>
          <a:p>
            <a:r>
              <a:rPr lang="en-US" altLang="zh-CN" sz="2800" cap="none" dirty="0" smtClean="0">
                <a:latin typeface="Times New Roman" panose="02020603050405020304" pitchFamily="18" charset="0"/>
                <a:cs typeface="Times New Roman" panose="02020603050405020304" pitchFamily="18" charset="0"/>
              </a:rPr>
              <a:t> </a:t>
            </a:r>
            <a:r>
              <a:rPr lang="en-US" altLang="zh-CN" sz="2800" cap="none" dirty="0">
                <a:latin typeface="Times New Roman" panose="02020603050405020304" pitchFamily="18" charset="0"/>
                <a:cs typeface="Times New Roman" panose="02020603050405020304" pitchFamily="18" charset="0"/>
              </a:rPr>
              <a:t>The average depth is not less than 18X;</a:t>
            </a:r>
            <a:endParaRPr lang="en-US" altLang="zh-CN" sz="2800" cap="none" dirty="0">
              <a:latin typeface="Times New Roman" panose="02020603050405020304" pitchFamily="18" charset="0"/>
              <a:cs typeface="Times New Roman" panose="02020603050405020304" pitchFamily="18" charset="0"/>
            </a:endParaRPr>
          </a:p>
          <a:p>
            <a:r>
              <a:rPr lang="en-US" altLang="zh-CN" sz="2800" cap="none" dirty="0" smtClean="0">
                <a:latin typeface="Times New Roman" panose="02020603050405020304" pitchFamily="18" charset="0"/>
                <a:cs typeface="Times New Roman" panose="02020603050405020304" pitchFamily="18" charset="0"/>
              </a:rPr>
              <a:t>The </a:t>
            </a:r>
            <a:r>
              <a:rPr lang="en-US" altLang="zh-CN" sz="2800" cap="none" dirty="0">
                <a:latin typeface="Times New Roman" panose="02020603050405020304" pitchFamily="18" charset="0"/>
                <a:cs typeface="Times New Roman" panose="02020603050405020304" pitchFamily="18" charset="0"/>
              </a:rPr>
              <a:t>deletion rate of genomic genotype data is not higher than 25%;</a:t>
            </a:r>
            <a:endParaRPr lang="en-US" altLang="zh-CN" sz="2800" cap="none" dirty="0">
              <a:latin typeface="Times New Roman" panose="02020603050405020304" pitchFamily="18" charset="0"/>
              <a:cs typeface="Times New Roman" panose="02020603050405020304" pitchFamily="18" charset="0"/>
            </a:endParaRPr>
          </a:p>
          <a:p>
            <a:r>
              <a:rPr lang="en-US" altLang="zh-CN" sz="2800" cap="none" dirty="0" smtClean="0">
                <a:latin typeface="Times New Roman" panose="02020603050405020304" pitchFamily="18" charset="0"/>
                <a:cs typeface="Times New Roman" panose="02020603050405020304" pitchFamily="18" charset="0"/>
              </a:rPr>
              <a:t>Filter </a:t>
            </a:r>
            <a:r>
              <a:rPr lang="en-US" altLang="zh-CN" sz="2800" cap="none" dirty="0">
                <a:latin typeface="Times New Roman" panose="02020603050405020304" pitchFamily="18" charset="0"/>
                <a:cs typeface="Times New Roman" panose="02020603050405020304" pitchFamily="18" charset="0"/>
              </a:rPr>
              <a:t>sites whose sequencing depth is lower than 10 reads</a:t>
            </a:r>
            <a:r>
              <a:rPr lang="en-US" altLang="zh-CN" sz="2800" cap="none" dirty="0" smtClean="0">
                <a:latin typeface="Times New Roman" panose="02020603050405020304" pitchFamily="18" charset="0"/>
                <a:cs typeface="Times New Roman" panose="02020603050405020304" pitchFamily="18" charset="0"/>
              </a:rPr>
              <a:t>.</a:t>
            </a:r>
            <a:endParaRPr lang="en-US" altLang="zh-CN" sz="2800" cap="none" dirty="0" smtClean="0">
              <a:latin typeface="Times New Roman" panose="02020603050405020304" pitchFamily="18" charset="0"/>
              <a:cs typeface="Times New Roman" panose="02020603050405020304" pitchFamily="18" charset="0"/>
            </a:endParaRPr>
          </a:p>
          <a:p>
            <a:endParaRPr lang="zh-CN" altLang="en-US" sz="2800" cap="none"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NGMyZDY0N2IzZjNhMzQ0MTE3NzZiOTUyZGIzNWE4NjcifQ=="/>
</p:tagLst>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主要事件">
  <a:themeElements>
    <a:clrScheme name="主要事件">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主要事件">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事件">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TM04033927[[fn=主要事件]]</Template>
  <TotalTime>0</TotalTime>
  <Words>1721</Words>
  <Application>WPS 演示</Application>
  <PresentationFormat>宽屏</PresentationFormat>
  <Paragraphs>74</Paragraphs>
  <Slides>16</Slides>
  <Notes>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宋体</vt:lpstr>
      <vt:lpstr>Wingdings</vt:lpstr>
      <vt:lpstr>Times New Roman</vt:lpstr>
      <vt:lpstr>Impact</vt:lpstr>
      <vt:lpstr>微软雅黑</vt:lpstr>
      <vt:lpstr>Arial Unicode MS</vt:lpstr>
      <vt:lpstr>Calibri</vt:lpstr>
      <vt:lpstr>主要事件</vt:lpstr>
      <vt:lpstr>pairwise sequentially Markovian coalescent (PSMC) model</vt:lpstr>
      <vt:lpstr>PSMC</vt:lpstr>
      <vt:lpstr> hidden Markov model</vt:lpstr>
      <vt:lpstr>psmc</vt:lpstr>
      <vt:lpstr>PSMC</vt:lpstr>
      <vt:lpstr>PSMC</vt:lpstr>
      <vt:lpstr>psmc</vt:lpstr>
      <vt:lpstr>Data provided</vt:lpstr>
      <vt:lpstr>PSMC data quality</vt:lpstr>
      <vt:lpstr>PSMC</vt:lpstr>
      <vt:lpstr>MSMC</vt:lpstr>
      <vt:lpstr>MSMC</vt:lpstr>
      <vt:lpstr>Msmc</vt:lpstr>
      <vt:lpstr>MSMC</vt:lpstr>
      <vt:lpstr>PSMC  vs MSMC</vt:lpstr>
      <vt:lpstr>How to use them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wangying</dc:creator>
  <cp:lastModifiedBy>李晨虹</cp:lastModifiedBy>
  <cp:revision>31</cp:revision>
  <dcterms:created xsi:type="dcterms:W3CDTF">2020-01-04T08:38:00Z</dcterms:created>
  <dcterms:modified xsi:type="dcterms:W3CDTF">2025-12-25T08:54:06Z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AC7C64AEF39A4F0AA91C8CD3A1D630C0_12</vt:lpwstr>
  </property>
  <property fmtid="{D5CDD505-2E9C-101B-9397-08002B2CF9AE}" pid="3" name="KSOProductBuildVer">
    <vt:lpwstr>2052-12.1.0.24034</vt:lpwstr>
  </property>
</Properties>
</file>