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3004800" cy="9753600"/>
  <p:notesSz cx="6858000" cy="9144000"/>
  <p:custDataLst>
    <p:tags r:id="rId33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0" d="100"/>
          <a:sy n="50" d="100"/>
        </p:scale>
        <p:origin x="1132" y="4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24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  <p:sp>
        <p:nvSpPr>
          <p:cNvPr id="21" name="Shape 21"/>
          <p:cNvSpPr>
            <a:spLocks noGrp="1"/>
          </p:cNvSpPr>
          <p:nvPr>
            <p:ph type="title" hasCustomPrompt="1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 hasCustomPrompt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 hasCustomPrompt="1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  <p:sp>
        <p:nvSpPr>
          <p:cNvPr id="39" name="Shape 39"/>
          <p:cNvSpPr>
            <a:spLocks noGrp="1"/>
          </p:cNvSpPr>
          <p:nvPr>
            <p:ph type="title" hasCustomPrompt="1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 hasCustomPrompt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  <p:sp>
        <p:nvSpPr>
          <p:cNvPr id="66" name="Shape 66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 hasCustomPrompt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 hasCustomPrompt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 hasCustomPrompt="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.xml"/><Relationship Id="rId2" Type="http://schemas.openxmlformats.org/officeDocument/2006/relationships/image" Target="../media/image20.jpeg"/><Relationship Id="rId1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0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1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1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4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5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6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7.xml"/><Relationship Id="rId1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1.xml"/><Relationship Id="rId7" Type="http://schemas.openxmlformats.org/officeDocument/2006/relationships/image" Target="../media/image9.GIF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8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9.xml"/><Relationship Id="rId1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0.xml"/><Relationship Id="rId1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1.xml"/><Relationship Id="rId1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2.xml"/><Relationship Id="rId2" Type="http://schemas.openxmlformats.org/officeDocument/2006/relationships/image" Target="../media/image43.jpeg"/><Relationship Id="rId1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3.xml"/><Relationship Id="rId1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.xml"/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693809" y="2859137"/>
            <a:ext cx="11857413" cy="71814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4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0" dirty="0"/>
              <a:t>Analysis of Next Generation Sequencing Data</a:t>
            </a:r>
            <a:endParaRPr sz="4000" dirty="0"/>
          </a:p>
        </p:txBody>
      </p:sp>
      <p:pic>
        <p:nvPicPr>
          <p:cNvPr id="120" name="Screen Shot 2016-03-24 at 7.39.28 PM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3873891"/>
            <a:ext cx="13004801" cy="4759839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/>
        </p:nvSpPr>
        <p:spPr>
          <a:xfrm>
            <a:off x="311693" y="202121"/>
            <a:ext cx="1892809" cy="647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t>Flow cell</a:t>
            </a:r>
          </a:p>
        </p:txBody>
      </p:sp>
      <p:pic>
        <p:nvPicPr>
          <p:cNvPr id="329" name="1642145kdb65agsczccsda.gif"/>
          <p:cNvPicPr>
            <a:picLocks noChangeAspect="1"/>
          </p:cNvPicPr>
          <p:nvPr/>
        </p:nvPicPr>
        <p:blipFill>
          <a:blip r:embed="rId1"/>
          <a:srcRect t="12124" r="2136" b="228"/>
          <a:stretch>
            <a:fillRect/>
          </a:stretch>
        </p:blipFill>
        <p:spPr>
          <a:xfrm>
            <a:off x="501072" y="1575792"/>
            <a:ext cx="11017446" cy="660204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30" name="MiSeq_page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273" y="5737725"/>
            <a:ext cx="5018769" cy="3092647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custDataLst>
      <p:tags r:id="rId3"/>
    </p:custData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" grpId="1" animBg="1" advAuto="0"/>
      <p:bldP spid="330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/>
          <p:nvPr/>
        </p:nvSpPr>
        <p:spPr>
          <a:xfrm>
            <a:off x="344140" y="72072"/>
            <a:ext cx="4577945" cy="647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t>Template Preparation </a:t>
            </a:r>
          </a:p>
        </p:txBody>
      </p:sp>
      <p:sp>
        <p:nvSpPr>
          <p:cNvPr id="333" name="Shape 333"/>
          <p:cNvSpPr/>
          <p:nvPr/>
        </p:nvSpPr>
        <p:spPr>
          <a:xfrm>
            <a:off x="177939" y="838200"/>
            <a:ext cx="11480661" cy="1410643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lnSpc>
                <a:spcPts val="5100"/>
              </a:lnSpc>
              <a:spcBef>
                <a:spcPts val="1200"/>
              </a:spcBef>
              <a:defRPr sz="3100"/>
            </a:pPr>
            <a:r>
              <a:rPr dirty="0"/>
              <a:t>Single molecular templates(Primer/Template Immobilize to Glass </a:t>
            </a:r>
            <a:r>
              <a:rPr dirty="0" smtClean="0"/>
              <a:t>Slide)</a:t>
            </a:r>
            <a:r>
              <a:rPr lang="en-US" dirty="0" smtClean="0"/>
              <a:t> </a:t>
            </a:r>
            <a:r>
              <a:rPr dirty="0" smtClean="0"/>
              <a:t>Helicos </a:t>
            </a:r>
            <a:r>
              <a:rPr dirty="0"/>
              <a:t>BioSciences </a:t>
            </a:r>
            <a:endParaRPr dirty="0"/>
          </a:p>
        </p:txBody>
      </p:sp>
      <p:grpSp>
        <p:nvGrpSpPr>
          <p:cNvPr id="336" name="Group 336"/>
          <p:cNvGrpSpPr/>
          <p:nvPr/>
        </p:nvGrpSpPr>
        <p:grpSpPr>
          <a:xfrm>
            <a:off x="324814" y="2551049"/>
            <a:ext cx="12404223" cy="5611055"/>
            <a:chOff x="0" y="0"/>
            <a:chExt cx="12404222" cy="5611053"/>
          </a:xfrm>
        </p:grpSpPr>
        <p:pic>
          <p:nvPicPr>
            <p:cNvPr id="334" name="Screen Shot 2016-03-22 at 8.03.23 PM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5340892" cy="5611054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335" name="Screen Shot 2016-03-22 at 8.03.33 PM.png"/>
            <p:cNvPicPr>
              <a:picLocks noChangeAspect="1"/>
            </p:cNvPicPr>
            <p:nvPr/>
          </p:nvPicPr>
          <p:blipFill>
            <a:blip r:embed="rId2"/>
            <a:srcRect r="5944"/>
            <a:stretch>
              <a:fillRect/>
            </a:stretch>
          </p:blipFill>
          <p:spPr>
            <a:xfrm>
              <a:off x="5358012" y="1414237"/>
              <a:ext cx="7046211" cy="370393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</p:spTree>
    <p:custDataLst>
      <p:tags r:id="rId3"/>
    </p:custData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" grpId="1" animBg="1" advAuto="0"/>
      <p:bldP spid="336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/>
          <p:nvPr/>
        </p:nvSpPr>
        <p:spPr>
          <a:xfrm>
            <a:off x="323358" y="72072"/>
            <a:ext cx="4577945" cy="647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t>Template Preparation </a:t>
            </a:r>
          </a:p>
        </p:txBody>
      </p:sp>
      <p:sp>
        <p:nvSpPr>
          <p:cNvPr id="339" name="Shape 339"/>
          <p:cNvSpPr/>
          <p:nvPr/>
        </p:nvSpPr>
        <p:spPr>
          <a:xfrm>
            <a:off x="230459" y="810041"/>
            <a:ext cx="12321759" cy="1341778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lnSpc>
                <a:spcPts val="5100"/>
              </a:lnSpc>
              <a:spcBef>
                <a:spcPts val="1200"/>
              </a:spcBef>
              <a:defRPr sz="3100"/>
            </a:pPr>
            <a:r>
              <a:rPr dirty="0"/>
              <a:t>Single Molecular Templates(Primer/Template Immobilize to Polymerase</a:t>
            </a:r>
            <a:r>
              <a:rPr dirty="0" smtClean="0"/>
              <a:t>)</a:t>
            </a:r>
            <a:r>
              <a:rPr lang="en-US" dirty="0" smtClean="0"/>
              <a:t> </a:t>
            </a:r>
            <a:r>
              <a:rPr dirty="0" smtClean="0"/>
              <a:t>Pacific </a:t>
            </a:r>
            <a:r>
              <a:rPr dirty="0"/>
              <a:t>Biosciences, Life/Visigen, LI-COR Biosciences </a:t>
            </a:r>
            <a:endParaRPr dirty="0"/>
          </a:p>
        </p:txBody>
      </p:sp>
      <p:grpSp>
        <p:nvGrpSpPr>
          <p:cNvPr id="343" name="Group 343"/>
          <p:cNvGrpSpPr/>
          <p:nvPr/>
        </p:nvGrpSpPr>
        <p:grpSpPr>
          <a:xfrm>
            <a:off x="1473680" y="2068709"/>
            <a:ext cx="10057439" cy="5463782"/>
            <a:chOff x="0" y="0"/>
            <a:chExt cx="10057437" cy="5463781"/>
          </a:xfrm>
        </p:grpSpPr>
        <p:pic>
          <p:nvPicPr>
            <p:cNvPr id="340" name="Screen Shot 2016-03-22 at 7.56.41 PM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1988" y="629380"/>
              <a:ext cx="9995450" cy="483440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341" name="Shape 341"/>
            <p:cNvSpPr/>
            <p:nvPr/>
          </p:nvSpPr>
          <p:spPr>
            <a:xfrm>
              <a:off x="0" y="485235"/>
              <a:ext cx="6061553" cy="108883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42" name="Shape 342"/>
            <p:cNvSpPr/>
            <p:nvPr/>
          </p:nvSpPr>
          <p:spPr>
            <a:xfrm>
              <a:off x="5381682" y="0"/>
              <a:ext cx="2239470" cy="10888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</p:spTree>
    <p:custDataLst>
      <p:tags r:id="rId2"/>
    </p:custData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" grpId="1" animBg="1" advAuto="0"/>
      <p:bldP spid="343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/>
        </p:nvSpPr>
        <p:spPr>
          <a:xfrm>
            <a:off x="190329" y="800097"/>
            <a:ext cx="10800639" cy="137160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5100"/>
              </a:lnSpc>
              <a:spcBef>
                <a:spcPts val="1200"/>
              </a:spcBef>
              <a:defRPr sz="3100"/>
            </a:pPr>
            <a:r>
              <a:t>Cyclic Reversible Termination(Clonally Amplified Templates )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Illumina/Solexa</a:t>
            </a:r>
            <a:endParaRPr sz="1200"/>
          </a:p>
        </p:txBody>
      </p:sp>
      <p:pic>
        <p:nvPicPr>
          <p:cNvPr id="346" name="Screen Shot 2016-03-22 at 8.43.14 PM.png"/>
          <p:cNvPicPr>
            <a:picLocks noChangeAspect="1"/>
          </p:cNvPicPr>
          <p:nvPr/>
        </p:nvPicPr>
        <p:blipFill>
          <a:blip r:embed="rId1"/>
          <a:srcRect t="6734"/>
          <a:stretch>
            <a:fillRect/>
          </a:stretch>
        </p:blipFill>
        <p:spPr>
          <a:xfrm>
            <a:off x="619244" y="2145436"/>
            <a:ext cx="5968070" cy="722872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47" name="Shape 347"/>
          <p:cNvSpPr/>
          <p:nvPr/>
        </p:nvSpPr>
        <p:spPr>
          <a:xfrm>
            <a:off x="267440" y="160640"/>
            <a:ext cx="5297577" cy="647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t>Sequencing and Imaging</a:t>
            </a:r>
          </a:p>
        </p:txBody>
      </p:sp>
      <p:grpSp>
        <p:nvGrpSpPr>
          <p:cNvPr id="353" name="Group 353"/>
          <p:cNvGrpSpPr/>
          <p:nvPr/>
        </p:nvGrpSpPr>
        <p:grpSpPr>
          <a:xfrm>
            <a:off x="7086625" y="2628835"/>
            <a:ext cx="5410167" cy="4964245"/>
            <a:chOff x="0" y="0"/>
            <a:chExt cx="5410166" cy="4964244"/>
          </a:xfrm>
        </p:grpSpPr>
        <p:pic>
          <p:nvPicPr>
            <p:cNvPr id="348" name="Screen Shot 2016-03-22 at 8.55.24 PM.png"/>
            <p:cNvPicPr>
              <a:picLocks noChangeAspect="1"/>
            </p:cNvPicPr>
            <p:nvPr/>
          </p:nvPicPr>
          <p:blipFill>
            <a:blip r:embed="rId2"/>
            <a:srcRect r="50237"/>
            <a:stretch>
              <a:fillRect/>
            </a:stretch>
          </p:blipFill>
          <p:spPr>
            <a:xfrm>
              <a:off x="248248" y="0"/>
              <a:ext cx="4595406" cy="16713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349" name="Screen Shot 2016-03-22 at 8.55.39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230" y="3454097"/>
              <a:ext cx="4825104" cy="1510148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350" name="Screen Shot 2016-03-22 at 8.55.24 PM.png"/>
            <p:cNvPicPr>
              <a:picLocks noChangeAspect="1"/>
            </p:cNvPicPr>
            <p:nvPr/>
          </p:nvPicPr>
          <p:blipFill>
            <a:blip r:embed="rId2"/>
            <a:srcRect l="49556"/>
            <a:stretch>
              <a:fillRect/>
            </a:stretch>
          </p:blipFill>
          <p:spPr>
            <a:xfrm>
              <a:off x="495388" y="1737966"/>
              <a:ext cx="4658045" cy="1671245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351" name="Shape 351"/>
            <p:cNvSpPr/>
            <p:nvPr/>
          </p:nvSpPr>
          <p:spPr>
            <a:xfrm>
              <a:off x="4878696" y="819921"/>
              <a:ext cx="53147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52" name="Shape 352"/>
            <p:cNvSpPr/>
            <p:nvPr/>
          </p:nvSpPr>
          <p:spPr>
            <a:xfrm>
              <a:off x="0" y="2683137"/>
              <a:ext cx="53147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</p:spTree>
    <p:custDataLst>
      <p:tags r:id="rId4"/>
    </p:custData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1" animBg="1" advAuto="0"/>
      <p:bldP spid="346" grpId="2" animBg="1" advAuto="0"/>
      <p:bldP spid="353" grpId="3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/>
          <p:nvPr/>
        </p:nvSpPr>
        <p:spPr>
          <a:xfrm>
            <a:off x="146394" y="711197"/>
            <a:ext cx="10622416" cy="152400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5100"/>
              </a:lnSpc>
              <a:spcBef>
                <a:spcPts val="1200"/>
              </a:spcBef>
              <a:defRPr sz="3100"/>
            </a:pPr>
            <a:r>
              <a:t>Cyclic Reversible Termination(Single Molecular Templates)</a:t>
            </a:r>
          </a:p>
          <a:p>
            <a:pPr algn="l" defTabSz="457200">
              <a:lnSpc>
                <a:spcPts val="5100"/>
              </a:lnSpc>
              <a:spcBef>
                <a:spcPts val="1200"/>
              </a:spcBef>
              <a:defRPr sz="31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Helicos BioSciences </a:t>
            </a:r>
            <a:endParaRPr sz="1200" b="1"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356" name="Screen Shot 2016-03-22 at 8.43.32 PM.png"/>
          <p:cNvPicPr>
            <a:picLocks noChangeAspect="1"/>
          </p:cNvPicPr>
          <p:nvPr/>
        </p:nvPicPr>
        <p:blipFill>
          <a:blip r:embed="rId1"/>
          <a:srcRect t="3926"/>
          <a:stretch>
            <a:fillRect/>
          </a:stretch>
        </p:blipFill>
        <p:spPr>
          <a:xfrm>
            <a:off x="548773" y="2242869"/>
            <a:ext cx="6437359" cy="739756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369" name="Group 369"/>
          <p:cNvGrpSpPr/>
          <p:nvPr/>
        </p:nvGrpSpPr>
        <p:grpSpPr>
          <a:xfrm>
            <a:off x="7158500" y="2218159"/>
            <a:ext cx="5288242" cy="7044482"/>
            <a:chOff x="0" y="0"/>
            <a:chExt cx="5288241" cy="7044481"/>
          </a:xfrm>
        </p:grpSpPr>
        <p:grpSp>
          <p:nvGrpSpPr>
            <p:cNvPr id="362" name="Group 362"/>
            <p:cNvGrpSpPr/>
            <p:nvPr/>
          </p:nvGrpSpPr>
          <p:grpSpPr>
            <a:xfrm>
              <a:off x="330914" y="0"/>
              <a:ext cx="4635265" cy="7044482"/>
              <a:chOff x="0" y="0"/>
              <a:chExt cx="4635263" cy="7044481"/>
            </a:xfrm>
          </p:grpSpPr>
          <p:pic>
            <p:nvPicPr>
              <p:cNvPr id="357" name="Screen Shot 2016-03-22 at 8.55.44 PM.png"/>
              <p:cNvPicPr>
                <a:picLocks noChangeAspect="1"/>
              </p:cNvPicPr>
              <p:nvPr/>
            </p:nvPicPr>
            <p:blipFill>
              <a:blip r:embed="rId2"/>
              <a:srcRect r="49904" b="50716"/>
              <a:stretch>
                <a:fillRect/>
              </a:stretch>
            </p:blipFill>
            <p:spPr>
              <a:xfrm>
                <a:off x="16401" y="0"/>
                <a:ext cx="4358686" cy="1451051"/>
              </a:xfrm>
              <a:prstGeom prst="rect">
                <a:avLst/>
              </a:prstGeom>
              <a:ln w="12700" cap="flat">
                <a:noFill/>
                <a:miter lim="400000"/>
                <a:headEnd/>
                <a:tailEnd/>
              </a:ln>
              <a:effectLst/>
            </p:spPr>
          </p:pic>
          <p:pic>
            <p:nvPicPr>
              <p:cNvPr id="358" name="Screen Shot 2016-03-22 at 8.56.00 PM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5871716"/>
                <a:ext cx="4020911" cy="1172766"/>
              </a:xfrm>
              <a:prstGeom prst="rect">
                <a:avLst/>
              </a:prstGeom>
              <a:ln w="12700" cap="flat">
                <a:noFill/>
                <a:miter lim="400000"/>
                <a:headEnd/>
                <a:tailEnd/>
              </a:ln>
              <a:effectLst/>
            </p:spPr>
          </p:pic>
          <p:pic>
            <p:nvPicPr>
              <p:cNvPr id="359" name="Screen Shot 2016-03-22 at 8.55.44 PM.png"/>
              <p:cNvPicPr>
                <a:picLocks noChangeAspect="1"/>
              </p:cNvPicPr>
              <p:nvPr/>
            </p:nvPicPr>
            <p:blipFill>
              <a:blip r:embed="rId2"/>
              <a:srcRect l="50034" b="53162"/>
              <a:stretch>
                <a:fillRect/>
              </a:stretch>
            </p:blipFill>
            <p:spPr>
              <a:xfrm>
                <a:off x="235079" y="1454734"/>
                <a:ext cx="4355158" cy="1381484"/>
              </a:xfrm>
              <a:prstGeom prst="rect">
                <a:avLst/>
              </a:prstGeom>
              <a:ln w="12700" cap="flat">
                <a:noFill/>
                <a:miter lim="400000"/>
                <a:headEnd/>
                <a:tailEnd/>
              </a:ln>
              <a:effectLst/>
            </p:spPr>
          </p:pic>
          <p:pic>
            <p:nvPicPr>
              <p:cNvPr id="360" name="Screen Shot 2016-03-22 at 8.55.44 PM.png"/>
              <p:cNvPicPr>
                <a:picLocks noChangeAspect="1"/>
              </p:cNvPicPr>
              <p:nvPr/>
            </p:nvPicPr>
            <p:blipFill>
              <a:blip r:embed="rId2"/>
              <a:srcRect t="50448" r="49695"/>
              <a:stretch>
                <a:fillRect/>
              </a:stretch>
            </p:blipFill>
            <p:spPr>
              <a:xfrm>
                <a:off x="1601" y="2867410"/>
                <a:ext cx="4413839" cy="1471235"/>
              </a:xfrm>
              <a:prstGeom prst="rect">
                <a:avLst/>
              </a:prstGeom>
              <a:ln w="12700" cap="flat">
                <a:noFill/>
                <a:miter lim="400000"/>
                <a:headEnd/>
                <a:tailEnd/>
              </a:ln>
              <a:effectLst/>
            </p:spPr>
          </p:pic>
          <p:pic>
            <p:nvPicPr>
              <p:cNvPr id="361" name="Screen Shot 2016-03-22 at 8.55.44 PM.png"/>
              <p:cNvPicPr>
                <a:picLocks noChangeAspect="1"/>
              </p:cNvPicPr>
              <p:nvPr/>
            </p:nvPicPr>
            <p:blipFill>
              <a:blip r:embed="rId2"/>
              <a:srcRect l="50059" t="50745"/>
              <a:stretch>
                <a:fillRect/>
              </a:stretch>
            </p:blipFill>
            <p:spPr>
              <a:xfrm>
                <a:off x="226648" y="4307481"/>
                <a:ext cx="4408616" cy="1471347"/>
              </a:xfrm>
              <a:prstGeom prst="rect">
                <a:avLst/>
              </a:prstGeom>
              <a:ln w="12700" cap="flat">
                <a:noFill/>
                <a:miter lim="400000"/>
                <a:headEnd/>
                <a:tailEnd/>
              </a:ln>
              <a:effectLst/>
            </p:spPr>
          </p:pic>
        </p:grpSp>
        <p:sp>
          <p:nvSpPr>
            <p:cNvPr id="363" name="Shape 363"/>
            <p:cNvSpPr/>
            <p:nvPr/>
          </p:nvSpPr>
          <p:spPr>
            <a:xfrm>
              <a:off x="4661186" y="751825"/>
              <a:ext cx="61820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64" name="Shape 364"/>
            <p:cNvSpPr/>
            <p:nvPr/>
          </p:nvSpPr>
          <p:spPr>
            <a:xfrm>
              <a:off x="0" y="2297317"/>
              <a:ext cx="61820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65" name="Shape 365"/>
            <p:cNvSpPr/>
            <p:nvPr/>
          </p:nvSpPr>
          <p:spPr>
            <a:xfrm>
              <a:off x="4661186" y="2233817"/>
              <a:ext cx="61820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66" name="Shape 366"/>
            <p:cNvSpPr/>
            <p:nvPr/>
          </p:nvSpPr>
          <p:spPr>
            <a:xfrm>
              <a:off x="8851" y="3615128"/>
              <a:ext cx="61820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67" name="Shape 367"/>
            <p:cNvSpPr/>
            <p:nvPr/>
          </p:nvSpPr>
          <p:spPr>
            <a:xfrm>
              <a:off x="4670037" y="3615128"/>
              <a:ext cx="61820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68" name="Shape 368"/>
            <p:cNvSpPr/>
            <p:nvPr/>
          </p:nvSpPr>
          <p:spPr>
            <a:xfrm>
              <a:off x="8851" y="5104786"/>
              <a:ext cx="61820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370" name="Shape 370"/>
          <p:cNvSpPr/>
          <p:nvPr/>
        </p:nvSpPr>
        <p:spPr>
          <a:xfrm>
            <a:off x="163530" y="97140"/>
            <a:ext cx="5297577" cy="647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t>Sequencing and Imaging</a:t>
            </a:r>
          </a:p>
        </p:txBody>
      </p:sp>
    </p:spTree>
    <p:custDataLst>
      <p:tags r:id="rId4"/>
    </p:custData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" grpId="1" animBg="1" advAuto="0"/>
      <p:bldP spid="356" grpId="2" animBg="1" advAuto="0"/>
      <p:bldP spid="369" grpId="3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/>
          <p:nvPr/>
        </p:nvSpPr>
        <p:spPr>
          <a:xfrm>
            <a:off x="227398" y="814282"/>
            <a:ext cx="11490062" cy="57150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5000"/>
              </a:lnSpc>
              <a:spcBef>
                <a:spcPts val="1200"/>
              </a:spcBef>
              <a:defRPr sz="3100"/>
            </a:pPr>
            <a:r>
              <a:t>Sequencing by ligation(Clonally Amplified Templates )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Life/APG </a:t>
            </a:r>
            <a:endParaRPr b="1"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373" name="Screen Shot 2016-03-22 at 9.28.09 PM.png"/>
          <p:cNvPicPr>
            <a:picLocks noChangeAspect="1"/>
          </p:cNvPicPr>
          <p:nvPr/>
        </p:nvPicPr>
        <p:blipFill>
          <a:blip r:embed="rId1"/>
          <a:srcRect t="3137" b="22221"/>
          <a:stretch>
            <a:fillRect/>
          </a:stretch>
        </p:blipFill>
        <p:spPr>
          <a:xfrm>
            <a:off x="768746" y="2192978"/>
            <a:ext cx="5600054" cy="616540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74" name="Screen Shot 2016-03-22 at 9.28.09 PM.png"/>
          <p:cNvPicPr>
            <a:picLocks noChangeAspect="1"/>
          </p:cNvPicPr>
          <p:nvPr/>
        </p:nvPicPr>
        <p:blipFill>
          <a:blip r:embed="rId1"/>
          <a:srcRect t="74159"/>
          <a:stretch>
            <a:fillRect/>
          </a:stretch>
        </p:blipFill>
        <p:spPr>
          <a:xfrm>
            <a:off x="6868841" y="2279508"/>
            <a:ext cx="5600055" cy="213448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75" name="Shape 375"/>
          <p:cNvSpPr/>
          <p:nvPr/>
        </p:nvSpPr>
        <p:spPr>
          <a:xfrm>
            <a:off x="163530" y="160640"/>
            <a:ext cx="5297577" cy="647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t>Sequencing and Imaging</a:t>
            </a:r>
          </a:p>
        </p:txBody>
      </p:sp>
      <p:pic>
        <p:nvPicPr>
          <p:cNvPr id="376" name="Screen Shot 2016-03-22 at 10.09.22 PM.png"/>
          <p:cNvPicPr>
            <a:picLocks noChangeAspect="1"/>
          </p:cNvPicPr>
          <p:nvPr/>
        </p:nvPicPr>
        <p:blipFill>
          <a:blip r:embed="rId2"/>
          <a:srcRect t="17594"/>
          <a:stretch>
            <a:fillRect/>
          </a:stretch>
        </p:blipFill>
        <p:spPr>
          <a:xfrm>
            <a:off x="7793362" y="5510824"/>
            <a:ext cx="3750952" cy="2939815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custDataLst>
      <p:tags r:id="rId3"/>
    </p:custData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" grpId="1" animBg="1" advAuto="0"/>
      <p:bldP spid="373" grpId="2" animBg="1" advAuto="0"/>
      <p:bldP spid="374" grpId="3" animBg="1" advAuto="0"/>
      <p:bldP spid="376" grpId="4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Screen Shot 2016-03-22 at 9.20.05 PM.png"/>
          <p:cNvPicPr>
            <a:picLocks noChangeAspect="1"/>
          </p:cNvPicPr>
          <p:nvPr/>
        </p:nvPicPr>
        <p:blipFill>
          <a:blip r:embed="rId1"/>
          <a:srcRect t="12487" b="520"/>
          <a:stretch>
            <a:fillRect/>
          </a:stretch>
        </p:blipFill>
        <p:spPr>
          <a:xfrm>
            <a:off x="391060" y="1944092"/>
            <a:ext cx="5952985" cy="710998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79" name="Shape 379"/>
          <p:cNvSpPr/>
          <p:nvPr/>
        </p:nvSpPr>
        <p:spPr>
          <a:xfrm>
            <a:off x="158555" y="764113"/>
            <a:ext cx="9726663" cy="54610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4700"/>
              </a:lnSpc>
              <a:spcBef>
                <a:spcPts val="1200"/>
              </a:spcBef>
              <a:defRPr sz="2900"/>
            </a:pPr>
            <a:r>
              <a:t>Pyrosequencing(Clonally Amplified Templates)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Roche/454</a:t>
            </a:r>
            <a:endParaRPr b="1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80" name="Shape 380"/>
          <p:cNvSpPr/>
          <p:nvPr/>
        </p:nvSpPr>
        <p:spPr>
          <a:xfrm>
            <a:off x="163530" y="160640"/>
            <a:ext cx="5297577" cy="647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t>Sequencing and Imaging</a:t>
            </a:r>
          </a:p>
        </p:txBody>
      </p:sp>
      <p:grpSp>
        <p:nvGrpSpPr>
          <p:cNvPr id="383" name="Group 383"/>
          <p:cNvGrpSpPr/>
          <p:nvPr/>
        </p:nvGrpSpPr>
        <p:grpSpPr>
          <a:xfrm>
            <a:off x="5985933" y="2785533"/>
            <a:ext cx="6716382" cy="3607020"/>
            <a:chOff x="0" y="0"/>
            <a:chExt cx="6716381" cy="3607019"/>
          </a:xfrm>
        </p:grpSpPr>
        <p:pic>
          <p:nvPicPr>
            <p:cNvPr id="381" name="Screen Shot 2016-03-22 at 9.36.11 P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2448" y="773444"/>
              <a:ext cx="6473934" cy="2833576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382" name="Shape 382"/>
            <p:cNvSpPr/>
            <p:nvPr/>
          </p:nvSpPr>
          <p:spPr>
            <a:xfrm>
              <a:off x="0" y="0"/>
              <a:ext cx="1270000" cy="1270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</p:spTree>
    <p:custDataLst>
      <p:tags r:id="rId3"/>
    </p:custData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" grpId="2" animBg="1" advAuto="0"/>
      <p:bldP spid="379" grpId="1" animBg="1" advAuto="0"/>
      <p:bldP spid="383" grpId="3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/>
          <p:nvPr/>
        </p:nvSpPr>
        <p:spPr>
          <a:xfrm>
            <a:off x="209355" y="891113"/>
            <a:ext cx="11711189" cy="54610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4700"/>
              </a:lnSpc>
              <a:spcBef>
                <a:spcPts val="1200"/>
              </a:spcBef>
              <a:defRPr sz="2900"/>
            </a:pPr>
            <a:r>
              <a:t>Semiconductor Sequencing(Clonally Amplified Templates)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Ion Torrent</a:t>
            </a:r>
            <a:endParaRPr b="1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86" name="Shape 386"/>
          <p:cNvSpPr/>
          <p:nvPr/>
        </p:nvSpPr>
        <p:spPr>
          <a:xfrm>
            <a:off x="163530" y="160640"/>
            <a:ext cx="5297577" cy="647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t>Sequencing and Imaging</a:t>
            </a:r>
          </a:p>
        </p:txBody>
      </p:sp>
      <p:grpSp>
        <p:nvGrpSpPr>
          <p:cNvPr id="396" name="Group 396"/>
          <p:cNvGrpSpPr/>
          <p:nvPr/>
        </p:nvGrpSpPr>
        <p:grpSpPr>
          <a:xfrm>
            <a:off x="640305" y="2018545"/>
            <a:ext cx="11360498" cy="5716510"/>
            <a:chOff x="0" y="0"/>
            <a:chExt cx="11360497" cy="5716509"/>
          </a:xfrm>
        </p:grpSpPr>
        <p:grpSp>
          <p:nvGrpSpPr>
            <p:cNvPr id="394" name="Group 394"/>
            <p:cNvGrpSpPr/>
            <p:nvPr/>
          </p:nvGrpSpPr>
          <p:grpSpPr>
            <a:xfrm>
              <a:off x="0" y="0"/>
              <a:ext cx="11333938" cy="5716510"/>
              <a:chOff x="0" y="0"/>
              <a:chExt cx="11333937" cy="5716509"/>
            </a:xfrm>
          </p:grpSpPr>
          <p:pic>
            <p:nvPicPr>
              <p:cNvPr id="387" name="Screen Shot 2016-03-22 at 10.12.06 PM.png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1002111"/>
                <a:ext cx="5052753" cy="4714399"/>
              </a:xfrm>
              <a:prstGeom prst="rect">
                <a:avLst/>
              </a:prstGeom>
              <a:ln w="12700" cap="flat">
                <a:noFill/>
                <a:miter lim="400000"/>
                <a:headEnd/>
                <a:tailEnd/>
              </a:ln>
              <a:effectLst/>
            </p:spPr>
          </p:pic>
          <p:grpSp>
            <p:nvGrpSpPr>
              <p:cNvPr id="393" name="Group 393"/>
              <p:cNvGrpSpPr/>
              <p:nvPr/>
            </p:nvGrpSpPr>
            <p:grpSpPr>
              <a:xfrm>
                <a:off x="3377128" y="0"/>
                <a:ext cx="7956810" cy="2382838"/>
                <a:chOff x="2927387" y="0"/>
                <a:chExt cx="7956809" cy="2382837"/>
              </a:xfrm>
            </p:grpSpPr>
            <p:pic>
              <p:nvPicPr>
                <p:cNvPr id="388" name="image46.png"/>
                <p:cNvPicPr>
                  <a:picLocks noChangeAspect="1"/>
                </p:cNvPicPr>
                <p:nvPr/>
              </p:nvPicPr>
              <p:blipFill>
                <a:blip r:embed="rId2"/>
                <a:srcRect l="3311" r="3313" b="35128"/>
                <a:stretch>
                  <a:fillRect/>
                </a:stretch>
              </p:blipFill>
              <p:spPr>
                <a:xfrm>
                  <a:off x="5586708" y="0"/>
                  <a:ext cx="5297489" cy="2382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202" y="0"/>
                      </a:moveTo>
                      <a:cubicBezTo>
                        <a:pt x="539" y="0"/>
                        <a:pt x="0" y="831"/>
                        <a:pt x="0" y="1856"/>
                      </a:cubicBezTo>
                      <a:lnTo>
                        <a:pt x="0" y="19744"/>
                      </a:lnTo>
                      <a:cubicBezTo>
                        <a:pt x="0" y="20769"/>
                        <a:pt x="539" y="21600"/>
                        <a:pt x="1202" y="21600"/>
                      </a:cubicBezTo>
                      <a:lnTo>
                        <a:pt x="20399" y="21600"/>
                      </a:lnTo>
                      <a:cubicBezTo>
                        <a:pt x="21063" y="21600"/>
                        <a:pt x="21600" y="20769"/>
                        <a:pt x="21600" y="19744"/>
                      </a:cubicBezTo>
                      <a:lnTo>
                        <a:pt x="21600" y="1856"/>
                      </a:lnTo>
                      <a:cubicBezTo>
                        <a:pt x="21600" y="831"/>
                        <a:pt x="21063" y="0"/>
                        <a:pt x="20399" y="0"/>
                      </a:cubicBezTo>
                      <a:lnTo>
                        <a:pt x="1202" y="0"/>
                      </a:lnTo>
                      <a:close/>
                    </a:path>
                  </a:pathLst>
                </a:custGeom>
                <a:ln w="12700" cap="flat">
                  <a:noFill/>
                  <a:miter lim="400000"/>
                  <a:headEnd/>
                  <a:tailEnd/>
                </a:ln>
                <a:effectLst/>
              </p:spPr>
            </p:pic>
            <p:grpSp>
              <p:nvGrpSpPr>
                <p:cNvPr id="392" name="Group 392"/>
                <p:cNvGrpSpPr/>
                <p:nvPr/>
              </p:nvGrpSpPr>
              <p:grpSpPr>
                <a:xfrm>
                  <a:off x="2927387" y="62704"/>
                  <a:ext cx="2778062" cy="2257429"/>
                  <a:chOff x="-34627" y="0"/>
                  <a:chExt cx="2778061" cy="2257427"/>
                </a:xfrm>
              </p:grpSpPr>
              <p:sp>
                <p:nvSpPr>
                  <p:cNvPr id="389" name="Shape 389"/>
                  <p:cNvSpPr/>
                  <p:nvPr/>
                </p:nvSpPr>
                <p:spPr>
                  <a:xfrm flipV="1">
                    <a:off x="129326" y="0"/>
                    <a:ext cx="2601968" cy="112091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/>
                    </a:pPr>
                  </a:p>
                </p:txBody>
              </p:sp>
              <p:sp>
                <p:nvSpPr>
                  <p:cNvPr id="390" name="Shape 390"/>
                  <p:cNvSpPr/>
                  <p:nvPr/>
                </p:nvSpPr>
                <p:spPr>
                  <a:xfrm>
                    <a:off x="-34628" y="1121959"/>
                    <a:ext cx="378653" cy="378653"/>
                  </a:xfrm>
                  <a:prstGeom prst="ellips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/>
                    </a:pPr>
                  </a:p>
                </p:txBody>
              </p:sp>
              <p:sp>
                <p:nvSpPr>
                  <p:cNvPr id="391" name="Shape 391"/>
                  <p:cNvSpPr/>
                  <p:nvPr/>
                </p:nvSpPr>
                <p:spPr>
                  <a:xfrm>
                    <a:off x="179086" y="1519260"/>
                    <a:ext cx="2564348" cy="73816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/>
                    </a:pPr>
                  </a:p>
                </p:txBody>
              </p:sp>
            </p:grpSp>
          </p:grpSp>
        </p:grpSp>
        <p:sp>
          <p:nvSpPr>
            <p:cNvPr id="395" name="Shape 395"/>
            <p:cNvSpPr/>
            <p:nvPr/>
          </p:nvSpPr>
          <p:spPr>
            <a:xfrm>
              <a:off x="6172755" y="3794827"/>
              <a:ext cx="5187743" cy="175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2200"/>
              </a:pPr>
              <a:r>
                <a:t>The change of pH converts into voltage.</a:t>
              </a:r>
            </a:p>
            <a:p>
              <a:pPr algn="l">
                <a:defRPr sz="2200"/>
              </a:pPr>
            </a:p>
            <a:p>
              <a:pPr algn="l">
                <a:defRPr sz="2200"/>
              </a:pPr>
              <a:r>
                <a:t>Different bases can release different amount of ion, resulting in various voltage, then the bases are called.</a:t>
              </a:r>
            </a:p>
          </p:txBody>
        </p:sp>
      </p:grpSp>
    </p:spTree>
    <p:custDataLst>
      <p:tags r:id="rId3"/>
    </p:custData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" grpId="1" animBg="1" advAuto="0"/>
      <p:bldP spid="396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Screen Shot 2016-03-22 at 9.22.35 PM.png"/>
          <p:cNvPicPr>
            <a:picLocks noChangeAspect="1"/>
          </p:cNvPicPr>
          <p:nvPr/>
        </p:nvPicPr>
        <p:blipFill>
          <a:blip r:embed="rId1"/>
          <a:srcRect t="5120" r="3189"/>
          <a:stretch>
            <a:fillRect/>
          </a:stretch>
        </p:blipFill>
        <p:spPr>
          <a:xfrm>
            <a:off x="201546" y="2128537"/>
            <a:ext cx="12590001" cy="62754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99" name="Shape 399"/>
          <p:cNvSpPr/>
          <p:nvPr/>
        </p:nvSpPr>
        <p:spPr>
          <a:xfrm>
            <a:off x="209355" y="878413"/>
            <a:ext cx="12169942" cy="54610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4700"/>
              </a:lnSpc>
              <a:spcBef>
                <a:spcPts val="1200"/>
              </a:spcBef>
              <a:defRPr sz="2900"/>
            </a:pPr>
            <a:r>
              <a:t>Real-time Sequencing(Single Molecular Templates)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Pacific Biosciences </a:t>
            </a:r>
            <a:endParaRPr b="1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00" name="Shape 400"/>
          <p:cNvSpPr/>
          <p:nvPr/>
        </p:nvSpPr>
        <p:spPr>
          <a:xfrm>
            <a:off x="163530" y="160640"/>
            <a:ext cx="5297577" cy="647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t>Sequencing and Imaging</a:t>
            </a:r>
          </a:p>
        </p:txBody>
      </p:sp>
    </p:spTree>
    <p:custDataLst>
      <p:tags r:id="rId2"/>
    </p:custData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" grpId="2" animBg="1" advAuto="0"/>
      <p:bldP spid="399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/>
          <p:nvPr/>
        </p:nvSpPr>
        <p:spPr>
          <a:xfrm>
            <a:off x="1438395" y="3447364"/>
            <a:ext cx="10128010" cy="914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5300"/>
            </a:lvl1pPr>
          </a:lstStyle>
          <a:p>
            <a:r>
              <a:t>Some More Advanced Technique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114236" y="149337"/>
            <a:ext cx="4316921" cy="698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r>
              <a:t>What’s sequencing</a:t>
            </a:r>
          </a:p>
        </p:txBody>
      </p:sp>
      <p:grpSp>
        <p:nvGrpSpPr>
          <p:cNvPr id="128" name="Group 128"/>
          <p:cNvGrpSpPr/>
          <p:nvPr/>
        </p:nvGrpSpPr>
        <p:grpSpPr>
          <a:xfrm>
            <a:off x="1054133" y="889978"/>
            <a:ext cx="11460375" cy="8735894"/>
            <a:chOff x="0" y="0"/>
            <a:chExt cx="11460374" cy="8735892"/>
          </a:xfrm>
        </p:grpSpPr>
        <p:pic>
          <p:nvPicPr>
            <p:cNvPr id="123" name="animal-1.jp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261452" y="0"/>
              <a:ext cx="3135629" cy="2076894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4" name="th-2.jp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2515337"/>
              <a:ext cx="3141595" cy="2356197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5" name="th-3.jpg"/>
            <p:cNvPicPr>
              <a:picLocks noChangeAspect="1"/>
            </p:cNvPicPr>
            <p:nvPr/>
          </p:nvPicPr>
          <p:blipFill>
            <a:blip r:embed="rId3"/>
            <a:srcRect t="14992"/>
            <a:stretch>
              <a:fillRect/>
            </a:stretch>
          </p:blipFill>
          <p:spPr>
            <a:xfrm>
              <a:off x="8326439" y="2347793"/>
              <a:ext cx="3133936" cy="2727716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6" name="th-2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72713" y="6170095"/>
              <a:ext cx="3905321" cy="2505914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7" name="Lion-the-animal-kingdom-13351786-1024-768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2547" y="6170095"/>
              <a:ext cx="3421063" cy="2565798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grpSp>
        <p:nvGrpSpPr>
          <p:cNvPr id="135" name="Group 135"/>
          <p:cNvGrpSpPr/>
          <p:nvPr/>
        </p:nvGrpSpPr>
        <p:grpSpPr>
          <a:xfrm>
            <a:off x="4221626" y="3025335"/>
            <a:ext cx="5137476" cy="3981375"/>
            <a:chOff x="0" y="0"/>
            <a:chExt cx="5137475" cy="3981374"/>
          </a:xfrm>
        </p:grpSpPr>
        <p:pic>
          <p:nvPicPr>
            <p:cNvPr id="129" name="th-4.jpg"/>
            <p:cNvPicPr>
              <a:picLocks noChangeAspect="1"/>
            </p:cNvPicPr>
            <p:nvPr/>
          </p:nvPicPr>
          <p:blipFill>
            <a:blip r:embed="rId6"/>
            <a:srcRect l="10210" b="7712"/>
            <a:stretch>
              <a:fillRect/>
            </a:stretch>
          </p:blipFill>
          <p:spPr>
            <a:xfrm>
              <a:off x="976641" y="848069"/>
              <a:ext cx="3420966" cy="261366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30" name="health-dna-backgrounds-powerpoint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1576" y="3393934"/>
              <a:ext cx="777148" cy="587441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31" name="health-dna-backgrounds-powerpoint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3414042" y="3393934"/>
              <a:ext cx="777149" cy="587441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32" name="health-dna-backgrounds-powerpoint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540000" flipH="1">
              <a:off x="4212082" y="1396635"/>
              <a:ext cx="834907" cy="6311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33" name="health-dna-backgrounds-powerpoint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8640000" flipH="1">
              <a:off x="105748" y="1413148"/>
              <a:ext cx="834907" cy="6311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34" name="health-dna-backgrounds-powerpoint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3800000" flipH="1">
              <a:off x="2255323" y="170961"/>
              <a:ext cx="689320" cy="52105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</p:spTree>
    <p:custDataLst>
      <p:tags r:id="rId8"/>
    </p:custData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1" animBg="1" advAuto="0"/>
      <p:bldP spid="135" grpId="2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/>
          <p:nvPr/>
        </p:nvSpPr>
        <p:spPr>
          <a:xfrm>
            <a:off x="200007" y="120986"/>
            <a:ext cx="2138782" cy="647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t>Nanopore</a:t>
            </a:r>
          </a:p>
        </p:txBody>
      </p:sp>
      <p:grpSp>
        <p:nvGrpSpPr>
          <p:cNvPr id="407" name="Group 407"/>
          <p:cNvGrpSpPr/>
          <p:nvPr/>
        </p:nvGrpSpPr>
        <p:grpSpPr>
          <a:xfrm>
            <a:off x="900663" y="1229237"/>
            <a:ext cx="11509209" cy="3554831"/>
            <a:chOff x="0" y="0"/>
            <a:chExt cx="11509207" cy="3554829"/>
          </a:xfrm>
        </p:grpSpPr>
        <p:pic>
          <p:nvPicPr>
            <p:cNvPr id="405" name="Screen Shot 2016-03-23 at 10.25.01 AM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5349391" cy="355483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406" name="Shape 406"/>
            <p:cNvSpPr/>
            <p:nvPr/>
          </p:nvSpPr>
          <p:spPr>
            <a:xfrm>
              <a:off x="6418150" y="1117014"/>
              <a:ext cx="5091058" cy="1320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700"/>
              </a:lvl1pPr>
            </a:lstStyle>
            <a:p>
              <a:r>
                <a:t>A voltage applied across the membrane draws a strand of DNA through the pore.</a:t>
              </a:r>
            </a:p>
          </p:txBody>
        </p:sp>
      </p:grpSp>
      <p:grpSp>
        <p:nvGrpSpPr>
          <p:cNvPr id="410" name="Group 410"/>
          <p:cNvGrpSpPr/>
          <p:nvPr/>
        </p:nvGrpSpPr>
        <p:grpSpPr>
          <a:xfrm>
            <a:off x="908841" y="5244619"/>
            <a:ext cx="11622018" cy="4045357"/>
            <a:chOff x="0" y="0"/>
            <a:chExt cx="11622017" cy="4045356"/>
          </a:xfrm>
        </p:grpSpPr>
        <p:pic>
          <p:nvPicPr>
            <p:cNvPr id="408" name="Screen Shot 2016-03-23 at 10.25.09 A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333034" cy="4045357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409" name="Shape 409"/>
            <p:cNvSpPr/>
            <p:nvPr/>
          </p:nvSpPr>
          <p:spPr>
            <a:xfrm>
              <a:off x="6288984" y="1182612"/>
              <a:ext cx="5333034" cy="139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800"/>
              </a:lvl1pPr>
            </a:lstStyle>
            <a:p>
              <a:r>
                <a:t>As the bases pass the pore, tiny but distinctive change of the electric flow can be recorded.</a:t>
              </a:r>
            </a:p>
          </p:txBody>
        </p:sp>
      </p:grpSp>
    </p:spTree>
    <p:custDataLst>
      <p:tags r:id="rId3"/>
    </p:custData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" grpId="1" animBg="1" advAuto="0"/>
      <p:bldP spid="410" grpId="2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Reads9PM20MAR16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1636" y="1319834"/>
            <a:ext cx="10890809" cy="81681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13" name="Shape 413"/>
          <p:cNvSpPr/>
          <p:nvPr/>
        </p:nvSpPr>
        <p:spPr>
          <a:xfrm>
            <a:off x="217292" y="190504"/>
            <a:ext cx="7289954" cy="6223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400"/>
            </a:lvl1pPr>
          </a:lstStyle>
          <a:p>
            <a:r>
              <a:t>Tuatara genomic DNA with Nanopore</a:t>
            </a:r>
          </a:p>
        </p:txBody>
      </p:sp>
      <p:grpSp>
        <p:nvGrpSpPr>
          <p:cNvPr id="416" name="Group 416"/>
          <p:cNvGrpSpPr/>
          <p:nvPr/>
        </p:nvGrpSpPr>
        <p:grpSpPr>
          <a:xfrm>
            <a:off x="1430066" y="8150996"/>
            <a:ext cx="9817335" cy="596901"/>
            <a:chOff x="0" y="0"/>
            <a:chExt cx="9817334" cy="596900"/>
          </a:xfrm>
        </p:grpSpPr>
        <p:sp>
          <p:nvSpPr>
            <p:cNvPr id="414" name="Shape 414"/>
            <p:cNvSpPr/>
            <p:nvPr/>
          </p:nvSpPr>
          <p:spPr>
            <a:xfrm>
              <a:off x="0" y="0"/>
              <a:ext cx="596900" cy="596900"/>
            </a:xfrm>
            <a:prstGeom prst="ellipse">
              <a:avLst/>
            </a:prstGeom>
            <a:noFill/>
            <a:ln w="63500" cap="flat">
              <a:solidFill>
                <a:schemeClr val="accent5">
                  <a:hueOff val="-444211"/>
                  <a:satOff val="-14913"/>
                  <a:lumOff val="2285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415" name="Shape 415"/>
            <p:cNvSpPr/>
            <p:nvPr/>
          </p:nvSpPr>
          <p:spPr>
            <a:xfrm>
              <a:off x="9220434" y="0"/>
              <a:ext cx="596901" cy="596900"/>
            </a:xfrm>
            <a:prstGeom prst="ellipse">
              <a:avLst/>
            </a:prstGeom>
            <a:noFill/>
            <a:ln w="63500" cap="flat">
              <a:solidFill>
                <a:schemeClr val="accent5">
                  <a:hueOff val="-444211"/>
                  <a:satOff val="-14913"/>
                  <a:lumOff val="2285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417" name="Shape 417"/>
          <p:cNvSpPr/>
          <p:nvPr/>
        </p:nvSpPr>
        <p:spPr>
          <a:xfrm>
            <a:off x="3009159" y="8150996"/>
            <a:ext cx="596901" cy="596901"/>
          </a:xfrm>
          <a:prstGeom prst="ellipse">
            <a:avLst/>
          </a:prstGeom>
          <a:ln w="63500">
            <a:solidFill>
              <a:schemeClr val="accent3">
                <a:satOff val="18648"/>
                <a:lumOff val="5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  <p:custDataLst>
      <p:tags r:id="rId2"/>
    </p:custData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" grpId="1" animBg="1" advAuto="0"/>
      <p:bldP spid="416" grpId="2" animBg="1" advAuto="0"/>
      <p:bldP spid="417" grpId="3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/>
          </p:cNvSpPr>
          <p:nvPr>
            <p:ph type="title"/>
          </p:nvPr>
        </p:nvSpPr>
        <p:spPr>
          <a:xfrm>
            <a:off x="236013" y="-59264"/>
            <a:ext cx="11102858" cy="1143001"/>
          </a:xfrm>
          <a:prstGeom prst="rect">
            <a:avLst/>
          </a:prstGeom>
        </p:spPr>
        <p:txBody>
          <a:bodyPr lIns="45719" tIns="45719" rIns="45719" bIns="45719">
            <a:normAutofit fontScale="90000"/>
          </a:bodyPr>
          <a:lstStyle>
            <a:lvl1pPr algn="l" defTabSz="457200">
              <a:defRPr sz="3600">
                <a:solidFill>
                  <a:srgbClr val="323333"/>
                </a:solidFill>
              </a:defRPr>
            </a:lvl1pPr>
          </a:lstStyle>
          <a:p>
            <a:r>
              <a:t>Whole-genome Molecular Haplotyping of Single Cells</a:t>
            </a:r>
          </a:p>
        </p:txBody>
      </p:sp>
      <p:pic>
        <p:nvPicPr>
          <p:cNvPr id="420" name="F3.jpg" descr="F3.large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0854" y="1514464"/>
            <a:ext cx="10007880" cy="7514584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custDataLst>
      <p:tags r:id="rId2"/>
    </p:custData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/>
          <p:nvPr/>
        </p:nvSpPr>
        <p:spPr>
          <a:xfrm>
            <a:off x="224668" y="147254"/>
            <a:ext cx="1943558" cy="647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t>Nanoball</a:t>
            </a:r>
          </a:p>
        </p:txBody>
      </p:sp>
      <p:pic>
        <p:nvPicPr>
          <p:cNvPr id="423" name="DNA_Nanoball_Adapter_Ligation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296687" y="1087273"/>
            <a:ext cx="7112431" cy="809019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430" name="Group 430"/>
          <p:cNvGrpSpPr/>
          <p:nvPr/>
        </p:nvGrpSpPr>
        <p:grpSpPr>
          <a:xfrm>
            <a:off x="4435590" y="1437679"/>
            <a:ext cx="5540596" cy="5661285"/>
            <a:chOff x="0" y="0"/>
            <a:chExt cx="5540595" cy="5661283"/>
          </a:xfrm>
        </p:grpSpPr>
        <p:grpSp>
          <p:nvGrpSpPr>
            <p:cNvPr id="426" name="Group 426"/>
            <p:cNvGrpSpPr/>
            <p:nvPr/>
          </p:nvGrpSpPr>
          <p:grpSpPr>
            <a:xfrm>
              <a:off x="-1" y="0"/>
              <a:ext cx="3733582" cy="5654610"/>
              <a:chOff x="0" y="0"/>
              <a:chExt cx="3733580" cy="5654609"/>
            </a:xfrm>
          </p:grpSpPr>
          <p:sp>
            <p:nvSpPr>
              <p:cNvPr id="424" name="Shape 424"/>
              <p:cNvSpPr/>
              <p:nvPr/>
            </p:nvSpPr>
            <p:spPr>
              <a:xfrm>
                <a:off x="0" y="15168"/>
                <a:ext cx="3016763" cy="5639442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425" name="Shape 425"/>
              <p:cNvSpPr/>
              <p:nvPr/>
            </p:nvSpPr>
            <p:spPr>
              <a:xfrm>
                <a:off x="184475" y="0"/>
                <a:ext cx="3549106" cy="51532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</p:grpSp>
        <p:grpSp>
          <p:nvGrpSpPr>
            <p:cNvPr id="429" name="Group 429"/>
            <p:cNvGrpSpPr/>
            <p:nvPr/>
          </p:nvGrpSpPr>
          <p:grpSpPr>
            <a:xfrm>
              <a:off x="3084934" y="8494"/>
              <a:ext cx="2455662" cy="5652790"/>
              <a:chOff x="0" y="0"/>
              <a:chExt cx="2455660" cy="5652789"/>
            </a:xfrm>
          </p:grpSpPr>
          <p:sp>
            <p:nvSpPr>
              <p:cNvPr id="427" name="Shape 427"/>
              <p:cNvSpPr/>
              <p:nvPr/>
            </p:nvSpPr>
            <p:spPr>
              <a:xfrm>
                <a:off x="0" y="15168"/>
                <a:ext cx="1653102" cy="512287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428" name="Shape 428"/>
              <p:cNvSpPr/>
              <p:nvPr/>
            </p:nvSpPr>
            <p:spPr>
              <a:xfrm>
                <a:off x="184474" y="0"/>
                <a:ext cx="2271187" cy="565279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</p:grpSp>
      </p:grpSp>
      <p:grpSp>
        <p:nvGrpSpPr>
          <p:cNvPr id="435" name="Group 435"/>
          <p:cNvGrpSpPr/>
          <p:nvPr/>
        </p:nvGrpSpPr>
        <p:grpSpPr>
          <a:xfrm>
            <a:off x="4774953" y="1398177"/>
            <a:ext cx="5108264" cy="6932530"/>
            <a:chOff x="0" y="0"/>
            <a:chExt cx="5108262" cy="6932529"/>
          </a:xfrm>
        </p:grpSpPr>
        <p:sp>
          <p:nvSpPr>
            <p:cNvPr id="431" name="Shape 431"/>
            <p:cNvSpPr/>
            <p:nvPr/>
          </p:nvSpPr>
          <p:spPr>
            <a:xfrm>
              <a:off x="0" y="15169"/>
              <a:ext cx="2559623" cy="64125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432" name="Shape 432"/>
            <p:cNvSpPr/>
            <p:nvPr/>
          </p:nvSpPr>
          <p:spPr>
            <a:xfrm>
              <a:off x="184477" y="-1"/>
              <a:ext cx="3304150" cy="693253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433" name="Shape 433"/>
            <p:cNvSpPr/>
            <p:nvPr/>
          </p:nvSpPr>
          <p:spPr>
            <a:xfrm>
              <a:off x="2473241" y="38100"/>
              <a:ext cx="1906897" cy="685633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434" name="Shape 434"/>
            <p:cNvSpPr/>
            <p:nvPr/>
          </p:nvSpPr>
          <p:spPr>
            <a:xfrm>
              <a:off x="2657716" y="22931"/>
              <a:ext cx="2450548" cy="651262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</p:spTree>
    <p:custDataLst>
      <p:tags r:id="rId2"/>
    </p:custData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1000" fill="hold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indefinite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000" fill="hold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indefinite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" grpId="1" animBg="1" advAuto="0"/>
      <p:bldP spid="430" grpId="2" animBg="1" advAuto="0"/>
      <p:bldP spid="430" grpId="3" animBg="1" advAuto="0"/>
      <p:bldP spid="435" grpId="4" animBg="1" advAuto="0"/>
      <p:bldP spid="435" grpId="5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Screen Shot 2014-03-10 at 9.png" descr="Screen Shot 2014-03-10 at 9.57.18 PM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9311" y="1269205"/>
            <a:ext cx="7705439" cy="388108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38" name="DNA_nanoball_Arr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192" y="5361290"/>
            <a:ext cx="6435568" cy="388104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39" name="Shape 439"/>
          <p:cNvSpPr/>
          <p:nvPr/>
        </p:nvSpPr>
        <p:spPr>
          <a:xfrm>
            <a:off x="224668" y="147254"/>
            <a:ext cx="1943558" cy="647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t>Nanoball</a:t>
            </a:r>
          </a:p>
        </p:txBody>
      </p:sp>
    </p:spTree>
    <p:custDataLst>
      <p:tags r:id="rId3"/>
    </p:custData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" grpId="1" animBg="1" advAuto="0"/>
      <p:bldP spid="438" grpId="2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/>
          <p:nvPr/>
        </p:nvSpPr>
        <p:spPr>
          <a:xfrm>
            <a:off x="224668" y="147254"/>
            <a:ext cx="1943558" cy="647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t>Nanoball</a:t>
            </a:r>
          </a:p>
        </p:txBody>
      </p:sp>
      <p:pic>
        <p:nvPicPr>
          <p:cNvPr id="442" name="Unchained_Ligation_Sequencin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8818" y="1354666"/>
            <a:ext cx="6739527" cy="7666025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custDataLst>
      <p:tags r:id="rId2"/>
    </p:custData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MGI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https://en.mgitech.cn/products/</a:t>
            </a:r>
            <a:endParaRPr lang="zh-CN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303281" y="258431"/>
            <a:ext cx="7609638" cy="647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t>First generation sequencing(Sanger)</a:t>
            </a:r>
          </a:p>
        </p:txBody>
      </p:sp>
      <p:pic>
        <p:nvPicPr>
          <p:cNvPr id="138" name="Screen Shot 2013-03-21 at 10.png" descr="Screen Shot 2013-03-21 at 10.54.54 AM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6868" y="1820046"/>
            <a:ext cx="9552537" cy="6653968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custDataLst>
      <p:tags r:id="rId2"/>
    </p:custData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th-6.jpg"/>
          <p:cNvPicPr>
            <a:picLocks noChangeAspect="1"/>
          </p:cNvPicPr>
          <p:nvPr/>
        </p:nvPicPr>
        <p:blipFill>
          <a:blip r:embed="rId1"/>
          <a:srcRect r="45284"/>
          <a:stretch>
            <a:fillRect/>
          </a:stretch>
        </p:blipFill>
        <p:spPr>
          <a:xfrm>
            <a:off x="528763" y="1999296"/>
            <a:ext cx="3555897" cy="539405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43" name="Group 143"/>
          <p:cNvGrpSpPr/>
          <p:nvPr/>
        </p:nvGrpSpPr>
        <p:grpSpPr>
          <a:xfrm>
            <a:off x="4316574" y="3832205"/>
            <a:ext cx="3017445" cy="1511301"/>
            <a:chOff x="-54724" y="-349250"/>
            <a:chExt cx="3017443" cy="1511300"/>
          </a:xfrm>
        </p:grpSpPr>
        <p:sp>
          <p:nvSpPr>
            <p:cNvPr id="141" name="Shape 141"/>
            <p:cNvSpPr/>
            <p:nvPr/>
          </p:nvSpPr>
          <p:spPr>
            <a:xfrm>
              <a:off x="139236" y="1131210"/>
              <a:ext cx="262952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42" name="Shape 142"/>
            <p:cNvSpPr/>
            <p:nvPr/>
          </p:nvSpPr>
          <p:spPr>
            <a:xfrm>
              <a:off x="-54725" y="-349251"/>
              <a:ext cx="3017445" cy="1511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100"/>
              </a:pPr>
              <a:r>
                <a:t>shorter reads</a:t>
              </a:r>
            </a:p>
            <a:p>
              <a:pPr>
                <a:defRPr sz="3100"/>
              </a:pPr>
              <a:r>
                <a:t>high throughput</a:t>
              </a:r>
            </a:p>
            <a:p>
              <a:pPr>
                <a:defRPr sz="3100"/>
              </a:pPr>
              <a:r>
                <a:t>lower cost</a:t>
              </a:r>
            </a:p>
          </p:txBody>
        </p:sp>
      </p:grpSp>
      <p:pic>
        <p:nvPicPr>
          <p:cNvPr id="144" name="Screen Shot 2016-03-22 at 2.01.2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575" y="2684813"/>
            <a:ext cx="5110632" cy="402289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45" name="Shape 145"/>
          <p:cNvSpPr/>
          <p:nvPr/>
        </p:nvSpPr>
        <p:spPr>
          <a:xfrm>
            <a:off x="253567" y="291325"/>
            <a:ext cx="3544673" cy="647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t>First to Next Gen</a:t>
            </a:r>
          </a:p>
        </p:txBody>
      </p:sp>
    </p:spTree>
    <p:custDataLst>
      <p:tags r:id="rId3"/>
    </p:custData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1" animBg="1" advAuto="0"/>
      <p:bldP spid="143" grpId="2" animBg="1" advAuto="0"/>
      <p:bldP spid="144" grpId="3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creen Shot 2016-03-22 at 2.08.58 PM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4799" y="2358835"/>
            <a:ext cx="11735202" cy="471773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48" name="Shape 148"/>
          <p:cNvSpPr/>
          <p:nvPr/>
        </p:nvSpPr>
        <p:spPr>
          <a:xfrm>
            <a:off x="156554" y="441933"/>
            <a:ext cx="12036363" cy="6604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5700"/>
              </a:lnSpc>
              <a:spcBef>
                <a:spcPts val="1200"/>
              </a:spcBef>
              <a:defRPr sz="3700">
                <a:solidFill>
                  <a:srgbClr val="323333"/>
                </a:solidFill>
              </a:defRPr>
            </a:lvl1pPr>
          </a:lstStyle>
          <a:p>
            <a:r>
              <a:t>Constant Dramatic Rise of Data Output and Falling Cost</a:t>
            </a:r>
          </a:p>
        </p:txBody>
      </p:sp>
    </p:spTree>
    <p:custDataLst>
      <p:tags r:id="rId2"/>
    </p:custData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211515" y="130171"/>
            <a:ext cx="5907939" cy="647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t>Next generation sequencing</a:t>
            </a:r>
          </a:p>
        </p:txBody>
      </p:sp>
      <p:grpSp>
        <p:nvGrpSpPr>
          <p:cNvPr id="153" name="Group 153"/>
          <p:cNvGrpSpPr/>
          <p:nvPr/>
        </p:nvGrpSpPr>
        <p:grpSpPr>
          <a:xfrm>
            <a:off x="9869693" y="2714633"/>
            <a:ext cx="2925494" cy="3994134"/>
            <a:chOff x="0" y="0"/>
            <a:chExt cx="2925492" cy="3994132"/>
          </a:xfrm>
        </p:grpSpPr>
        <p:sp>
          <p:nvSpPr>
            <p:cNvPr id="151" name="Shape 151"/>
            <p:cNvSpPr/>
            <p:nvPr/>
          </p:nvSpPr>
          <p:spPr>
            <a:xfrm>
              <a:off x="503769" y="3346432"/>
              <a:ext cx="1917955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Imaging </a:t>
              </a:r>
            </a:p>
          </p:txBody>
        </p:sp>
        <p:pic>
          <p:nvPicPr>
            <p:cNvPr id="152" name="Screen Shot 2016-03-22 at 2.08.05 PM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2925493" cy="302301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grpSp>
        <p:nvGrpSpPr>
          <p:cNvPr id="156" name="Group 156"/>
          <p:cNvGrpSpPr/>
          <p:nvPr/>
        </p:nvGrpSpPr>
        <p:grpSpPr>
          <a:xfrm>
            <a:off x="-16306" y="3926085"/>
            <a:ext cx="5767056" cy="2738476"/>
            <a:chOff x="0" y="0"/>
            <a:chExt cx="5767054" cy="2738474"/>
          </a:xfrm>
        </p:grpSpPr>
        <p:sp>
          <p:nvSpPr>
            <p:cNvPr id="154" name="Shape 154"/>
            <p:cNvSpPr/>
            <p:nvPr/>
          </p:nvSpPr>
          <p:spPr>
            <a:xfrm>
              <a:off x="594523" y="2090774"/>
              <a:ext cx="4577945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Template Preparation </a:t>
              </a:r>
            </a:p>
          </p:txBody>
        </p:sp>
        <p:pic>
          <p:nvPicPr>
            <p:cNvPr id="155" name="FR1304_A6 fig1web.jpg"/>
            <p:cNvPicPr>
              <a:picLocks noChangeAspect="1"/>
            </p:cNvPicPr>
            <p:nvPr/>
          </p:nvPicPr>
          <p:blipFill>
            <a:blip r:embed="rId2"/>
            <a:srcRect t="26050" b="35833"/>
            <a:stretch>
              <a:fillRect/>
            </a:stretch>
          </p:blipFill>
          <p:spPr>
            <a:xfrm>
              <a:off x="0" y="0"/>
              <a:ext cx="5767055" cy="190138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grpSp>
        <p:nvGrpSpPr>
          <p:cNvPr id="159" name="Group 159"/>
          <p:cNvGrpSpPr/>
          <p:nvPr/>
        </p:nvGrpSpPr>
        <p:grpSpPr>
          <a:xfrm>
            <a:off x="5858607" y="2380731"/>
            <a:ext cx="3852365" cy="4328036"/>
            <a:chOff x="0" y="0"/>
            <a:chExt cx="3852364" cy="4328035"/>
          </a:xfrm>
        </p:grpSpPr>
        <p:sp>
          <p:nvSpPr>
            <p:cNvPr id="157" name="Shape 157"/>
            <p:cNvSpPr/>
            <p:nvPr/>
          </p:nvSpPr>
          <p:spPr>
            <a:xfrm>
              <a:off x="540472" y="3680335"/>
              <a:ext cx="2579066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Sequencing</a:t>
              </a:r>
            </a:p>
          </p:txBody>
        </p:sp>
        <p:pic>
          <p:nvPicPr>
            <p:cNvPr id="158" name="Screen Shot 2016-03-22 at 2.18.35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52365" cy="3817814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</p:spTree>
    <p:custDataLst>
      <p:tags r:id="rId4"/>
    </p:custData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3" animBg="1" advAuto="0"/>
      <p:bldP spid="156" grpId="1" animBg="1" advAuto="0"/>
      <p:bldP spid="159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198666" y="148272"/>
            <a:ext cx="4577945" cy="647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t>Template Preparation </a:t>
            </a:r>
          </a:p>
        </p:txBody>
      </p:sp>
      <p:grpSp>
        <p:nvGrpSpPr>
          <p:cNvPr id="178" name="Group 178"/>
          <p:cNvGrpSpPr/>
          <p:nvPr/>
        </p:nvGrpSpPr>
        <p:grpSpPr>
          <a:xfrm>
            <a:off x="3814517" y="1320409"/>
            <a:ext cx="5322005" cy="364399"/>
            <a:chOff x="0" y="0"/>
            <a:chExt cx="5322003" cy="364398"/>
          </a:xfrm>
        </p:grpSpPr>
        <p:sp>
          <p:nvSpPr>
            <p:cNvPr id="162" name="Shape 162"/>
            <p:cNvSpPr/>
            <p:nvPr/>
          </p:nvSpPr>
          <p:spPr>
            <a:xfrm>
              <a:off x="0" y="0"/>
              <a:ext cx="5322004" cy="0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63" name="Shape 163"/>
            <p:cNvSpPr/>
            <p:nvPr/>
          </p:nvSpPr>
          <p:spPr>
            <a:xfrm>
              <a:off x="0" y="364398"/>
              <a:ext cx="5322004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64" name="Shape 164"/>
            <p:cNvSpPr/>
            <p:nvPr/>
          </p:nvSpPr>
          <p:spPr>
            <a:xfrm flipV="1">
              <a:off x="911177" y="0"/>
              <a:ext cx="1" cy="362076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65" name="Shape 165"/>
            <p:cNvSpPr/>
            <p:nvPr/>
          </p:nvSpPr>
          <p:spPr>
            <a:xfrm flipV="1">
              <a:off x="1676641" y="0"/>
              <a:ext cx="1" cy="362076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66" name="Shape 166"/>
            <p:cNvSpPr/>
            <p:nvPr/>
          </p:nvSpPr>
          <p:spPr>
            <a:xfrm flipV="1">
              <a:off x="2442106" y="0"/>
              <a:ext cx="1" cy="362076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67" name="Shape 167"/>
            <p:cNvSpPr/>
            <p:nvPr/>
          </p:nvSpPr>
          <p:spPr>
            <a:xfrm flipV="1">
              <a:off x="3207570" y="0"/>
              <a:ext cx="1" cy="362076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68" name="Shape 168"/>
            <p:cNvSpPr/>
            <p:nvPr/>
          </p:nvSpPr>
          <p:spPr>
            <a:xfrm flipV="1">
              <a:off x="3973035" y="0"/>
              <a:ext cx="1" cy="362076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69" name="Shape 169"/>
            <p:cNvSpPr/>
            <p:nvPr/>
          </p:nvSpPr>
          <p:spPr>
            <a:xfrm flipV="1">
              <a:off x="1293909" y="0"/>
              <a:ext cx="1" cy="362076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70" name="Shape 170"/>
            <p:cNvSpPr/>
            <p:nvPr/>
          </p:nvSpPr>
          <p:spPr>
            <a:xfrm flipV="1">
              <a:off x="2059373" y="0"/>
              <a:ext cx="1" cy="362076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71" name="Shape 171"/>
            <p:cNvSpPr/>
            <p:nvPr/>
          </p:nvSpPr>
          <p:spPr>
            <a:xfrm flipV="1">
              <a:off x="2824838" y="0"/>
              <a:ext cx="1" cy="362076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72" name="Shape 172"/>
            <p:cNvSpPr/>
            <p:nvPr/>
          </p:nvSpPr>
          <p:spPr>
            <a:xfrm flipV="1">
              <a:off x="3590303" y="0"/>
              <a:ext cx="1" cy="362076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73" name="Shape 173"/>
            <p:cNvSpPr/>
            <p:nvPr/>
          </p:nvSpPr>
          <p:spPr>
            <a:xfrm flipV="1">
              <a:off x="528444" y="0"/>
              <a:ext cx="1" cy="362076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74" name="Shape 174"/>
            <p:cNvSpPr/>
            <p:nvPr/>
          </p:nvSpPr>
          <p:spPr>
            <a:xfrm flipV="1">
              <a:off x="4355767" y="0"/>
              <a:ext cx="1" cy="362076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75" name="Shape 175"/>
            <p:cNvSpPr/>
            <p:nvPr/>
          </p:nvSpPr>
          <p:spPr>
            <a:xfrm flipV="1">
              <a:off x="4738500" y="0"/>
              <a:ext cx="1" cy="362076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76" name="Shape 176"/>
            <p:cNvSpPr/>
            <p:nvPr/>
          </p:nvSpPr>
          <p:spPr>
            <a:xfrm flipV="1">
              <a:off x="5121232" y="0"/>
              <a:ext cx="1" cy="362076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77" name="Shape 177"/>
            <p:cNvSpPr/>
            <p:nvPr/>
          </p:nvSpPr>
          <p:spPr>
            <a:xfrm flipV="1">
              <a:off x="145712" y="0"/>
              <a:ext cx="1" cy="362076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grpSp>
        <p:nvGrpSpPr>
          <p:cNvPr id="181" name="Group 181"/>
          <p:cNvGrpSpPr/>
          <p:nvPr/>
        </p:nvGrpSpPr>
        <p:grpSpPr>
          <a:xfrm>
            <a:off x="6475519" y="1804794"/>
            <a:ext cx="2141700" cy="653993"/>
            <a:chOff x="0" y="0"/>
            <a:chExt cx="2141699" cy="653992"/>
          </a:xfrm>
        </p:grpSpPr>
        <p:sp>
          <p:nvSpPr>
            <p:cNvPr id="179" name="Shape 179"/>
            <p:cNvSpPr/>
            <p:nvPr/>
          </p:nvSpPr>
          <p:spPr>
            <a:xfrm flipH="1">
              <a:off x="-1" y="6292"/>
              <a:ext cx="2" cy="6477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80" name="Shape 180"/>
            <p:cNvSpPr/>
            <p:nvPr/>
          </p:nvSpPr>
          <p:spPr>
            <a:xfrm>
              <a:off x="58505" y="0"/>
              <a:ext cx="2083195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100"/>
              </a:lvl1pPr>
            </a:lstStyle>
            <a:p>
              <a:r>
                <a:t>Shear DNA</a:t>
              </a:r>
            </a:p>
          </p:txBody>
        </p:sp>
      </p:grpSp>
      <p:grpSp>
        <p:nvGrpSpPr>
          <p:cNvPr id="184" name="Group 184"/>
          <p:cNvGrpSpPr/>
          <p:nvPr/>
        </p:nvGrpSpPr>
        <p:grpSpPr>
          <a:xfrm>
            <a:off x="6475519" y="4084784"/>
            <a:ext cx="2911763" cy="647701"/>
            <a:chOff x="0" y="0"/>
            <a:chExt cx="2911761" cy="647700"/>
          </a:xfrm>
        </p:grpSpPr>
        <p:sp>
          <p:nvSpPr>
            <p:cNvPr id="182" name="Shape 182"/>
            <p:cNvSpPr/>
            <p:nvPr/>
          </p:nvSpPr>
          <p:spPr>
            <a:xfrm flipH="1">
              <a:off x="-1" y="0"/>
              <a:ext cx="2" cy="6477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83" name="Shape 183"/>
            <p:cNvSpPr/>
            <p:nvPr/>
          </p:nvSpPr>
          <p:spPr>
            <a:xfrm>
              <a:off x="34106" y="12699"/>
              <a:ext cx="2877656" cy="54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900"/>
              </a:lvl1pPr>
            </a:lstStyle>
            <a:p>
              <a:r>
                <a:t>Blunt and Repair</a:t>
              </a:r>
            </a:p>
          </p:txBody>
        </p:sp>
      </p:grpSp>
      <p:grpSp>
        <p:nvGrpSpPr>
          <p:cNvPr id="212" name="Group 212"/>
          <p:cNvGrpSpPr/>
          <p:nvPr/>
        </p:nvGrpSpPr>
        <p:grpSpPr>
          <a:xfrm>
            <a:off x="3973241" y="2800966"/>
            <a:ext cx="4422215" cy="1097463"/>
            <a:chOff x="0" y="0"/>
            <a:chExt cx="4422214" cy="1097462"/>
          </a:xfrm>
        </p:grpSpPr>
        <p:grpSp>
          <p:nvGrpSpPr>
            <p:cNvPr id="190" name="Group 190"/>
            <p:cNvGrpSpPr/>
            <p:nvPr/>
          </p:nvGrpSpPr>
          <p:grpSpPr>
            <a:xfrm>
              <a:off x="873669" y="14925"/>
              <a:ext cx="1029967" cy="364399"/>
              <a:chOff x="0" y="0"/>
              <a:chExt cx="1029966" cy="364398"/>
            </a:xfrm>
          </p:grpSpPr>
          <p:sp>
            <p:nvSpPr>
              <p:cNvPr id="185" name="Shape 185"/>
              <p:cNvSpPr/>
              <p:nvPr/>
            </p:nvSpPr>
            <p:spPr>
              <a:xfrm>
                <a:off x="0" y="0"/>
                <a:ext cx="1029966" cy="0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186" name="Shape 186"/>
              <p:cNvSpPr/>
              <p:nvPr/>
            </p:nvSpPr>
            <p:spPr>
              <a:xfrm flipV="1">
                <a:off x="887965" y="0"/>
                <a:ext cx="1" cy="352852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187" name="Shape 187"/>
              <p:cNvSpPr/>
              <p:nvPr/>
            </p:nvSpPr>
            <p:spPr>
              <a:xfrm flipV="1">
                <a:off x="514983" y="0"/>
                <a:ext cx="1" cy="352852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188" name="Shape 188"/>
              <p:cNvSpPr/>
              <p:nvPr/>
            </p:nvSpPr>
            <p:spPr>
              <a:xfrm flipV="1">
                <a:off x="142000" y="0"/>
                <a:ext cx="1" cy="352852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189" name="Shape 189"/>
              <p:cNvSpPr/>
              <p:nvPr/>
            </p:nvSpPr>
            <p:spPr>
              <a:xfrm>
                <a:off x="0" y="364398"/>
                <a:ext cx="1029966" cy="1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</p:grpSp>
        <p:grpSp>
          <p:nvGrpSpPr>
            <p:cNvPr id="197" name="Group 197"/>
            <p:cNvGrpSpPr/>
            <p:nvPr/>
          </p:nvGrpSpPr>
          <p:grpSpPr>
            <a:xfrm>
              <a:off x="-1" y="733064"/>
              <a:ext cx="2258732" cy="364399"/>
              <a:chOff x="0" y="0"/>
              <a:chExt cx="2258730" cy="364398"/>
            </a:xfrm>
          </p:grpSpPr>
          <p:sp>
            <p:nvSpPr>
              <p:cNvPr id="191" name="Shape 191"/>
              <p:cNvSpPr/>
              <p:nvPr/>
            </p:nvSpPr>
            <p:spPr>
              <a:xfrm>
                <a:off x="482799" y="0"/>
                <a:ext cx="1775932" cy="0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192" name="Shape 192"/>
              <p:cNvSpPr/>
              <p:nvPr/>
            </p:nvSpPr>
            <p:spPr>
              <a:xfrm flipV="1">
                <a:off x="1370765" y="0"/>
                <a:ext cx="1" cy="352852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193" name="Shape 193"/>
              <p:cNvSpPr/>
              <p:nvPr/>
            </p:nvSpPr>
            <p:spPr>
              <a:xfrm flipV="1">
                <a:off x="997782" y="0"/>
                <a:ext cx="1" cy="352852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194" name="Shape 194"/>
              <p:cNvSpPr/>
              <p:nvPr/>
            </p:nvSpPr>
            <p:spPr>
              <a:xfrm flipV="1">
                <a:off x="624800" y="0"/>
                <a:ext cx="1" cy="352852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195" name="Shape 195"/>
              <p:cNvSpPr/>
              <p:nvPr/>
            </p:nvSpPr>
            <p:spPr>
              <a:xfrm>
                <a:off x="0" y="364398"/>
                <a:ext cx="1775931" cy="1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196" name="Shape 196"/>
              <p:cNvSpPr/>
              <p:nvPr/>
            </p:nvSpPr>
            <p:spPr>
              <a:xfrm flipV="1">
                <a:off x="1686278" y="0"/>
                <a:ext cx="1" cy="352852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</p:grpSp>
        <p:grpSp>
          <p:nvGrpSpPr>
            <p:cNvPr id="203" name="Group 203"/>
            <p:cNvGrpSpPr/>
            <p:nvPr/>
          </p:nvGrpSpPr>
          <p:grpSpPr>
            <a:xfrm>
              <a:off x="2775606" y="0"/>
              <a:ext cx="1451697" cy="364399"/>
              <a:chOff x="-134898" y="0"/>
              <a:chExt cx="1451695" cy="364398"/>
            </a:xfrm>
          </p:grpSpPr>
          <p:sp>
            <p:nvSpPr>
              <p:cNvPr id="198" name="Shape 198"/>
              <p:cNvSpPr/>
              <p:nvPr/>
            </p:nvSpPr>
            <p:spPr>
              <a:xfrm>
                <a:off x="286830" y="0"/>
                <a:ext cx="1029967" cy="0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199" name="Shape 199"/>
              <p:cNvSpPr/>
              <p:nvPr/>
            </p:nvSpPr>
            <p:spPr>
              <a:xfrm flipV="1">
                <a:off x="1174796" y="0"/>
                <a:ext cx="1" cy="352852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00" name="Shape 200"/>
              <p:cNvSpPr/>
              <p:nvPr/>
            </p:nvSpPr>
            <p:spPr>
              <a:xfrm flipV="1">
                <a:off x="801813" y="0"/>
                <a:ext cx="1" cy="352852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01" name="Shape 201"/>
              <p:cNvSpPr/>
              <p:nvPr/>
            </p:nvSpPr>
            <p:spPr>
              <a:xfrm flipV="1">
                <a:off x="428831" y="0"/>
                <a:ext cx="1" cy="352852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02" name="Shape 202"/>
              <p:cNvSpPr/>
              <p:nvPr/>
            </p:nvSpPr>
            <p:spPr>
              <a:xfrm>
                <a:off x="-134899" y="364398"/>
                <a:ext cx="1451696" cy="1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</p:grpSp>
        <p:grpSp>
          <p:nvGrpSpPr>
            <p:cNvPr id="211" name="Group 211"/>
            <p:cNvGrpSpPr/>
            <p:nvPr/>
          </p:nvGrpSpPr>
          <p:grpSpPr>
            <a:xfrm>
              <a:off x="2428294" y="585346"/>
              <a:ext cx="1993921" cy="395181"/>
              <a:chOff x="0" y="0"/>
              <a:chExt cx="1993919" cy="395179"/>
            </a:xfrm>
          </p:grpSpPr>
          <p:sp>
            <p:nvSpPr>
              <p:cNvPr id="204" name="Shape 204"/>
              <p:cNvSpPr/>
              <p:nvPr/>
            </p:nvSpPr>
            <p:spPr>
              <a:xfrm>
                <a:off x="51937" y="0"/>
                <a:ext cx="1886513" cy="0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05" name="Shape 205"/>
              <p:cNvSpPr/>
              <p:nvPr/>
            </p:nvSpPr>
            <p:spPr>
              <a:xfrm flipV="1">
                <a:off x="590704" y="0"/>
                <a:ext cx="1" cy="382659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06" name="Shape 206"/>
              <p:cNvSpPr/>
              <p:nvPr/>
            </p:nvSpPr>
            <p:spPr>
              <a:xfrm>
                <a:off x="0" y="392473"/>
                <a:ext cx="710617" cy="1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07" name="Shape 207"/>
              <p:cNvSpPr/>
              <p:nvPr/>
            </p:nvSpPr>
            <p:spPr>
              <a:xfrm flipV="1">
                <a:off x="1804172" y="12521"/>
                <a:ext cx="1" cy="382659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08" name="Shape 208"/>
              <p:cNvSpPr/>
              <p:nvPr/>
            </p:nvSpPr>
            <p:spPr>
              <a:xfrm flipV="1">
                <a:off x="1430620" y="8169"/>
                <a:ext cx="1" cy="382659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09" name="Shape 209"/>
              <p:cNvSpPr/>
              <p:nvPr/>
            </p:nvSpPr>
            <p:spPr>
              <a:xfrm flipV="1">
                <a:off x="186215" y="0"/>
                <a:ext cx="1" cy="382659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10" name="Shape 210"/>
              <p:cNvSpPr/>
              <p:nvPr/>
            </p:nvSpPr>
            <p:spPr>
              <a:xfrm>
                <a:off x="1283303" y="392473"/>
                <a:ext cx="710617" cy="1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</p:grpSp>
      </p:grpSp>
      <p:grpSp>
        <p:nvGrpSpPr>
          <p:cNvPr id="241" name="Group 241"/>
          <p:cNvGrpSpPr/>
          <p:nvPr/>
        </p:nvGrpSpPr>
        <p:grpSpPr>
          <a:xfrm>
            <a:off x="4623082" y="4959575"/>
            <a:ext cx="3791878" cy="1367054"/>
            <a:chOff x="0" y="0"/>
            <a:chExt cx="3791876" cy="1367052"/>
          </a:xfrm>
        </p:grpSpPr>
        <p:grpSp>
          <p:nvGrpSpPr>
            <p:cNvPr id="218" name="Group 218"/>
            <p:cNvGrpSpPr/>
            <p:nvPr/>
          </p:nvGrpSpPr>
          <p:grpSpPr>
            <a:xfrm>
              <a:off x="-1" y="294425"/>
              <a:ext cx="1029967" cy="364399"/>
              <a:chOff x="0" y="0"/>
              <a:chExt cx="1029966" cy="364398"/>
            </a:xfrm>
          </p:grpSpPr>
          <p:sp>
            <p:nvSpPr>
              <p:cNvPr id="213" name="Shape 213"/>
              <p:cNvSpPr/>
              <p:nvPr/>
            </p:nvSpPr>
            <p:spPr>
              <a:xfrm>
                <a:off x="0" y="0"/>
                <a:ext cx="1029966" cy="0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14" name="Shape 214"/>
              <p:cNvSpPr/>
              <p:nvPr/>
            </p:nvSpPr>
            <p:spPr>
              <a:xfrm flipV="1">
                <a:off x="887965" y="0"/>
                <a:ext cx="1" cy="352852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15" name="Shape 215"/>
              <p:cNvSpPr/>
              <p:nvPr/>
            </p:nvSpPr>
            <p:spPr>
              <a:xfrm flipV="1">
                <a:off x="514983" y="0"/>
                <a:ext cx="1" cy="352852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16" name="Shape 216"/>
              <p:cNvSpPr/>
              <p:nvPr/>
            </p:nvSpPr>
            <p:spPr>
              <a:xfrm flipV="1">
                <a:off x="142000" y="0"/>
                <a:ext cx="1" cy="352852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17" name="Shape 217"/>
              <p:cNvSpPr/>
              <p:nvPr/>
            </p:nvSpPr>
            <p:spPr>
              <a:xfrm>
                <a:off x="0" y="364398"/>
                <a:ext cx="1029966" cy="1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</p:grpSp>
        <p:grpSp>
          <p:nvGrpSpPr>
            <p:cNvPr id="225" name="Group 225"/>
            <p:cNvGrpSpPr/>
            <p:nvPr/>
          </p:nvGrpSpPr>
          <p:grpSpPr>
            <a:xfrm>
              <a:off x="1186263" y="0"/>
              <a:ext cx="1332347" cy="395180"/>
              <a:chOff x="593602" y="0"/>
              <a:chExt cx="1332345" cy="395179"/>
            </a:xfrm>
          </p:grpSpPr>
          <p:sp>
            <p:nvSpPr>
              <p:cNvPr id="219" name="Shape 219"/>
              <p:cNvSpPr/>
              <p:nvPr/>
            </p:nvSpPr>
            <p:spPr>
              <a:xfrm>
                <a:off x="593602" y="0"/>
                <a:ext cx="1320889" cy="1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20" name="Shape 220"/>
              <p:cNvSpPr/>
              <p:nvPr/>
            </p:nvSpPr>
            <p:spPr>
              <a:xfrm flipV="1">
                <a:off x="1486556" y="0"/>
                <a:ext cx="1" cy="382658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21" name="Shape 221"/>
              <p:cNvSpPr/>
              <p:nvPr/>
            </p:nvSpPr>
            <p:spPr>
              <a:xfrm flipV="1">
                <a:off x="1082067" y="0"/>
                <a:ext cx="1" cy="382658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22" name="Shape 222"/>
              <p:cNvSpPr/>
              <p:nvPr/>
            </p:nvSpPr>
            <p:spPr>
              <a:xfrm flipV="1">
                <a:off x="707132" y="0"/>
                <a:ext cx="1" cy="382658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23" name="Shape 223"/>
              <p:cNvSpPr/>
              <p:nvPr/>
            </p:nvSpPr>
            <p:spPr>
              <a:xfrm>
                <a:off x="597196" y="395179"/>
                <a:ext cx="1328752" cy="1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24" name="Shape 224"/>
              <p:cNvSpPr/>
              <p:nvPr/>
            </p:nvSpPr>
            <p:spPr>
              <a:xfrm flipV="1">
                <a:off x="1838573" y="0"/>
                <a:ext cx="1" cy="382658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</p:grpSp>
        <p:grpSp>
          <p:nvGrpSpPr>
            <p:cNvPr id="231" name="Group 231"/>
            <p:cNvGrpSpPr/>
            <p:nvPr/>
          </p:nvGrpSpPr>
          <p:grpSpPr>
            <a:xfrm>
              <a:off x="2674907" y="152034"/>
              <a:ext cx="1116970" cy="395181"/>
              <a:chOff x="0" y="0"/>
              <a:chExt cx="1116969" cy="395179"/>
            </a:xfrm>
          </p:grpSpPr>
          <p:sp>
            <p:nvSpPr>
              <p:cNvPr id="226" name="Shape 226"/>
              <p:cNvSpPr/>
              <p:nvPr/>
            </p:nvSpPr>
            <p:spPr>
              <a:xfrm>
                <a:off x="0" y="0"/>
                <a:ext cx="1116970" cy="0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27" name="Shape 227"/>
              <p:cNvSpPr/>
              <p:nvPr/>
            </p:nvSpPr>
            <p:spPr>
              <a:xfrm flipV="1">
                <a:off x="962973" y="0"/>
                <a:ext cx="1" cy="382658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28" name="Shape 228"/>
              <p:cNvSpPr/>
              <p:nvPr/>
            </p:nvSpPr>
            <p:spPr>
              <a:xfrm flipV="1">
                <a:off x="558484" y="0"/>
                <a:ext cx="1" cy="382658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29" name="Shape 229"/>
              <p:cNvSpPr/>
              <p:nvPr/>
            </p:nvSpPr>
            <p:spPr>
              <a:xfrm flipV="1">
                <a:off x="153995" y="0"/>
                <a:ext cx="1" cy="382658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30" name="Shape 230"/>
              <p:cNvSpPr/>
              <p:nvPr/>
            </p:nvSpPr>
            <p:spPr>
              <a:xfrm>
                <a:off x="0" y="395179"/>
                <a:ext cx="1116970" cy="1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</p:grpSp>
        <p:grpSp>
          <p:nvGrpSpPr>
            <p:cNvPr id="240" name="Group 240"/>
            <p:cNvGrpSpPr/>
            <p:nvPr/>
          </p:nvGrpSpPr>
          <p:grpSpPr>
            <a:xfrm>
              <a:off x="1049684" y="926341"/>
              <a:ext cx="2161794" cy="440712"/>
              <a:chOff x="0" y="0"/>
              <a:chExt cx="2161793" cy="440711"/>
            </a:xfrm>
          </p:grpSpPr>
          <p:grpSp>
            <p:nvGrpSpPr>
              <p:cNvPr id="238" name="Group 238"/>
              <p:cNvGrpSpPr/>
              <p:nvPr/>
            </p:nvGrpSpPr>
            <p:grpSpPr>
              <a:xfrm>
                <a:off x="0" y="0"/>
                <a:ext cx="2161794" cy="440712"/>
                <a:chOff x="0" y="0"/>
                <a:chExt cx="2161793" cy="440711"/>
              </a:xfrm>
            </p:grpSpPr>
            <p:sp>
              <p:nvSpPr>
                <p:cNvPr id="232" name="Shape 232"/>
                <p:cNvSpPr/>
                <p:nvPr/>
              </p:nvSpPr>
              <p:spPr>
                <a:xfrm>
                  <a:off x="57921" y="0"/>
                  <a:ext cx="2103873" cy="0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/>
                  </a:pPr>
                </a:p>
              </p:txBody>
            </p:sp>
            <p:sp>
              <p:nvSpPr>
                <p:cNvPr id="233" name="Shape 233"/>
                <p:cNvSpPr/>
                <p:nvPr/>
              </p:nvSpPr>
              <p:spPr>
                <a:xfrm flipV="1">
                  <a:off x="658764" y="0"/>
                  <a:ext cx="1" cy="426748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/>
                  </a:pPr>
                </a:p>
              </p:txBody>
            </p:sp>
            <p:sp>
              <p:nvSpPr>
                <p:cNvPr id="234" name="Shape 234"/>
                <p:cNvSpPr/>
                <p:nvPr/>
              </p:nvSpPr>
              <p:spPr>
                <a:xfrm>
                  <a:off x="0" y="437693"/>
                  <a:ext cx="2157742" cy="1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/>
                  </a:pPr>
                </a:p>
              </p:txBody>
            </p:sp>
            <p:sp>
              <p:nvSpPr>
                <p:cNvPr id="235" name="Shape 235"/>
                <p:cNvSpPr/>
                <p:nvPr/>
              </p:nvSpPr>
              <p:spPr>
                <a:xfrm flipV="1">
                  <a:off x="2012044" y="13964"/>
                  <a:ext cx="1" cy="426748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/>
                  </a:pPr>
                </a:p>
              </p:txBody>
            </p:sp>
            <p:sp>
              <p:nvSpPr>
                <p:cNvPr id="236" name="Shape 236"/>
                <p:cNvSpPr/>
                <p:nvPr/>
              </p:nvSpPr>
              <p:spPr>
                <a:xfrm flipV="1">
                  <a:off x="1595453" y="9110"/>
                  <a:ext cx="1" cy="426748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/>
                  </a:pPr>
                </a:p>
              </p:txBody>
            </p:sp>
            <p:sp>
              <p:nvSpPr>
                <p:cNvPr id="237" name="Shape 237"/>
                <p:cNvSpPr/>
                <p:nvPr/>
              </p:nvSpPr>
              <p:spPr>
                <a:xfrm flipV="1">
                  <a:off x="207670" y="0"/>
                  <a:ext cx="1" cy="426748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/>
                  </a:pPr>
                </a:p>
              </p:txBody>
            </p:sp>
          </p:grpSp>
          <p:sp>
            <p:nvSpPr>
              <p:cNvPr id="239" name="Shape 239"/>
              <p:cNvSpPr/>
              <p:nvPr/>
            </p:nvSpPr>
            <p:spPr>
              <a:xfrm flipV="1">
                <a:off x="1134428" y="9110"/>
                <a:ext cx="1" cy="405335"/>
              </a:xfrm>
              <a:prstGeom prst="line">
                <a:avLst/>
              </a:prstGeom>
              <a:noFill/>
              <a:ln w="63500" cap="flat">
                <a:solidFill>
                  <a:schemeClr val="accent2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</p:grpSp>
      </p:grpSp>
      <p:grpSp>
        <p:nvGrpSpPr>
          <p:cNvPr id="244" name="Group 244"/>
          <p:cNvGrpSpPr/>
          <p:nvPr/>
        </p:nvGrpSpPr>
        <p:grpSpPr>
          <a:xfrm>
            <a:off x="6526319" y="6555602"/>
            <a:ext cx="3665592" cy="672408"/>
            <a:chOff x="0" y="0"/>
            <a:chExt cx="3665590" cy="672406"/>
          </a:xfrm>
        </p:grpSpPr>
        <p:sp>
          <p:nvSpPr>
            <p:cNvPr id="242" name="Shape 242"/>
            <p:cNvSpPr/>
            <p:nvPr/>
          </p:nvSpPr>
          <p:spPr>
            <a:xfrm flipH="1">
              <a:off x="-1" y="24706"/>
              <a:ext cx="2" cy="6477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243" name="Shape 243"/>
            <p:cNvSpPr/>
            <p:nvPr/>
          </p:nvSpPr>
          <p:spPr>
            <a:xfrm>
              <a:off x="28856" y="0"/>
              <a:ext cx="3636735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100"/>
              </a:lvl1pPr>
            </a:lstStyle>
            <a:p>
              <a:r>
                <a:t>Ligase with Adapter</a:t>
              </a:r>
            </a:p>
          </p:txBody>
        </p:sp>
      </p:grpSp>
      <p:grpSp>
        <p:nvGrpSpPr>
          <p:cNvPr id="302" name="Group 302"/>
          <p:cNvGrpSpPr/>
          <p:nvPr/>
        </p:nvGrpSpPr>
        <p:grpSpPr>
          <a:xfrm>
            <a:off x="3624554" y="7568961"/>
            <a:ext cx="6261941" cy="1496421"/>
            <a:chOff x="0" y="0"/>
            <a:chExt cx="6261940" cy="1496420"/>
          </a:xfrm>
        </p:grpSpPr>
        <p:grpSp>
          <p:nvGrpSpPr>
            <p:cNvPr id="258" name="Group 258"/>
            <p:cNvGrpSpPr/>
            <p:nvPr/>
          </p:nvGrpSpPr>
          <p:grpSpPr>
            <a:xfrm>
              <a:off x="0" y="251208"/>
              <a:ext cx="1895264" cy="438134"/>
              <a:chOff x="0" y="0"/>
              <a:chExt cx="1895263" cy="438132"/>
            </a:xfrm>
          </p:grpSpPr>
          <p:grpSp>
            <p:nvGrpSpPr>
              <p:cNvPr id="256" name="Group 256"/>
              <p:cNvGrpSpPr/>
              <p:nvPr/>
            </p:nvGrpSpPr>
            <p:grpSpPr>
              <a:xfrm>
                <a:off x="-1" y="0"/>
                <a:ext cx="1895265" cy="438133"/>
                <a:chOff x="0" y="0"/>
                <a:chExt cx="1895263" cy="438132"/>
              </a:xfrm>
            </p:grpSpPr>
            <p:grpSp>
              <p:nvGrpSpPr>
                <p:cNvPr id="250" name="Group 250"/>
                <p:cNvGrpSpPr/>
                <p:nvPr/>
              </p:nvGrpSpPr>
              <p:grpSpPr>
                <a:xfrm>
                  <a:off x="434326" y="30517"/>
                  <a:ext cx="1029967" cy="377099"/>
                  <a:chOff x="0" y="0"/>
                  <a:chExt cx="1029966" cy="377098"/>
                </a:xfrm>
              </p:grpSpPr>
              <p:sp>
                <p:nvSpPr>
                  <p:cNvPr id="245" name="Shape 245"/>
                  <p:cNvSpPr/>
                  <p:nvPr/>
                </p:nvSpPr>
                <p:spPr>
                  <a:xfrm>
                    <a:off x="0" y="0"/>
                    <a:ext cx="1029966" cy="0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/>
                    </a:pPr>
                  </a:p>
                </p:txBody>
              </p:sp>
              <p:sp>
                <p:nvSpPr>
                  <p:cNvPr id="246" name="Shape 246"/>
                  <p:cNvSpPr/>
                  <p:nvPr/>
                </p:nvSpPr>
                <p:spPr>
                  <a:xfrm flipV="1">
                    <a:off x="887965" y="0"/>
                    <a:ext cx="1" cy="352852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/>
                    </a:pPr>
                  </a:p>
                </p:txBody>
              </p:sp>
              <p:sp>
                <p:nvSpPr>
                  <p:cNvPr id="247" name="Shape 247"/>
                  <p:cNvSpPr/>
                  <p:nvPr/>
                </p:nvSpPr>
                <p:spPr>
                  <a:xfrm flipV="1">
                    <a:off x="514983" y="0"/>
                    <a:ext cx="1" cy="352852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/>
                    </a:pPr>
                  </a:p>
                </p:txBody>
              </p:sp>
              <p:sp>
                <p:nvSpPr>
                  <p:cNvPr id="248" name="Shape 248"/>
                  <p:cNvSpPr/>
                  <p:nvPr/>
                </p:nvSpPr>
                <p:spPr>
                  <a:xfrm flipV="1">
                    <a:off x="142000" y="0"/>
                    <a:ext cx="1" cy="352852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/>
                    </a:pPr>
                  </a:p>
                </p:txBody>
              </p:sp>
              <p:sp>
                <p:nvSpPr>
                  <p:cNvPr id="249" name="Shape 249"/>
                  <p:cNvSpPr/>
                  <p:nvPr/>
                </p:nvSpPr>
                <p:spPr>
                  <a:xfrm>
                    <a:off x="0" y="377098"/>
                    <a:ext cx="1029966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/>
                    </a:pPr>
                  </a:p>
                </p:txBody>
              </p:sp>
            </p:grpSp>
            <p:sp>
              <p:nvSpPr>
                <p:cNvPr id="251" name="Shape 251"/>
                <p:cNvSpPr/>
                <p:nvPr/>
              </p:nvSpPr>
              <p:spPr>
                <a:xfrm>
                  <a:off x="1457130" y="29024"/>
                  <a:ext cx="438134" cy="1"/>
                </a:xfrm>
                <a:prstGeom prst="line">
                  <a:avLst/>
                </a:prstGeom>
                <a:noFill/>
                <a:ln w="63500" cap="flat">
                  <a:solidFill>
                    <a:schemeClr val="accent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/>
                  </a:pPr>
                </a:p>
              </p:txBody>
            </p:sp>
            <p:sp>
              <p:nvSpPr>
                <p:cNvPr id="252" name="Shape 252"/>
                <p:cNvSpPr/>
                <p:nvPr/>
              </p:nvSpPr>
              <p:spPr>
                <a:xfrm>
                  <a:off x="1457130" y="410024"/>
                  <a:ext cx="438134" cy="1"/>
                </a:xfrm>
                <a:prstGeom prst="line">
                  <a:avLst/>
                </a:prstGeom>
                <a:noFill/>
                <a:ln w="63500" cap="flat">
                  <a:solidFill>
                    <a:schemeClr val="accent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/>
                  </a:pPr>
                </a:p>
              </p:txBody>
            </p:sp>
            <p:sp>
              <p:nvSpPr>
                <p:cNvPr id="253" name="Shape 253"/>
                <p:cNvSpPr/>
                <p:nvPr/>
              </p:nvSpPr>
              <p:spPr>
                <a:xfrm>
                  <a:off x="0" y="28566"/>
                  <a:ext cx="438133" cy="1"/>
                </a:xfrm>
                <a:prstGeom prst="line">
                  <a:avLst/>
                </a:prstGeom>
                <a:noFill/>
                <a:ln w="63500" cap="flat">
                  <a:solidFill>
                    <a:schemeClr val="accent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/>
                  </a:pPr>
                </a:p>
              </p:txBody>
            </p:sp>
            <p:sp>
              <p:nvSpPr>
                <p:cNvPr id="254" name="Shape 254"/>
                <p:cNvSpPr/>
                <p:nvPr/>
              </p:nvSpPr>
              <p:spPr>
                <a:xfrm>
                  <a:off x="0" y="409566"/>
                  <a:ext cx="438133" cy="1"/>
                </a:xfrm>
                <a:prstGeom prst="line">
                  <a:avLst/>
                </a:prstGeom>
                <a:noFill/>
                <a:ln w="63500" cap="flat">
                  <a:solidFill>
                    <a:schemeClr val="accent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/>
                  </a:pPr>
                </a:p>
              </p:txBody>
            </p:sp>
            <p:sp>
              <p:nvSpPr>
                <p:cNvPr id="255" name="Shape 255"/>
                <p:cNvSpPr/>
                <p:nvPr/>
              </p:nvSpPr>
              <p:spPr>
                <a:xfrm flipV="1">
                  <a:off x="219066" y="0"/>
                  <a:ext cx="1" cy="438133"/>
                </a:xfrm>
                <a:prstGeom prst="line">
                  <a:avLst/>
                </a:prstGeom>
                <a:noFill/>
                <a:ln w="63500" cap="flat">
                  <a:solidFill>
                    <a:schemeClr val="accent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/>
                  </a:pPr>
                </a:p>
              </p:txBody>
            </p:sp>
          </p:grpSp>
          <p:sp>
            <p:nvSpPr>
              <p:cNvPr id="257" name="Shape 257"/>
              <p:cNvSpPr/>
              <p:nvPr/>
            </p:nvSpPr>
            <p:spPr>
              <a:xfrm flipV="1">
                <a:off x="1679551" y="0"/>
                <a:ext cx="1" cy="438133"/>
              </a:xfrm>
              <a:prstGeom prst="line">
                <a:avLst/>
              </a:prstGeom>
              <a:noFill/>
              <a:ln w="63500" cap="flat">
                <a:solidFill>
                  <a:schemeClr val="accent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</p:grpSp>
        <p:grpSp>
          <p:nvGrpSpPr>
            <p:cNvPr id="274" name="Group 274"/>
            <p:cNvGrpSpPr/>
            <p:nvPr/>
          </p:nvGrpSpPr>
          <p:grpSpPr>
            <a:xfrm>
              <a:off x="1702843" y="1041886"/>
              <a:ext cx="2947208" cy="454535"/>
              <a:chOff x="0" y="0"/>
              <a:chExt cx="2947206" cy="454534"/>
            </a:xfrm>
          </p:grpSpPr>
          <p:grpSp>
            <p:nvGrpSpPr>
              <p:cNvPr id="267" name="Group 267"/>
              <p:cNvGrpSpPr/>
              <p:nvPr/>
            </p:nvGrpSpPr>
            <p:grpSpPr>
              <a:xfrm>
                <a:off x="352305" y="18677"/>
                <a:ext cx="2161794" cy="435858"/>
                <a:chOff x="0" y="0"/>
                <a:chExt cx="2161793" cy="435857"/>
              </a:xfrm>
            </p:grpSpPr>
            <p:grpSp>
              <p:nvGrpSpPr>
                <p:cNvPr id="265" name="Group 265"/>
                <p:cNvGrpSpPr/>
                <p:nvPr/>
              </p:nvGrpSpPr>
              <p:grpSpPr>
                <a:xfrm>
                  <a:off x="0" y="0"/>
                  <a:ext cx="2161794" cy="435858"/>
                  <a:chOff x="0" y="0"/>
                  <a:chExt cx="2161793" cy="435857"/>
                </a:xfrm>
              </p:grpSpPr>
              <p:sp>
                <p:nvSpPr>
                  <p:cNvPr id="259" name="Shape 259"/>
                  <p:cNvSpPr/>
                  <p:nvPr/>
                </p:nvSpPr>
                <p:spPr>
                  <a:xfrm>
                    <a:off x="57921" y="0"/>
                    <a:ext cx="2103873" cy="0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/>
                    </a:pPr>
                  </a:p>
                </p:txBody>
              </p:sp>
              <p:sp>
                <p:nvSpPr>
                  <p:cNvPr id="260" name="Shape 260"/>
                  <p:cNvSpPr/>
                  <p:nvPr/>
                </p:nvSpPr>
                <p:spPr>
                  <a:xfrm flipV="1">
                    <a:off x="658764" y="0"/>
                    <a:ext cx="1" cy="426748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/>
                    </a:pPr>
                  </a:p>
                </p:txBody>
              </p:sp>
              <p:sp>
                <p:nvSpPr>
                  <p:cNvPr id="261" name="Shape 261"/>
                  <p:cNvSpPr/>
                  <p:nvPr/>
                </p:nvSpPr>
                <p:spPr>
                  <a:xfrm>
                    <a:off x="0" y="399593"/>
                    <a:ext cx="2157742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/>
                    </a:pPr>
                  </a:p>
                </p:txBody>
              </p:sp>
              <p:sp>
                <p:nvSpPr>
                  <p:cNvPr id="262" name="Shape 262"/>
                  <p:cNvSpPr/>
                  <p:nvPr/>
                </p:nvSpPr>
                <p:spPr>
                  <a:xfrm flipV="1">
                    <a:off x="2012044" y="13964"/>
                    <a:ext cx="1" cy="401348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/>
                    </a:pPr>
                  </a:p>
                </p:txBody>
              </p:sp>
              <p:sp>
                <p:nvSpPr>
                  <p:cNvPr id="263" name="Shape 263"/>
                  <p:cNvSpPr/>
                  <p:nvPr/>
                </p:nvSpPr>
                <p:spPr>
                  <a:xfrm flipV="1">
                    <a:off x="1595453" y="9110"/>
                    <a:ext cx="1" cy="426748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/>
                    </a:pPr>
                  </a:p>
                </p:txBody>
              </p:sp>
              <p:sp>
                <p:nvSpPr>
                  <p:cNvPr id="264" name="Shape 264"/>
                  <p:cNvSpPr/>
                  <p:nvPr/>
                </p:nvSpPr>
                <p:spPr>
                  <a:xfrm flipV="1">
                    <a:off x="207670" y="0"/>
                    <a:ext cx="1" cy="426748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/>
                    </a:pPr>
                  </a:p>
                </p:txBody>
              </p:sp>
            </p:grpSp>
            <p:sp>
              <p:nvSpPr>
                <p:cNvPr id="266" name="Shape 266"/>
                <p:cNvSpPr/>
                <p:nvPr/>
              </p:nvSpPr>
              <p:spPr>
                <a:xfrm flipV="1">
                  <a:off x="1134428" y="9110"/>
                  <a:ext cx="1" cy="405335"/>
                </a:xfrm>
                <a:prstGeom prst="line">
                  <a:avLst/>
                </a:prstGeom>
                <a:noFill/>
                <a:ln w="63500" cap="flat">
                  <a:solidFill>
                    <a:schemeClr val="accent2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/>
                  </a:pPr>
                </a:p>
              </p:txBody>
            </p:sp>
          </p:grpSp>
          <p:sp>
            <p:nvSpPr>
              <p:cNvPr id="268" name="Shape 268"/>
              <p:cNvSpPr/>
              <p:nvPr/>
            </p:nvSpPr>
            <p:spPr>
              <a:xfrm>
                <a:off x="2509073" y="16782"/>
                <a:ext cx="438134" cy="1"/>
              </a:xfrm>
              <a:prstGeom prst="line">
                <a:avLst/>
              </a:prstGeom>
              <a:noFill/>
              <a:ln w="63500" cap="flat">
                <a:solidFill>
                  <a:schemeClr val="accent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69" name="Shape 269"/>
              <p:cNvSpPr/>
              <p:nvPr/>
            </p:nvSpPr>
            <p:spPr>
              <a:xfrm>
                <a:off x="2496373" y="423182"/>
                <a:ext cx="438134" cy="1"/>
              </a:xfrm>
              <a:prstGeom prst="line">
                <a:avLst/>
              </a:prstGeom>
              <a:noFill/>
              <a:ln w="63500" cap="flat">
                <a:solidFill>
                  <a:schemeClr val="accent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70" name="Shape 270"/>
              <p:cNvSpPr/>
              <p:nvPr/>
            </p:nvSpPr>
            <p:spPr>
              <a:xfrm flipV="1">
                <a:off x="2731495" y="458"/>
                <a:ext cx="1" cy="438133"/>
              </a:xfrm>
              <a:prstGeom prst="line">
                <a:avLst/>
              </a:prstGeom>
              <a:noFill/>
              <a:ln w="63500" cap="flat">
                <a:solidFill>
                  <a:schemeClr val="accent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71" name="Shape 271"/>
              <p:cNvSpPr/>
              <p:nvPr/>
            </p:nvSpPr>
            <p:spPr>
              <a:xfrm>
                <a:off x="12700" y="16324"/>
                <a:ext cx="438133" cy="1"/>
              </a:xfrm>
              <a:prstGeom prst="line">
                <a:avLst/>
              </a:prstGeom>
              <a:noFill/>
              <a:ln w="63500" cap="flat">
                <a:solidFill>
                  <a:schemeClr val="accent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72" name="Shape 272"/>
              <p:cNvSpPr/>
              <p:nvPr/>
            </p:nvSpPr>
            <p:spPr>
              <a:xfrm>
                <a:off x="0" y="422724"/>
                <a:ext cx="438133" cy="1"/>
              </a:xfrm>
              <a:prstGeom prst="line">
                <a:avLst/>
              </a:prstGeom>
              <a:noFill/>
              <a:ln w="63500" cap="flat">
                <a:solidFill>
                  <a:schemeClr val="accent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73" name="Shape 273"/>
              <p:cNvSpPr/>
              <p:nvPr/>
            </p:nvSpPr>
            <p:spPr>
              <a:xfrm flipV="1">
                <a:off x="235121" y="0"/>
                <a:ext cx="1" cy="438133"/>
              </a:xfrm>
              <a:prstGeom prst="line">
                <a:avLst/>
              </a:prstGeom>
              <a:noFill/>
              <a:ln w="63500" cap="flat">
                <a:solidFill>
                  <a:schemeClr val="accent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</p:grpSp>
        <p:grpSp>
          <p:nvGrpSpPr>
            <p:cNvPr id="288" name="Group 288"/>
            <p:cNvGrpSpPr/>
            <p:nvPr/>
          </p:nvGrpSpPr>
          <p:grpSpPr>
            <a:xfrm>
              <a:off x="4366676" y="250011"/>
              <a:ext cx="1895265" cy="438134"/>
              <a:chOff x="0" y="0"/>
              <a:chExt cx="1895263" cy="438132"/>
            </a:xfrm>
          </p:grpSpPr>
          <p:grpSp>
            <p:nvGrpSpPr>
              <p:cNvPr id="286" name="Group 286"/>
              <p:cNvGrpSpPr/>
              <p:nvPr/>
            </p:nvGrpSpPr>
            <p:grpSpPr>
              <a:xfrm>
                <a:off x="-1" y="0"/>
                <a:ext cx="1895265" cy="438133"/>
                <a:chOff x="0" y="0"/>
                <a:chExt cx="1895263" cy="438132"/>
              </a:xfrm>
            </p:grpSpPr>
            <p:grpSp>
              <p:nvGrpSpPr>
                <p:cNvPr id="280" name="Group 280"/>
                <p:cNvGrpSpPr/>
                <p:nvPr/>
              </p:nvGrpSpPr>
              <p:grpSpPr>
                <a:xfrm>
                  <a:off x="434326" y="30517"/>
                  <a:ext cx="1029967" cy="377099"/>
                  <a:chOff x="0" y="0"/>
                  <a:chExt cx="1029966" cy="377098"/>
                </a:xfrm>
              </p:grpSpPr>
              <p:sp>
                <p:nvSpPr>
                  <p:cNvPr id="275" name="Shape 275"/>
                  <p:cNvSpPr/>
                  <p:nvPr/>
                </p:nvSpPr>
                <p:spPr>
                  <a:xfrm>
                    <a:off x="0" y="0"/>
                    <a:ext cx="1029966" cy="0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/>
                    </a:pPr>
                  </a:p>
                </p:txBody>
              </p:sp>
              <p:sp>
                <p:nvSpPr>
                  <p:cNvPr id="276" name="Shape 276"/>
                  <p:cNvSpPr/>
                  <p:nvPr/>
                </p:nvSpPr>
                <p:spPr>
                  <a:xfrm flipV="1">
                    <a:off x="887965" y="0"/>
                    <a:ext cx="1" cy="352852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/>
                    </a:pPr>
                  </a:p>
                </p:txBody>
              </p:sp>
              <p:sp>
                <p:nvSpPr>
                  <p:cNvPr id="277" name="Shape 277"/>
                  <p:cNvSpPr/>
                  <p:nvPr/>
                </p:nvSpPr>
                <p:spPr>
                  <a:xfrm flipV="1">
                    <a:off x="514983" y="0"/>
                    <a:ext cx="1" cy="352852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/>
                    </a:pPr>
                  </a:p>
                </p:txBody>
              </p:sp>
              <p:sp>
                <p:nvSpPr>
                  <p:cNvPr id="278" name="Shape 278"/>
                  <p:cNvSpPr/>
                  <p:nvPr/>
                </p:nvSpPr>
                <p:spPr>
                  <a:xfrm flipV="1">
                    <a:off x="142000" y="0"/>
                    <a:ext cx="1" cy="352852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/>
                    </a:pPr>
                  </a:p>
                </p:txBody>
              </p:sp>
              <p:sp>
                <p:nvSpPr>
                  <p:cNvPr id="279" name="Shape 279"/>
                  <p:cNvSpPr/>
                  <p:nvPr/>
                </p:nvSpPr>
                <p:spPr>
                  <a:xfrm>
                    <a:off x="0" y="377098"/>
                    <a:ext cx="1029966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/>
                    </a:pPr>
                  </a:p>
                </p:txBody>
              </p:sp>
            </p:grpSp>
            <p:sp>
              <p:nvSpPr>
                <p:cNvPr id="281" name="Shape 281"/>
                <p:cNvSpPr/>
                <p:nvPr/>
              </p:nvSpPr>
              <p:spPr>
                <a:xfrm>
                  <a:off x="1457130" y="29024"/>
                  <a:ext cx="438134" cy="1"/>
                </a:xfrm>
                <a:prstGeom prst="line">
                  <a:avLst/>
                </a:prstGeom>
                <a:noFill/>
                <a:ln w="63500" cap="flat">
                  <a:solidFill>
                    <a:schemeClr val="accent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/>
                  </a:pPr>
                </a:p>
              </p:txBody>
            </p:sp>
            <p:sp>
              <p:nvSpPr>
                <p:cNvPr id="282" name="Shape 282"/>
                <p:cNvSpPr/>
                <p:nvPr/>
              </p:nvSpPr>
              <p:spPr>
                <a:xfrm>
                  <a:off x="1457130" y="410024"/>
                  <a:ext cx="438134" cy="1"/>
                </a:xfrm>
                <a:prstGeom prst="line">
                  <a:avLst/>
                </a:prstGeom>
                <a:noFill/>
                <a:ln w="63500" cap="flat">
                  <a:solidFill>
                    <a:schemeClr val="accent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/>
                  </a:pPr>
                </a:p>
              </p:txBody>
            </p:sp>
            <p:sp>
              <p:nvSpPr>
                <p:cNvPr id="283" name="Shape 283"/>
                <p:cNvSpPr/>
                <p:nvPr/>
              </p:nvSpPr>
              <p:spPr>
                <a:xfrm>
                  <a:off x="0" y="28566"/>
                  <a:ext cx="438133" cy="1"/>
                </a:xfrm>
                <a:prstGeom prst="line">
                  <a:avLst/>
                </a:prstGeom>
                <a:noFill/>
                <a:ln w="63500" cap="flat">
                  <a:solidFill>
                    <a:schemeClr val="accent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/>
                  </a:pPr>
                </a:p>
              </p:txBody>
            </p:sp>
            <p:sp>
              <p:nvSpPr>
                <p:cNvPr id="284" name="Shape 284"/>
                <p:cNvSpPr/>
                <p:nvPr/>
              </p:nvSpPr>
              <p:spPr>
                <a:xfrm>
                  <a:off x="0" y="409566"/>
                  <a:ext cx="438133" cy="1"/>
                </a:xfrm>
                <a:prstGeom prst="line">
                  <a:avLst/>
                </a:prstGeom>
                <a:noFill/>
                <a:ln w="63500" cap="flat">
                  <a:solidFill>
                    <a:schemeClr val="accent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/>
                  </a:pPr>
                </a:p>
              </p:txBody>
            </p:sp>
            <p:sp>
              <p:nvSpPr>
                <p:cNvPr id="285" name="Shape 285"/>
                <p:cNvSpPr/>
                <p:nvPr/>
              </p:nvSpPr>
              <p:spPr>
                <a:xfrm flipV="1">
                  <a:off x="219066" y="0"/>
                  <a:ext cx="1" cy="438133"/>
                </a:xfrm>
                <a:prstGeom prst="line">
                  <a:avLst/>
                </a:prstGeom>
                <a:noFill/>
                <a:ln w="63500" cap="flat">
                  <a:solidFill>
                    <a:schemeClr val="accent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/>
                  </a:pPr>
                </a:p>
              </p:txBody>
            </p:sp>
          </p:grpSp>
          <p:sp>
            <p:nvSpPr>
              <p:cNvPr id="287" name="Shape 287"/>
              <p:cNvSpPr/>
              <p:nvPr/>
            </p:nvSpPr>
            <p:spPr>
              <a:xfrm flipV="1">
                <a:off x="1679551" y="0"/>
                <a:ext cx="1" cy="438133"/>
              </a:xfrm>
              <a:prstGeom prst="line">
                <a:avLst/>
              </a:prstGeom>
              <a:noFill/>
              <a:ln w="63500" cap="flat">
                <a:solidFill>
                  <a:schemeClr val="accent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</p:grpSp>
        <p:grpSp>
          <p:nvGrpSpPr>
            <p:cNvPr id="301" name="Group 301"/>
            <p:cNvGrpSpPr/>
            <p:nvPr/>
          </p:nvGrpSpPr>
          <p:grpSpPr>
            <a:xfrm>
              <a:off x="2046584" y="0"/>
              <a:ext cx="2168772" cy="438591"/>
              <a:chOff x="0" y="0"/>
              <a:chExt cx="2168771" cy="438590"/>
            </a:xfrm>
          </p:grpSpPr>
          <p:sp>
            <p:nvSpPr>
              <p:cNvPr id="289" name="Shape 289"/>
              <p:cNvSpPr/>
              <p:nvPr/>
            </p:nvSpPr>
            <p:spPr>
              <a:xfrm>
                <a:off x="434326" y="30975"/>
                <a:ext cx="1332346" cy="1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90" name="Shape 290"/>
              <p:cNvSpPr/>
              <p:nvPr/>
            </p:nvSpPr>
            <p:spPr>
              <a:xfrm flipV="1">
                <a:off x="1322291" y="30975"/>
                <a:ext cx="1" cy="352852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91" name="Shape 291"/>
              <p:cNvSpPr/>
              <p:nvPr/>
            </p:nvSpPr>
            <p:spPr>
              <a:xfrm flipV="1">
                <a:off x="949308" y="30975"/>
                <a:ext cx="1" cy="352852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92" name="Shape 292"/>
              <p:cNvSpPr/>
              <p:nvPr/>
            </p:nvSpPr>
            <p:spPr>
              <a:xfrm flipV="1">
                <a:off x="576326" y="30975"/>
                <a:ext cx="1" cy="352852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93" name="Shape 293"/>
              <p:cNvSpPr/>
              <p:nvPr/>
            </p:nvSpPr>
            <p:spPr>
              <a:xfrm>
                <a:off x="434326" y="408073"/>
                <a:ext cx="1332346" cy="1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94" name="Shape 294"/>
              <p:cNvSpPr/>
              <p:nvPr/>
            </p:nvSpPr>
            <p:spPr>
              <a:xfrm>
                <a:off x="1730638" y="29024"/>
                <a:ext cx="438134" cy="1"/>
              </a:xfrm>
              <a:prstGeom prst="line">
                <a:avLst/>
              </a:prstGeom>
              <a:noFill/>
              <a:ln w="63500" cap="flat">
                <a:solidFill>
                  <a:schemeClr val="accent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95" name="Shape 295"/>
              <p:cNvSpPr/>
              <p:nvPr/>
            </p:nvSpPr>
            <p:spPr>
              <a:xfrm>
                <a:off x="1730638" y="410024"/>
                <a:ext cx="438134" cy="1"/>
              </a:xfrm>
              <a:prstGeom prst="line">
                <a:avLst/>
              </a:prstGeom>
              <a:noFill/>
              <a:ln w="63500" cap="flat">
                <a:solidFill>
                  <a:schemeClr val="accent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96" name="Shape 296"/>
              <p:cNvSpPr/>
              <p:nvPr/>
            </p:nvSpPr>
            <p:spPr>
              <a:xfrm>
                <a:off x="0" y="29024"/>
                <a:ext cx="438133" cy="1"/>
              </a:xfrm>
              <a:prstGeom prst="line">
                <a:avLst/>
              </a:prstGeom>
              <a:noFill/>
              <a:ln w="63500" cap="flat">
                <a:solidFill>
                  <a:schemeClr val="accent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97" name="Shape 297"/>
              <p:cNvSpPr/>
              <p:nvPr/>
            </p:nvSpPr>
            <p:spPr>
              <a:xfrm>
                <a:off x="0" y="410024"/>
                <a:ext cx="438133" cy="1"/>
              </a:xfrm>
              <a:prstGeom prst="line">
                <a:avLst/>
              </a:prstGeom>
              <a:noFill/>
              <a:ln w="63500" cap="flat">
                <a:solidFill>
                  <a:schemeClr val="accent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98" name="Shape 298"/>
              <p:cNvSpPr/>
              <p:nvPr/>
            </p:nvSpPr>
            <p:spPr>
              <a:xfrm flipV="1">
                <a:off x="219066" y="458"/>
                <a:ext cx="1" cy="438133"/>
              </a:xfrm>
              <a:prstGeom prst="line">
                <a:avLst/>
              </a:prstGeom>
              <a:noFill/>
              <a:ln w="63500" cap="flat">
                <a:solidFill>
                  <a:schemeClr val="accent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99" name="Shape 299"/>
              <p:cNvSpPr/>
              <p:nvPr/>
            </p:nvSpPr>
            <p:spPr>
              <a:xfrm flipV="1">
                <a:off x="1953059" y="0"/>
                <a:ext cx="1" cy="438133"/>
              </a:xfrm>
              <a:prstGeom prst="line">
                <a:avLst/>
              </a:prstGeom>
              <a:noFill/>
              <a:ln w="63500" cap="flat">
                <a:solidFill>
                  <a:schemeClr val="accent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300" name="Shape 300"/>
              <p:cNvSpPr/>
              <p:nvPr/>
            </p:nvSpPr>
            <p:spPr>
              <a:xfrm flipV="1">
                <a:off x="1652491" y="56375"/>
                <a:ext cx="1" cy="352852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</p:grpSp>
      </p:grp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1" animBg="1" advAuto="0"/>
      <p:bldP spid="181" grpId="2" animBg="1" advAuto="0"/>
      <p:bldP spid="184" grpId="4" animBg="1" advAuto="0"/>
      <p:bldP spid="212" grpId="3" animBg="1" advAuto="0"/>
      <p:bldP spid="241" grpId="5" animBg="1" advAuto="0"/>
      <p:bldP spid="244" grpId="6" animBg="1" advAuto="0"/>
      <p:bldP spid="302" grpId="7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/>
        </p:nvSpPr>
        <p:spPr>
          <a:xfrm>
            <a:off x="177884" y="21272"/>
            <a:ext cx="4577945" cy="647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t>Template Preparation </a:t>
            </a:r>
          </a:p>
        </p:txBody>
      </p:sp>
      <p:sp>
        <p:nvSpPr>
          <p:cNvPr id="305" name="Shape 305"/>
          <p:cNvSpPr/>
          <p:nvPr/>
        </p:nvSpPr>
        <p:spPr>
          <a:xfrm>
            <a:off x="253971" y="586250"/>
            <a:ext cx="11622159" cy="1016013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5000"/>
              </a:lnSpc>
              <a:spcBef>
                <a:spcPts val="1200"/>
              </a:spcBef>
              <a:defRPr sz="3000"/>
            </a:pPr>
            <a:r>
              <a:t>Clonally Amplified Templates(emPCR)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Roche/454, Life/APG, Polonator,Ion Torrent</a:t>
            </a:r>
            <a:endParaRPr b="1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06" name="Shape 306"/>
          <p:cNvSpPr/>
          <p:nvPr/>
        </p:nvSpPr>
        <p:spPr>
          <a:xfrm>
            <a:off x="3657868" y="3889978"/>
            <a:ext cx="1" cy="6477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07" name="Shape 307"/>
          <p:cNvSpPr/>
          <p:nvPr/>
        </p:nvSpPr>
        <p:spPr>
          <a:xfrm>
            <a:off x="3657868" y="6414323"/>
            <a:ext cx="1" cy="6477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grpSp>
        <p:nvGrpSpPr>
          <p:cNvPr id="312" name="Group 312"/>
          <p:cNvGrpSpPr/>
          <p:nvPr/>
        </p:nvGrpSpPr>
        <p:grpSpPr>
          <a:xfrm>
            <a:off x="2038112" y="1664195"/>
            <a:ext cx="9366347" cy="2403194"/>
            <a:chOff x="0" y="0"/>
            <a:chExt cx="9366346" cy="2403193"/>
          </a:xfrm>
        </p:grpSpPr>
        <p:grpSp>
          <p:nvGrpSpPr>
            <p:cNvPr id="310" name="Group 310"/>
            <p:cNvGrpSpPr/>
            <p:nvPr/>
          </p:nvGrpSpPr>
          <p:grpSpPr>
            <a:xfrm>
              <a:off x="0" y="-1"/>
              <a:ext cx="3786377" cy="2403195"/>
              <a:chOff x="0" y="0"/>
              <a:chExt cx="3786376" cy="2403193"/>
            </a:xfrm>
          </p:grpSpPr>
          <p:pic>
            <p:nvPicPr>
              <p:cNvPr id="308" name="Screen Shot 2016-03-22 at 2.33.52 PM.png"/>
              <p:cNvPicPr>
                <a:picLocks noChangeAspect="1"/>
              </p:cNvPicPr>
              <p:nvPr/>
            </p:nvPicPr>
            <p:blipFill>
              <a:blip r:embed="rId1"/>
              <a:srcRect l="179" t="6996" r="76549"/>
              <a:stretch>
                <a:fillRect/>
              </a:stretch>
            </p:blipFill>
            <p:spPr>
              <a:xfrm>
                <a:off x="0" y="0"/>
                <a:ext cx="2931415" cy="2403194"/>
              </a:xfrm>
              <a:prstGeom prst="rect">
                <a:avLst/>
              </a:prstGeom>
              <a:ln w="12700" cap="flat">
                <a:noFill/>
                <a:miter lim="400000"/>
                <a:headEnd/>
                <a:tailEnd/>
              </a:ln>
              <a:effectLst/>
            </p:spPr>
          </p:pic>
          <p:sp>
            <p:nvSpPr>
              <p:cNvPr id="309" name="Shape 309"/>
              <p:cNvSpPr/>
              <p:nvPr/>
            </p:nvSpPr>
            <p:spPr>
              <a:xfrm>
                <a:off x="2556202" y="586446"/>
                <a:ext cx="1230175" cy="123017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</p:grpSp>
        <p:sp>
          <p:nvSpPr>
            <p:cNvPr id="311" name="Shape 311"/>
            <p:cNvSpPr/>
            <p:nvPr/>
          </p:nvSpPr>
          <p:spPr>
            <a:xfrm>
              <a:off x="5294997" y="568097"/>
              <a:ext cx="4071350" cy="1016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lnSpc>
                  <a:spcPts val="5000"/>
                </a:lnSpc>
                <a:spcBef>
                  <a:spcPts val="1200"/>
                </a:spcBef>
                <a:defRPr sz="3000"/>
              </a:lvl1pPr>
            </a:lstStyle>
            <a:p>
              <a:r>
                <a:t>Mix beads with DNA in oil-aqueous emulsion </a:t>
              </a:r>
            </a:p>
          </p:txBody>
        </p:sp>
      </p:grpSp>
      <p:grpSp>
        <p:nvGrpSpPr>
          <p:cNvPr id="315" name="Group 315"/>
          <p:cNvGrpSpPr/>
          <p:nvPr/>
        </p:nvGrpSpPr>
        <p:grpSpPr>
          <a:xfrm>
            <a:off x="914799" y="4635914"/>
            <a:ext cx="9668493" cy="1804344"/>
            <a:chOff x="0" y="470870"/>
            <a:chExt cx="9668492" cy="1804342"/>
          </a:xfrm>
        </p:grpSpPr>
        <p:pic>
          <p:nvPicPr>
            <p:cNvPr id="313" name="Screen Shot 2016-03-22 at 2.33.52 PM.png"/>
            <p:cNvPicPr>
              <a:picLocks noChangeAspect="1"/>
            </p:cNvPicPr>
            <p:nvPr/>
          </p:nvPicPr>
          <p:blipFill>
            <a:blip r:embed="rId1"/>
            <a:srcRect l="23401" t="18222" r="31461" b="11949"/>
            <a:stretch>
              <a:fillRect/>
            </a:stretch>
          </p:blipFill>
          <p:spPr>
            <a:xfrm>
              <a:off x="0" y="470870"/>
              <a:ext cx="5685874" cy="1804343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314" name="Shape 314"/>
            <p:cNvSpPr/>
            <p:nvPr/>
          </p:nvSpPr>
          <p:spPr>
            <a:xfrm>
              <a:off x="7252944" y="861505"/>
              <a:ext cx="2415549" cy="541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r>
                <a:t>Amplification</a:t>
              </a:r>
            </a:p>
          </p:txBody>
        </p:sp>
      </p:grpSp>
      <p:grpSp>
        <p:nvGrpSpPr>
          <p:cNvPr id="322" name="Group 322"/>
          <p:cNvGrpSpPr/>
          <p:nvPr/>
        </p:nvGrpSpPr>
        <p:grpSpPr>
          <a:xfrm>
            <a:off x="1234876" y="7139824"/>
            <a:ext cx="11002498" cy="2114332"/>
            <a:chOff x="0" y="340089"/>
            <a:chExt cx="11002496" cy="2114331"/>
          </a:xfrm>
        </p:grpSpPr>
        <p:grpSp>
          <p:nvGrpSpPr>
            <p:cNvPr id="320" name="Group 320"/>
            <p:cNvGrpSpPr/>
            <p:nvPr/>
          </p:nvGrpSpPr>
          <p:grpSpPr>
            <a:xfrm>
              <a:off x="0" y="340089"/>
              <a:ext cx="4370778" cy="2114332"/>
              <a:chOff x="0" y="340089"/>
              <a:chExt cx="4370777" cy="2114331"/>
            </a:xfrm>
          </p:grpSpPr>
          <p:grpSp>
            <p:nvGrpSpPr>
              <p:cNvPr id="318" name="Group 318"/>
              <p:cNvGrpSpPr/>
              <p:nvPr/>
            </p:nvGrpSpPr>
            <p:grpSpPr>
              <a:xfrm>
                <a:off x="0" y="340089"/>
                <a:ext cx="4370778" cy="2114332"/>
                <a:chOff x="0" y="340089"/>
                <a:chExt cx="4370777" cy="2114331"/>
              </a:xfrm>
            </p:grpSpPr>
            <p:pic>
              <p:nvPicPr>
                <p:cNvPr id="316" name="Screen Shot 2016-03-22 at 2.33.52 PM.png"/>
                <p:cNvPicPr>
                  <a:picLocks noChangeAspect="1"/>
                </p:cNvPicPr>
                <p:nvPr/>
              </p:nvPicPr>
              <p:blipFill>
                <a:blip r:embed="rId1"/>
                <a:srcRect l="68815" t="12748" r="904" b="7993"/>
                <a:stretch>
                  <a:fillRect/>
                </a:stretch>
              </p:blipFill>
              <p:spPr>
                <a:xfrm>
                  <a:off x="432965" y="340089"/>
                  <a:ext cx="3937813" cy="2114332"/>
                </a:xfrm>
                <a:prstGeom prst="rect">
                  <a:avLst/>
                </a:prstGeom>
                <a:ln w="12700" cap="flat">
                  <a:noFill/>
                  <a:miter lim="400000"/>
                  <a:headEnd/>
                  <a:tailEnd/>
                </a:ln>
                <a:effectLst/>
              </p:spPr>
            </p:pic>
            <p:sp>
              <p:nvSpPr>
                <p:cNvPr id="317" name="Shape 317"/>
                <p:cNvSpPr/>
                <p:nvPr/>
              </p:nvSpPr>
              <p:spPr>
                <a:xfrm>
                  <a:off x="0" y="1144316"/>
                  <a:ext cx="882199" cy="429962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</a:p>
              </p:txBody>
            </p:sp>
          </p:grpSp>
          <p:sp>
            <p:nvSpPr>
              <p:cNvPr id="319" name="Shape 319"/>
              <p:cNvSpPr/>
              <p:nvPr/>
            </p:nvSpPr>
            <p:spPr>
              <a:xfrm>
                <a:off x="2182565" y="1130625"/>
                <a:ext cx="428471" cy="42847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</p:grpSp>
        <p:sp>
          <p:nvSpPr>
            <p:cNvPr id="321" name="Shape 321"/>
            <p:cNvSpPr/>
            <p:nvPr/>
          </p:nvSpPr>
          <p:spPr>
            <a:xfrm>
              <a:off x="6338675" y="902025"/>
              <a:ext cx="4663822" cy="914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700"/>
              </a:lvl1pPr>
            </a:lstStyle>
            <a:p>
              <a:r>
                <a:t>Immobilize the beads-DNA complex to the slide</a:t>
              </a:r>
            </a:p>
          </p:txBody>
        </p:sp>
      </p:grpSp>
    </p:spTree>
    <p:custDataLst>
      <p:tags r:id="rId2"/>
    </p:custData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1" animBg="1" advAuto="0"/>
      <p:bldP spid="306" grpId="3" animBg="1" advAuto="0"/>
      <p:bldP spid="307" grpId="5" animBg="1" advAuto="0"/>
      <p:bldP spid="312" grpId="2" animBg="1" advAuto="0"/>
      <p:bldP spid="315" grpId="4" animBg="1" advAuto="0"/>
      <p:bldP spid="322" grpId="6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Screen Shot 2016-03-22 at 2.27.16 PM.png"/>
          <p:cNvPicPr>
            <a:picLocks noChangeAspect="1"/>
          </p:cNvPicPr>
          <p:nvPr/>
        </p:nvPicPr>
        <p:blipFill>
          <a:blip r:embed="rId1"/>
          <a:srcRect t="5482"/>
          <a:stretch>
            <a:fillRect/>
          </a:stretch>
        </p:blipFill>
        <p:spPr>
          <a:xfrm>
            <a:off x="1076325" y="2576073"/>
            <a:ext cx="10852113" cy="580592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25" name="Shape 325"/>
          <p:cNvSpPr/>
          <p:nvPr/>
        </p:nvSpPr>
        <p:spPr>
          <a:xfrm>
            <a:off x="177884" y="72072"/>
            <a:ext cx="4577945" cy="647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t>Template Preparation </a:t>
            </a:r>
          </a:p>
        </p:txBody>
      </p:sp>
      <p:sp>
        <p:nvSpPr>
          <p:cNvPr id="326" name="Shape 326"/>
          <p:cNvSpPr/>
          <p:nvPr/>
        </p:nvSpPr>
        <p:spPr>
          <a:xfrm>
            <a:off x="321705" y="814853"/>
            <a:ext cx="11715791" cy="55880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5000"/>
              </a:lnSpc>
              <a:spcBef>
                <a:spcPts val="1200"/>
              </a:spcBef>
              <a:defRPr sz="3000"/>
            </a:pPr>
            <a:r>
              <a:t>Clonally Amplified Templates(Bridge Amplification)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Illumina/Solexa </a:t>
            </a:r>
            <a:endParaRPr b="1"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custDataLst>
      <p:tags r:id="rId2"/>
    </p:custData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2" animBg="1" advAuto="0"/>
      <p:bldP spid="326" grpId="1" animBg="1" advAuto="0"/>
    </p:bldLst>
  </p:timing>
</p:sld>
</file>

<file path=ppt/tags/tag1.xml><?xml version="1.0" encoding="utf-8"?>
<p:tagLst xmlns:p="http://schemas.openxmlformats.org/presentationml/2006/main">
  <p:tag name="TIMING" val="|2.1|29"/>
</p:tagLst>
</file>

<file path=ppt/tags/tag10.xml><?xml version="1.0" encoding="utf-8"?>
<p:tagLst xmlns:p="http://schemas.openxmlformats.org/presentationml/2006/main">
  <p:tag name="TIMING" val="|1.1|26"/>
</p:tagLst>
</file>

<file path=ppt/tags/tag11.xml><?xml version="1.0" encoding="utf-8"?>
<p:tagLst xmlns:p="http://schemas.openxmlformats.org/presentationml/2006/main">
  <p:tag name="TIMING" val="|1.1|2.1"/>
</p:tagLst>
</file>

<file path=ppt/tags/tag12.xml><?xml version="1.0" encoding="utf-8"?>
<p:tagLst xmlns:p="http://schemas.openxmlformats.org/presentationml/2006/main">
  <p:tag name="TIMING" val="|1.3|2.1|62.6"/>
</p:tagLst>
</file>

<file path=ppt/tags/tag13.xml><?xml version="1.0" encoding="utf-8"?>
<p:tagLst xmlns:p="http://schemas.openxmlformats.org/presentationml/2006/main">
  <p:tag name="TIMING" val="|1|4.1|7.4"/>
</p:tagLst>
</file>

<file path=ppt/tags/tag14.xml><?xml version="1.0" encoding="utf-8"?>
<p:tagLst xmlns:p="http://schemas.openxmlformats.org/presentationml/2006/main">
  <p:tag name="TIMING" val="|0.9|2.5|6|77.4"/>
</p:tagLst>
</file>

<file path=ppt/tags/tag15.xml><?xml version="1.0" encoding="utf-8"?>
<p:tagLst xmlns:p="http://schemas.openxmlformats.org/presentationml/2006/main">
  <p:tag name="TIMING" val="|0.9|1.9|33.6"/>
</p:tagLst>
</file>

<file path=ppt/tags/tag16.xml><?xml version="1.0" encoding="utf-8"?>
<p:tagLst xmlns:p="http://schemas.openxmlformats.org/presentationml/2006/main">
  <p:tag name="TIMING" val="|1|1.2"/>
</p:tagLst>
</file>

<file path=ppt/tags/tag17.xml><?xml version="1.0" encoding="utf-8"?>
<p:tagLst xmlns:p="http://schemas.openxmlformats.org/presentationml/2006/main">
  <p:tag name="TIMING" val="|0.9|1.8"/>
</p:tagLst>
</file>

<file path=ppt/tags/tag18.xml><?xml version="1.0" encoding="utf-8"?>
<p:tagLst xmlns:p="http://schemas.openxmlformats.org/presentationml/2006/main">
  <p:tag name="TIMING" val="|2.4|37.5"/>
</p:tagLst>
</file>

<file path=ppt/tags/tag19.xml><?xml version="1.0" encoding="utf-8"?>
<p:tagLst xmlns:p="http://schemas.openxmlformats.org/presentationml/2006/main">
  <p:tag name="TIMING" val="|2.1|97.4|2"/>
</p:tagLst>
</file>

<file path=ppt/tags/tag2.xml><?xml version="1.0" encoding="utf-8"?>
<p:tagLst xmlns:p="http://schemas.openxmlformats.org/presentationml/2006/main">
  <p:tag name="TIMING" val="|10.8"/>
</p:tagLst>
</file>

<file path=ppt/tags/tag20.xml><?xml version="1.0" encoding="utf-8"?>
<p:tagLst xmlns:p="http://schemas.openxmlformats.org/presentationml/2006/main">
  <p:tag name="TIMING" val="|2.5"/>
</p:tagLst>
</file>

<file path=ppt/tags/tag21.xml><?xml version="1.0" encoding="utf-8"?>
<p:tagLst xmlns:p="http://schemas.openxmlformats.org/presentationml/2006/main">
  <p:tag name="TIMING" val="|9.8|85.8|1.4|2.4|14.1"/>
</p:tagLst>
</file>

<file path=ppt/tags/tag22.xml><?xml version="1.0" encoding="utf-8"?>
<p:tagLst xmlns:p="http://schemas.openxmlformats.org/presentationml/2006/main">
  <p:tag name="TIMING" val="|1.1|18.5"/>
</p:tagLst>
</file>

<file path=ppt/tags/tag23.xml><?xml version="1.0" encoding="utf-8"?>
<p:tagLst xmlns:p="http://schemas.openxmlformats.org/presentationml/2006/main">
  <p:tag name="TIMING" val="|1.3"/>
</p:tagLst>
</file>

<file path=ppt/tags/tag24.xml><?xml version="1.0" encoding="utf-8"?>
<p:tagLst xmlns:p="http://schemas.openxmlformats.org/presentationml/2006/main">
  <p:tag name="KSO_WPP_MARK_KEY" val="cccfbd8c-379b-4824-b601-4f260cd26e21"/>
  <p:tag name="COMMONDATA" val="eyJoZGlkIjoiNGMyZDY0N2IzZjNhMzQ0MTE3NzZiOTUyZGIzNWE4NjcifQ=="/>
</p:tagLst>
</file>

<file path=ppt/tags/tag3.xml><?xml version="1.0" encoding="utf-8"?>
<p:tagLst xmlns:p="http://schemas.openxmlformats.org/presentationml/2006/main">
  <p:tag name="TIMING" val="|2.2|47.1|3.1"/>
</p:tagLst>
</file>

<file path=ppt/tags/tag4.xml><?xml version="1.0" encoding="utf-8"?>
<p:tagLst xmlns:p="http://schemas.openxmlformats.org/presentationml/2006/main">
  <p:tag name="TIMING" val="|2.1"/>
</p:tagLst>
</file>

<file path=ppt/tags/tag5.xml><?xml version="1.0" encoding="utf-8"?>
<p:tagLst xmlns:p="http://schemas.openxmlformats.org/presentationml/2006/main">
  <p:tag name="TIMING" val="|1.2|52.8|50.6"/>
</p:tagLst>
</file>

<file path=ppt/tags/tag6.xml><?xml version="1.0" encoding="utf-8"?>
<p:tagLst xmlns:p="http://schemas.openxmlformats.org/presentationml/2006/main">
  <p:tag name="TIMING" val="|1.4|1.1|2.9|5.7|1.5|5.4|1.1"/>
</p:tagLst>
</file>

<file path=ppt/tags/tag7.xml><?xml version="1.0" encoding="utf-8"?>
<p:tagLst xmlns:p="http://schemas.openxmlformats.org/presentationml/2006/main">
  <p:tag name="TIMING" val="|1|15.9|38.2|1.3|2.7|2.4"/>
</p:tagLst>
</file>

<file path=ppt/tags/tag8.xml><?xml version="1.0" encoding="utf-8"?>
<p:tagLst xmlns:p="http://schemas.openxmlformats.org/presentationml/2006/main">
  <p:tag name="TIMING" val="|0.9|6.7"/>
</p:tagLst>
</file>

<file path=ppt/tags/tag9.xml><?xml version="1.0" encoding="utf-8"?>
<p:tagLst xmlns:p="http://schemas.openxmlformats.org/presentationml/2006/main">
  <p:tag name="TIMING" val="|31|38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1918</Words>
  <Application>WPS 演示</Application>
  <PresentationFormat>自定义</PresentationFormat>
  <Paragraphs>105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5" baseType="lpstr">
      <vt:lpstr>Arial</vt:lpstr>
      <vt:lpstr>宋体</vt:lpstr>
      <vt:lpstr>Wingdings</vt:lpstr>
      <vt:lpstr>Helvetica Light</vt:lpstr>
      <vt:lpstr>Helvetica Neue</vt:lpstr>
      <vt:lpstr>Helvetica</vt:lpstr>
      <vt:lpstr>微软雅黑</vt:lpstr>
      <vt:lpstr>Arial Unicode MS</vt:lpstr>
      <vt:lpstr>White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Whole-genome Molecular Haplotyping of Single Cells</vt:lpstr>
      <vt:lpstr>PowerPoint 演示文稿</vt:lpstr>
      <vt:lpstr>PowerPoint 演示文稿</vt:lpstr>
      <vt:lpstr>PowerPoint 演示文稿</vt:lpstr>
      <vt:lpstr>MGI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李晨虹</cp:lastModifiedBy>
  <cp:revision>24</cp:revision>
  <dcterms:created xsi:type="dcterms:W3CDTF">2020-03-19T01:38:00Z</dcterms:created>
  <dcterms:modified xsi:type="dcterms:W3CDTF">2022-12-09T11:10:51Z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A41D1C789EC146CBA73BE982C1DD0331</vt:lpwstr>
  </property>
  <property fmtid="{D5CDD505-2E9C-101B-9397-08002B2CF9AE}" pid="3" name="KSOProductBuildVer">
    <vt:lpwstr>2052-11.1.0.12763</vt:lpwstr>
  </property>
</Properties>
</file>