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C3C2611-4C71-4FC5-86AE-919BDF0F9419}" styleName=""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48" y="-104"/>
      </p:cViewPr>
      <p:guideLst>
        <p:guide orient="horz" pos="3072"/>
        <p:guide pos="41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2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qanswers.com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hyperlink" Target="http://biostar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1322571" y="3701895"/>
            <a:ext cx="10359658" cy="965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r>
              <a:t>What’s the NGS data look like??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174319" y="159777"/>
            <a:ext cx="4171493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Nature of NGS Data</a:t>
            </a:r>
          </a:p>
        </p:txBody>
      </p:sp>
      <p:grpSp>
        <p:nvGrpSpPr>
          <p:cNvPr id="502" name="Group 502"/>
          <p:cNvGrpSpPr/>
          <p:nvPr/>
        </p:nvGrpSpPr>
        <p:grpSpPr>
          <a:xfrm>
            <a:off x="278127" y="1374228"/>
            <a:ext cx="9734186" cy="3295692"/>
            <a:chOff x="0" y="0"/>
            <a:chExt cx="9734185" cy="3295691"/>
          </a:xfrm>
        </p:grpSpPr>
        <p:sp>
          <p:nvSpPr>
            <p:cNvPr id="499" name="Shape 499"/>
            <p:cNvSpPr/>
            <p:nvPr/>
          </p:nvSpPr>
          <p:spPr>
            <a:xfrm>
              <a:off x="84259" y="2647991"/>
              <a:ext cx="308701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Various quality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33868" y="1404175"/>
              <a:ext cx="970031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Reads coverage is not uniform distribution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0"/>
              <a:ext cx="935121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Huge amounts of overlapping short reads</a:t>
              </a:r>
            </a:p>
          </p:txBody>
        </p:sp>
      </p:grpSp>
      <p:pic>
        <p:nvPicPr>
          <p:cNvPr id="503" name="Screen Shot 2013-03-21 at 1.png" descr="Screen Shot 2013-03-21 at 1.51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382" y="4287581"/>
            <a:ext cx="8769922" cy="486304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1" animBg="1" advAuto="0"/>
      <p:bldP spid="503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/>
        </p:nvSpPr>
        <p:spPr>
          <a:xfrm>
            <a:off x="863847" y="2454733"/>
            <a:ext cx="11457774" cy="11938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Since the nature of NGS sequencing, short reads need to be assembled.</a:t>
            </a:r>
          </a:p>
        </p:txBody>
      </p:sp>
      <p:pic>
        <p:nvPicPr>
          <p:cNvPr id="506" name="Screen Shot 2016-03-23 at 7.04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3" y="4113860"/>
            <a:ext cx="11596262" cy="211008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1" animBg="1" advAuto="0"/>
      <p:bldP spid="506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creen Shot 2016-03-24 at 3.26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3" y="2655920"/>
            <a:ext cx="4691928" cy="36917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9" name="Screen Shot 2016-03-24 at 3.26.33 PM.png"/>
          <p:cNvPicPr>
            <a:picLocks noChangeAspect="1"/>
          </p:cNvPicPr>
          <p:nvPr/>
        </p:nvPicPr>
        <p:blipFill>
          <a:blip r:embed="rId4"/>
          <a:srcRect l="4282"/>
          <a:stretch>
            <a:fillRect/>
          </a:stretch>
        </p:blipFill>
        <p:spPr>
          <a:xfrm>
            <a:off x="8006153" y="2192901"/>
            <a:ext cx="3994358" cy="5057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10" name="Shape 510"/>
          <p:cNvSpPr/>
          <p:nvPr/>
        </p:nvSpPr>
        <p:spPr>
          <a:xfrm>
            <a:off x="5859929" y="4501786"/>
            <a:ext cx="16860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515367" y="125786"/>
            <a:ext cx="619597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That’s What We Do Right Now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1" animBg="1" advAuto="0"/>
      <p:bldP spid="509" grpId="3" animBg="1" advAuto="0"/>
      <p:bldP spid="51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247122" y="814385"/>
            <a:ext cx="3103931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What’s Graph?</a:t>
            </a:r>
          </a:p>
        </p:txBody>
      </p:sp>
      <p:sp>
        <p:nvSpPr>
          <p:cNvPr id="514" name="Shape 514"/>
          <p:cNvSpPr/>
          <p:nvPr/>
        </p:nvSpPr>
        <p:spPr>
          <a:xfrm>
            <a:off x="191844" y="65382"/>
            <a:ext cx="6056022" cy="774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r>
              <a:t>Prerequisite Knowledge</a:t>
            </a:r>
          </a:p>
        </p:txBody>
      </p:sp>
      <p:pic>
        <p:nvPicPr>
          <p:cNvPr id="515" name="Screen Shot 2016-03-24 at 3.28.11 PM.png"/>
          <p:cNvPicPr>
            <a:picLocks noChangeAspect="1"/>
          </p:cNvPicPr>
          <p:nvPr/>
        </p:nvPicPr>
        <p:blipFill>
          <a:blip r:embed="rId3"/>
          <a:srcRect l="5533" t="6699" r="5533" b="6699"/>
          <a:stretch>
            <a:fillRect/>
          </a:stretch>
        </p:blipFill>
        <p:spPr>
          <a:xfrm>
            <a:off x="855067" y="2394518"/>
            <a:ext cx="11294539" cy="525724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455064" y="937275"/>
            <a:ext cx="6843269" cy="711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What’s Reads/Contig/Scaffold</a:t>
            </a:r>
          </a:p>
        </p:txBody>
      </p:sp>
      <p:sp>
        <p:nvSpPr>
          <p:cNvPr id="518" name="Shape 518"/>
          <p:cNvSpPr/>
          <p:nvPr/>
        </p:nvSpPr>
        <p:spPr>
          <a:xfrm>
            <a:off x="133574" y="123652"/>
            <a:ext cx="6056022" cy="774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r>
              <a:t>Prerequisite Knowledge</a:t>
            </a:r>
          </a:p>
        </p:txBody>
      </p:sp>
      <p:pic>
        <p:nvPicPr>
          <p:cNvPr id="519" name="Screen Shot 2016-03-24 at 3.23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49" y="2205026"/>
            <a:ext cx="10164402" cy="62372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 idx="4294967295"/>
          </p:nvPr>
        </p:nvSpPr>
        <p:spPr>
          <a:xfrm>
            <a:off x="229456" y="139275"/>
            <a:ext cx="5976665" cy="1063900"/>
          </a:xfrm>
          <a:prstGeom prst="rect">
            <a:avLst/>
          </a:prstGeom>
        </p:spPr>
        <p:txBody>
          <a:bodyPr lIns="65023" tIns="65023" rIns="65023" bIns="65023">
            <a:normAutofit fontScale="90000"/>
          </a:bodyPr>
          <a:lstStyle>
            <a:lvl1pPr algn="l" defTabSz="1157605">
              <a:defRPr sz="4450"/>
            </a:lvl1pPr>
          </a:lstStyle>
          <a:p>
            <a:r>
              <a:t>Strategies of Assembly</a:t>
            </a:r>
          </a:p>
        </p:txBody>
      </p:sp>
      <p:sp>
        <p:nvSpPr>
          <p:cNvPr id="522" name="Shape 522"/>
          <p:cNvSpPr>
            <a:spLocks noGrp="1"/>
          </p:cNvSpPr>
          <p:nvPr>
            <p:ph type="body" sz="quarter" idx="4294967295"/>
          </p:nvPr>
        </p:nvSpPr>
        <p:spPr>
          <a:xfrm>
            <a:off x="975360" y="2954773"/>
            <a:ext cx="11054080" cy="706082"/>
          </a:xfrm>
          <a:prstGeom prst="rect">
            <a:avLst/>
          </a:prstGeom>
        </p:spPr>
        <p:txBody>
          <a:bodyPr lIns="65023" tIns="65023" rIns="65023" bIns="65023" anchor="t">
            <a:normAutofit/>
          </a:bodyPr>
          <a:lstStyle>
            <a:lvl1pPr marL="0" indent="0" defTabSz="1261745">
              <a:spcBef>
                <a:spcPts val="900"/>
              </a:spcBef>
              <a:buSzTx/>
              <a:buNone/>
              <a:defRPr sz="3685"/>
            </a:lvl1pPr>
          </a:lstStyle>
          <a:p>
            <a:r>
              <a:t>Without reference genome – de novo assembling</a:t>
            </a:r>
          </a:p>
        </p:txBody>
      </p:sp>
      <p:sp>
        <p:nvSpPr>
          <p:cNvPr id="523" name="Shape 523"/>
          <p:cNvSpPr/>
          <p:nvPr/>
        </p:nvSpPr>
        <p:spPr>
          <a:xfrm>
            <a:off x="1034977" y="4098111"/>
            <a:ext cx="7713804" cy="685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300480">
              <a:spcBef>
                <a:spcPts val="900"/>
              </a:spcBef>
              <a:defRPr sz="3800"/>
            </a:lvl1pPr>
          </a:lstStyle>
          <a:p>
            <a:r>
              <a:t>With reference genome – mapping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1" animBg="1" advAuto="0"/>
      <p:bldP spid="523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739159" y="3583277"/>
            <a:ext cx="11526483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300480">
              <a:spcBef>
                <a:spcPts val="900"/>
              </a:spcBef>
              <a:defRPr sz="4100"/>
            </a:lvl1pPr>
          </a:lstStyle>
          <a:p>
            <a:r>
              <a:t>Without reference genome – de novo assembling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158191" y="126397"/>
            <a:ext cx="689823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OLC(Overlap Layout Consensus)</a:t>
            </a:r>
          </a:p>
        </p:txBody>
      </p:sp>
      <p:sp>
        <p:nvSpPr>
          <p:cNvPr id="528" name="Shape 528"/>
          <p:cNvSpPr/>
          <p:nvPr/>
        </p:nvSpPr>
        <p:spPr>
          <a:xfrm>
            <a:off x="1884687" y="2455057"/>
            <a:ext cx="8515808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Overlap: Find all overlaps between reads</a:t>
            </a:r>
          </a:p>
        </p:txBody>
      </p:sp>
      <p:sp>
        <p:nvSpPr>
          <p:cNvPr id="529" name="Shape 529"/>
          <p:cNvSpPr/>
          <p:nvPr/>
        </p:nvSpPr>
        <p:spPr>
          <a:xfrm>
            <a:off x="2026003" y="4196308"/>
            <a:ext cx="7711593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Layout: Build, then simplify the graph</a:t>
            </a:r>
          </a:p>
        </p:txBody>
      </p:sp>
      <p:sp>
        <p:nvSpPr>
          <p:cNvPr id="530" name="Shape 530"/>
          <p:cNvSpPr/>
          <p:nvPr/>
        </p:nvSpPr>
        <p:spPr>
          <a:xfrm>
            <a:off x="2026003" y="5937558"/>
            <a:ext cx="6500928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Consensus: Traverse the graph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1" animBg="1" advAuto="0"/>
      <p:bldP spid="529" grpId="2" animBg="1" advAuto="0"/>
      <p:bldP spid="530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979688" y="3321454"/>
            <a:ext cx="11045424" cy="17030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rPr dirty="0"/>
              <a:t>Show an </a:t>
            </a:r>
            <a:r>
              <a:rPr dirty="0" smtClean="0"/>
              <a:t>Extremely</a:t>
            </a:r>
            <a:r>
              <a:rPr lang="en-US" dirty="0" smtClean="0"/>
              <a:t> Simple </a:t>
            </a:r>
            <a:r>
              <a:rPr dirty="0" smtClean="0"/>
              <a:t>Example </a:t>
            </a:r>
            <a:r>
              <a:rPr dirty="0"/>
              <a:t>in an Extremely Naive Way!!!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378806" y="1741937"/>
            <a:ext cx="12860537" cy="660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3700"/>
            </a:lvl1pPr>
          </a:lstStyle>
          <a:p>
            <a:r>
              <a:t>Minimum overlap length eg. 20bp</a:t>
            </a:r>
          </a:p>
        </p:txBody>
      </p:sp>
      <p:sp>
        <p:nvSpPr>
          <p:cNvPr id="535" name="Shape 535"/>
          <p:cNvSpPr/>
          <p:nvPr/>
        </p:nvSpPr>
        <p:spPr>
          <a:xfrm>
            <a:off x="117057" y="-16462"/>
            <a:ext cx="7078715" cy="698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3900"/>
            </a:lvl1pPr>
          </a:lstStyle>
          <a:p>
            <a:r>
              <a:t>What counts as “overlapping” ?</a:t>
            </a:r>
          </a:p>
        </p:txBody>
      </p:sp>
      <p:sp>
        <p:nvSpPr>
          <p:cNvPr id="536" name="Shape 536"/>
          <p:cNvSpPr/>
          <p:nvPr/>
        </p:nvSpPr>
        <p:spPr>
          <a:xfrm>
            <a:off x="383901" y="3054793"/>
            <a:ext cx="9323401" cy="660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3700"/>
            </a:lvl1pPr>
          </a:lstStyle>
          <a:p>
            <a:r>
              <a:t>Minimum %identity across overlap eg. 95% </a:t>
            </a:r>
          </a:p>
        </p:txBody>
      </p:sp>
      <p:sp>
        <p:nvSpPr>
          <p:cNvPr id="537" name="Shape 537"/>
          <p:cNvSpPr/>
          <p:nvPr/>
        </p:nvSpPr>
        <p:spPr>
          <a:xfrm>
            <a:off x="292938" y="4418449"/>
            <a:ext cx="11790206" cy="124136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3700"/>
            </a:lvl1pPr>
          </a:lstStyle>
          <a:p>
            <a:r>
              <a:t>Choice depends on total sequence length and expected error rate</a:t>
            </a:r>
          </a:p>
        </p:txBody>
      </p:sp>
      <p:sp>
        <p:nvSpPr>
          <p:cNvPr id="538" name="Shape 538"/>
          <p:cNvSpPr/>
          <p:nvPr/>
        </p:nvSpPr>
        <p:spPr>
          <a:xfrm>
            <a:off x="389051" y="6340905"/>
            <a:ext cx="9847810" cy="660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3700"/>
            </a:lvl1pPr>
          </a:lstStyle>
          <a:p>
            <a:r>
              <a:t>Thresholds can be set for evaluate the overlap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1" animBg="1" advAuto="0"/>
      <p:bldP spid="536" grpId="2" animBg="1" advAuto="0"/>
      <p:bldP spid="537" grpId="3" animBg="1" advAuto="0"/>
      <p:bldP spid="538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299916" y="178631"/>
            <a:ext cx="222336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Read type</a:t>
            </a:r>
          </a:p>
        </p:txBody>
      </p:sp>
      <p:grpSp>
        <p:nvGrpSpPr>
          <p:cNvPr id="452" name="Group 452"/>
          <p:cNvGrpSpPr/>
          <p:nvPr/>
        </p:nvGrpSpPr>
        <p:grpSpPr>
          <a:xfrm>
            <a:off x="1700912" y="2059024"/>
            <a:ext cx="9171041" cy="1378154"/>
            <a:chOff x="0" y="0"/>
            <a:chExt cx="9171039" cy="1378152"/>
          </a:xfrm>
        </p:grpSpPr>
        <p:sp>
          <p:nvSpPr>
            <p:cNvPr id="449" name="Shape 449"/>
            <p:cNvSpPr/>
            <p:nvPr/>
          </p:nvSpPr>
          <p:spPr>
            <a:xfrm>
              <a:off x="2960097" y="768552"/>
              <a:ext cx="3250846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r>
                <a:t>single end reads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0" y="0"/>
              <a:ext cx="9171040" cy="62230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7681" y="323196"/>
              <a:ext cx="2069687" cy="1"/>
            </a:xfrm>
            <a:prstGeom prst="line">
              <a:avLst/>
            </a:prstGeom>
            <a:noFill/>
            <a:ln w="165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458" name="Group 458"/>
          <p:cNvGrpSpPr/>
          <p:nvPr/>
        </p:nvGrpSpPr>
        <p:grpSpPr>
          <a:xfrm>
            <a:off x="1603834" y="7308363"/>
            <a:ext cx="9180996" cy="1340054"/>
            <a:chOff x="0" y="0"/>
            <a:chExt cx="9180995" cy="1340053"/>
          </a:xfrm>
        </p:grpSpPr>
        <p:sp>
          <p:nvSpPr>
            <p:cNvPr id="453" name="Shape 453"/>
            <p:cNvSpPr/>
            <p:nvPr/>
          </p:nvSpPr>
          <p:spPr>
            <a:xfrm>
              <a:off x="3022915" y="730453"/>
              <a:ext cx="4081502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r>
                <a:t>strobe reads(PacBio)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9956" y="0"/>
              <a:ext cx="9171040" cy="62230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0" y="311150"/>
              <a:ext cx="2069686" cy="0"/>
            </a:xfrm>
            <a:prstGeom prst="line">
              <a:avLst/>
            </a:prstGeom>
            <a:noFill/>
            <a:ln w="165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3678279" y="299720"/>
              <a:ext cx="2069687" cy="1"/>
            </a:xfrm>
            <a:prstGeom prst="line">
              <a:avLst/>
            </a:prstGeom>
            <a:noFill/>
            <a:ln w="165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101512" y="299720"/>
              <a:ext cx="2069687" cy="1"/>
            </a:xfrm>
            <a:prstGeom prst="line">
              <a:avLst/>
            </a:prstGeom>
            <a:noFill/>
            <a:ln w="165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463" name="Group 463"/>
          <p:cNvGrpSpPr/>
          <p:nvPr/>
        </p:nvGrpSpPr>
        <p:grpSpPr>
          <a:xfrm>
            <a:off x="1700912" y="4565650"/>
            <a:ext cx="9171041" cy="1308771"/>
            <a:chOff x="0" y="0"/>
            <a:chExt cx="9171039" cy="1308770"/>
          </a:xfrm>
        </p:grpSpPr>
        <p:sp>
          <p:nvSpPr>
            <p:cNvPr id="459" name="Shape 459"/>
            <p:cNvSpPr/>
            <p:nvPr/>
          </p:nvSpPr>
          <p:spPr>
            <a:xfrm>
              <a:off x="2203412" y="699170"/>
              <a:ext cx="4764216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r>
                <a:t>pair-end/mate-pair reads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0" y="0"/>
              <a:ext cx="9171040" cy="62230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7681" y="311150"/>
              <a:ext cx="2069687" cy="0"/>
            </a:xfrm>
            <a:prstGeom prst="line">
              <a:avLst/>
            </a:prstGeom>
            <a:noFill/>
            <a:ln w="165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7094735" y="311150"/>
              <a:ext cx="2069687" cy="0"/>
            </a:xfrm>
            <a:prstGeom prst="line">
              <a:avLst/>
            </a:prstGeom>
            <a:noFill/>
            <a:ln w="165100" cap="flat">
              <a:solidFill>
                <a:schemeClr val="accent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1" animBg="1" advAuto="0"/>
      <p:bldP spid="458" grpId="3" animBg="1" advAuto="0"/>
      <p:bldP spid="463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185394" y="128325"/>
            <a:ext cx="1830426" cy="685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800"/>
            </a:lvl1pPr>
          </a:lstStyle>
          <a:p>
            <a:r>
              <a:t>Overlap</a:t>
            </a:r>
          </a:p>
        </p:txBody>
      </p:sp>
      <p:grpSp>
        <p:nvGrpSpPr>
          <p:cNvPr id="543" name="Group 543"/>
          <p:cNvGrpSpPr/>
          <p:nvPr/>
        </p:nvGrpSpPr>
        <p:grpSpPr>
          <a:xfrm>
            <a:off x="1019189" y="1778354"/>
            <a:ext cx="4265219" cy="1362110"/>
            <a:chOff x="0" y="0"/>
            <a:chExt cx="4265218" cy="1362109"/>
          </a:xfrm>
        </p:grpSpPr>
        <p:sp>
          <p:nvSpPr>
            <p:cNvPr id="541" name="Shape 541"/>
            <p:cNvSpPr/>
            <p:nvPr/>
          </p:nvSpPr>
          <p:spPr>
            <a:xfrm>
              <a:off x="25374" y="0"/>
              <a:ext cx="421447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read1: ATGCATGCT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0" y="714409"/>
              <a:ext cx="426521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read2: GCATGCTAA</a:t>
              </a:r>
            </a:p>
          </p:txBody>
        </p:sp>
      </p:grpSp>
      <p:grpSp>
        <p:nvGrpSpPr>
          <p:cNvPr id="546" name="Group 546"/>
          <p:cNvGrpSpPr/>
          <p:nvPr/>
        </p:nvGrpSpPr>
        <p:grpSpPr>
          <a:xfrm>
            <a:off x="6323070" y="1736392"/>
            <a:ext cx="5031960" cy="1266105"/>
            <a:chOff x="0" y="0"/>
            <a:chExt cx="5031958" cy="1266104"/>
          </a:xfrm>
        </p:grpSpPr>
        <p:sp>
          <p:nvSpPr>
            <p:cNvPr id="544" name="Shape 544"/>
            <p:cNvSpPr/>
            <p:nvPr/>
          </p:nvSpPr>
          <p:spPr>
            <a:xfrm>
              <a:off x="0" y="0"/>
              <a:ext cx="4856813" cy="647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read1: AT</a:t>
              </a: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GCATGCT </a:t>
              </a:r>
              <a:r>
                <a:t>- -</a:t>
              </a:r>
            </a:p>
          </p:txBody>
        </p:sp>
        <p:sp>
          <p:nvSpPr>
            <p:cNvPr id="545" name="Shape 545"/>
            <p:cNvSpPr/>
            <p:nvPr/>
          </p:nvSpPr>
          <p:spPr>
            <a:xfrm>
              <a:off x="4420" y="609515"/>
              <a:ext cx="5027538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rPr dirty="0"/>
                <a:t>read2</a:t>
              </a:r>
              <a:r>
                <a:rPr dirty="0" smtClean="0"/>
                <a:t>:</a:t>
              </a:r>
              <a:r>
                <a:rPr lang="en-US" dirty="0" smtClean="0"/>
                <a:t>  </a:t>
              </a:r>
              <a:r>
                <a:rPr dirty="0" smtClean="0"/>
                <a:t>- </a:t>
              </a:r>
              <a:r>
                <a:rPr dirty="0"/>
                <a:t>-</a:t>
              </a:r>
              <a:r>
                <a:rPr b="1" dirty="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GCATGCT</a:t>
              </a:r>
              <a:r>
                <a:rPr dirty="0"/>
                <a:t>AA</a:t>
              </a:r>
            </a:p>
          </p:txBody>
        </p:sp>
      </p:grpSp>
      <p:grpSp>
        <p:nvGrpSpPr>
          <p:cNvPr id="549" name="Group 549"/>
          <p:cNvGrpSpPr/>
          <p:nvPr/>
        </p:nvGrpSpPr>
        <p:grpSpPr>
          <a:xfrm>
            <a:off x="968389" y="3700051"/>
            <a:ext cx="4265219" cy="1374078"/>
            <a:chOff x="0" y="0"/>
            <a:chExt cx="4265218" cy="1374076"/>
          </a:xfrm>
        </p:grpSpPr>
        <p:sp>
          <p:nvSpPr>
            <p:cNvPr id="547" name="Shape 547"/>
            <p:cNvSpPr/>
            <p:nvPr/>
          </p:nvSpPr>
          <p:spPr>
            <a:xfrm>
              <a:off x="42468" y="726376"/>
              <a:ext cx="407868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read3: TAAGCGGA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0" y="0"/>
              <a:ext cx="426521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read2: GCATGCTAA</a:t>
              </a:r>
            </a:p>
          </p:txBody>
        </p:sp>
      </p:grpSp>
      <p:grpSp>
        <p:nvGrpSpPr>
          <p:cNvPr id="552" name="Group 552"/>
          <p:cNvGrpSpPr/>
          <p:nvPr/>
        </p:nvGrpSpPr>
        <p:grpSpPr>
          <a:xfrm>
            <a:off x="6266764" y="3721589"/>
            <a:ext cx="5994446" cy="1267671"/>
            <a:chOff x="0" y="0"/>
            <a:chExt cx="5994444" cy="1267669"/>
          </a:xfrm>
        </p:grpSpPr>
        <p:sp>
          <p:nvSpPr>
            <p:cNvPr id="550" name="Shape 550"/>
            <p:cNvSpPr/>
            <p:nvPr/>
          </p:nvSpPr>
          <p:spPr>
            <a:xfrm>
              <a:off x="28695" y="619962"/>
              <a:ext cx="5965750" cy="647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read3:  - - - - - - </a:t>
              </a: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TAA</a:t>
              </a:r>
              <a:r>
                <a:t>GCGGA</a:t>
              </a:r>
            </a:p>
          </p:txBody>
        </p:sp>
        <p:sp>
          <p:nvSpPr>
            <p:cNvPr id="551" name="Shape 551"/>
            <p:cNvSpPr/>
            <p:nvPr/>
          </p:nvSpPr>
          <p:spPr>
            <a:xfrm>
              <a:off x="0" y="0"/>
              <a:ext cx="5745760" cy="647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read2:GCATGC</a:t>
              </a: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TAA</a:t>
              </a:r>
              <a:r>
                <a:t> - - - - -</a:t>
              </a:r>
            </a:p>
          </p:txBody>
        </p:sp>
      </p:grpSp>
      <p:sp>
        <p:nvSpPr>
          <p:cNvPr id="553" name="Shape 553"/>
          <p:cNvSpPr/>
          <p:nvPr/>
        </p:nvSpPr>
        <p:spPr>
          <a:xfrm>
            <a:off x="2461502" y="7976203"/>
            <a:ext cx="2857959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GCGGACGG</a:t>
            </a:r>
          </a:p>
        </p:txBody>
      </p:sp>
      <p:grpSp>
        <p:nvGrpSpPr>
          <p:cNvPr id="556" name="Group 556"/>
          <p:cNvGrpSpPr/>
          <p:nvPr/>
        </p:nvGrpSpPr>
        <p:grpSpPr>
          <a:xfrm>
            <a:off x="1002958" y="5769403"/>
            <a:ext cx="4297681" cy="1271845"/>
            <a:chOff x="0" y="0"/>
            <a:chExt cx="4297679" cy="1271844"/>
          </a:xfrm>
        </p:grpSpPr>
        <p:sp>
          <p:nvSpPr>
            <p:cNvPr id="554" name="Shape 554"/>
            <p:cNvSpPr/>
            <p:nvPr/>
          </p:nvSpPr>
          <p:spPr>
            <a:xfrm>
              <a:off x="0" y="624144"/>
              <a:ext cx="429768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read4: CCGTCCGC </a:t>
              </a:r>
            </a:p>
          </p:txBody>
        </p:sp>
        <p:sp>
          <p:nvSpPr>
            <p:cNvPr id="555" name="Shape 555"/>
            <p:cNvSpPr/>
            <p:nvPr/>
          </p:nvSpPr>
          <p:spPr>
            <a:xfrm>
              <a:off x="7899" y="0"/>
              <a:ext cx="407868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read3: TAAGCGGA</a:t>
              </a:r>
            </a:p>
          </p:txBody>
        </p:sp>
      </p:grpSp>
      <p:grpSp>
        <p:nvGrpSpPr>
          <p:cNvPr id="559" name="Group 559"/>
          <p:cNvGrpSpPr/>
          <p:nvPr/>
        </p:nvGrpSpPr>
        <p:grpSpPr>
          <a:xfrm>
            <a:off x="3865081" y="7112378"/>
            <a:ext cx="2421729" cy="965201"/>
            <a:chOff x="0" y="0"/>
            <a:chExt cx="2421728" cy="965200"/>
          </a:xfrm>
        </p:grpSpPr>
        <p:sp>
          <p:nvSpPr>
            <p:cNvPr id="557" name="Shape 557"/>
            <p:cNvSpPr/>
            <p:nvPr/>
          </p:nvSpPr>
          <p:spPr>
            <a:xfrm>
              <a:off x="111805" y="0"/>
              <a:ext cx="2309924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r>
                <a:t>Reverse Complement</a:t>
              </a:r>
            </a:p>
          </p:txBody>
        </p:sp>
        <p:sp>
          <p:nvSpPr>
            <p:cNvPr id="558" name="Shape 558"/>
            <p:cNvSpPr/>
            <p:nvPr/>
          </p:nvSpPr>
          <p:spPr>
            <a:xfrm flipH="1">
              <a:off x="-1" y="0"/>
              <a:ext cx="2" cy="965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62" name="Group 562"/>
          <p:cNvGrpSpPr/>
          <p:nvPr/>
        </p:nvGrpSpPr>
        <p:grpSpPr>
          <a:xfrm>
            <a:off x="5965453" y="5717234"/>
            <a:ext cx="5848358" cy="1282425"/>
            <a:chOff x="0" y="0"/>
            <a:chExt cx="5848357" cy="1282423"/>
          </a:xfrm>
        </p:grpSpPr>
        <p:sp>
          <p:nvSpPr>
            <p:cNvPr id="560" name="Shape 560"/>
            <p:cNvSpPr/>
            <p:nvPr/>
          </p:nvSpPr>
          <p:spPr>
            <a:xfrm>
              <a:off x="527244" y="0"/>
              <a:ext cx="4924979" cy="647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read3: TAA</a:t>
              </a: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GCGGA</a:t>
              </a:r>
              <a:r>
                <a:t>- - -</a:t>
              </a:r>
            </a:p>
          </p:txBody>
        </p:sp>
        <p:sp>
          <p:nvSpPr>
            <p:cNvPr id="561" name="Shape 561"/>
            <p:cNvSpPr/>
            <p:nvPr/>
          </p:nvSpPr>
          <p:spPr>
            <a:xfrm>
              <a:off x="0" y="625834"/>
              <a:ext cx="5848357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RCread4</a:t>
              </a:r>
              <a:r>
                <a:rPr dirty="0" smtClean="0"/>
                <a:t>: </a:t>
              </a:r>
              <a:r>
                <a:rPr dirty="0"/>
                <a:t>- - -</a:t>
              </a:r>
              <a:r>
                <a:rPr b="1" dirty="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GCGGA</a:t>
              </a:r>
              <a:r>
                <a:rPr dirty="0"/>
                <a:t>CGG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1" animBg="1" advAuto="0"/>
      <p:bldP spid="546" grpId="2" animBg="1" advAuto="0"/>
      <p:bldP spid="549" grpId="3" animBg="1" advAuto="0"/>
      <p:bldP spid="552" grpId="4" animBg="1" advAuto="0"/>
      <p:bldP spid="553" grpId="7" animBg="1" advAuto="0"/>
      <p:bldP spid="556" grpId="5" animBg="1" advAuto="0"/>
      <p:bldP spid="559" grpId="6" animBg="1" advAuto="0"/>
      <p:bldP spid="562" grpId="8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234027" y="84439"/>
            <a:ext cx="148681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Layout</a:t>
            </a:r>
          </a:p>
        </p:txBody>
      </p:sp>
      <p:graphicFrame>
        <p:nvGraphicFramePr>
          <p:cNvPr id="565" name="Table 565"/>
          <p:cNvGraphicFramePr/>
          <p:nvPr/>
        </p:nvGraphicFramePr>
        <p:xfrm>
          <a:off x="2684489" y="2743200"/>
          <a:ext cx="7635820" cy="57150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27164"/>
                <a:gridCol w="1527164"/>
                <a:gridCol w="1527164"/>
                <a:gridCol w="1527164"/>
                <a:gridCol w="1527164"/>
              </a:tblGrid>
              <a:tr h="1143000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-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</a:tr>
            </a:tbl>
          </a:graphicData>
        </a:graphic>
      </p:graphicFrame>
      <p:sp>
        <p:nvSpPr>
          <p:cNvPr id="566" name="Shape 566"/>
          <p:cNvSpPr/>
          <p:nvPr/>
        </p:nvSpPr>
        <p:spPr>
          <a:xfrm>
            <a:off x="3095574" y="1383778"/>
            <a:ext cx="6813652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“Score” between Pairwise Reads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2" animBg="1" advAuto="0"/>
      <p:bldP spid="566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roup 577"/>
          <p:cNvGrpSpPr/>
          <p:nvPr/>
        </p:nvGrpSpPr>
        <p:grpSpPr>
          <a:xfrm>
            <a:off x="1226744" y="1937737"/>
            <a:ext cx="4299593" cy="5038969"/>
            <a:chOff x="0" y="0"/>
            <a:chExt cx="4299592" cy="5038968"/>
          </a:xfrm>
        </p:grpSpPr>
        <p:sp>
          <p:nvSpPr>
            <p:cNvPr id="568" name="Shape 568"/>
            <p:cNvSpPr/>
            <p:nvPr/>
          </p:nvSpPr>
          <p:spPr>
            <a:xfrm>
              <a:off x="3510632" y="2064128"/>
              <a:ext cx="788961" cy="806212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/>
              </a:lvl1pPr>
            </a:lstStyle>
            <a:p>
              <a:r>
                <a:t>3</a:t>
              </a:r>
            </a:p>
          </p:txBody>
        </p:sp>
        <p:sp>
          <p:nvSpPr>
            <p:cNvPr id="569" name="Shape 569"/>
            <p:cNvSpPr/>
            <p:nvPr/>
          </p:nvSpPr>
          <p:spPr>
            <a:xfrm>
              <a:off x="1874361" y="4232757"/>
              <a:ext cx="788961" cy="806212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/>
              </a:lvl1pPr>
            </a:lstStyle>
            <a:p>
              <a:r>
                <a:t>4</a:t>
              </a:r>
            </a:p>
          </p:txBody>
        </p:sp>
        <p:sp>
          <p:nvSpPr>
            <p:cNvPr id="570" name="Shape 570"/>
            <p:cNvSpPr/>
            <p:nvPr/>
          </p:nvSpPr>
          <p:spPr>
            <a:xfrm>
              <a:off x="0" y="2191128"/>
              <a:ext cx="788960" cy="806212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/>
              </a:lvl1pPr>
            </a:lstStyle>
            <a:p>
              <a:r>
                <a:t>2</a:t>
              </a:r>
            </a:p>
          </p:txBody>
        </p:sp>
        <p:sp>
          <p:nvSpPr>
            <p:cNvPr id="571" name="Shape 571"/>
            <p:cNvSpPr/>
            <p:nvPr/>
          </p:nvSpPr>
          <p:spPr>
            <a:xfrm>
              <a:off x="1721398" y="0"/>
              <a:ext cx="788961" cy="80621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/>
              </a:lvl1pPr>
            </a:lstStyle>
            <a:p>
              <a:r>
                <a:t>1</a:t>
              </a:r>
            </a:p>
          </p:txBody>
        </p:sp>
        <p:sp>
          <p:nvSpPr>
            <p:cNvPr id="572" name="Shape 572"/>
            <p:cNvSpPr/>
            <p:nvPr/>
          </p:nvSpPr>
          <p:spPr>
            <a:xfrm flipV="1">
              <a:off x="618853" y="725251"/>
              <a:ext cx="1242129" cy="1555493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2408937" y="716969"/>
              <a:ext cx="1344155" cy="140695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631339" y="2896046"/>
              <a:ext cx="1318756" cy="149655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 flipV="1">
              <a:off x="2583156" y="2866577"/>
              <a:ext cx="1229429" cy="149199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807386" y="2552460"/>
              <a:ext cx="269318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578" name="Shape 578"/>
          <p:cNvSpPr/>
          <p:nvPr/>
        </p:nvSpPr>
        <p:spPr>
          <a:xfrm>
            <a:off x="234027" y="84439"/>
            <a:ext cx="148681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Layout</a:t>
            </a:r>
          </a:p>
        </p:txBody>
      </p:sp>
      <p:grpSp>
        <p:nvGrpSpPr>
          <p:cNvPr id="586" name="Group 586"/>
          <p:cNvGrpSpPr/>
          <p:nvPr/>
        </p:nvGrpSpPr>
        <p:grpSpPr>
          <a:xfrm>
            <a:off x="7164064" y="2522559"/>
            <a:ext cx="5523764" cy="2656694"/>
            <a:chOff x="-98366" y="0"/>
            <a:chExt cx="5523762" cy="2656692"/>
          </a:xfrm>
        </p:grpSpPr>
        <p:grpSp>
          <p:nvGrpSpPr>
            <p:cNvPr id="581" name="Group 581"/>
            <p:cNvGrpSpPr/>
            <p:nvPr/>
          </p:nvGrpSpPr>
          <p:grpSpPr>
            <a:xfrm>
              <a:off x="0" y="0"/>
              <a:ext cx="1831423" cy="647700"/>
              <a:chOff x="0" y="0"/>
              <a:chExt cx="1831422" cy="647700"/>
            </a:xfrm>
          </p:grpSpPr>
          <p:sp>
            <p:nvSpPr>
              <p:cNvPr id="579" name="Shape 579"/>
              <p:cNvSpPr/>
              <p:nvPr/>
            </p:nvSpPr>
            <p:spPr>
              <a:xfrm>
                <a:off x="0" y="25399"/>
                <a:ext cx="584128" cy="596901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300"/>
                </a:pPr>
                <a:endParaRPr/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785349" y="0"/>
                <a:ext cx="1046074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read</a:t>
                </a:r>
              </a:p>
            </p:txBody>
          </p:sp>
        </p:grpSp>
        <p:sp>
          <p:nvSpPr>
            <p:cNvPr id="582" name="Shape 582"/>
            <p:cNvSpPr/>
            <p:nvPr/>
          </p:nvSpPr>
          <p:spPr>
            <a:xfrm>
              <a:off x="806510" y="782766"/>
              <a:ext cx="353552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Forward Overlap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794531" y="1462892"/>
              <a:ext cx="4630865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Reverse Complement Overlap</a:t>
              </a:r>
            </a:p>
          </p:txBody>
        </p:sp>
        <p:sp>
          <p:nvSpPr>
            <p:cNvPr id="584" name="Shape 584"/>
            <p:cNvSpPr/>
            <p:nvPr/>
          </p:nvSpPr>
          <p:spPr>
            <a:xfrm>
              <a:off x="-98367" y="1106616"/>
              <a:ext cx="76919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-72968" y="2059792"/>
              <a:ext cx="76919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89" name="Group 589"/>
          <p:cNvGrpSpPr/>
          <p:nvPr/>
        </p:nvGrpSpPr>
        <p:grpSpPr>
          <a:xfrm>
            <a:off x="4914747" y="5435298"/>
            <a:ext cx="5807600" cy="2156148"/>
            <a:chOff x="0" y="0"/>
            <a:chExt cx="5807598" cy="2156146"/>
          </a:xfrm>
        </p:grpSpPr>
        <p:sp>
          <p:nvSpPr>
            <p:cNvPr id="587" name="Shape 587"/>
            <p:cNvSpPr/>
            <p:nvPr/>
          </p:nvSpPr>
          <p:spPr>
            <a:xfrm>
              <a:off x="1508005" y="962346"/>
              <a:ext cx="4299594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Thicker for stronger evidence of overlap </a:t>
              </a:r>
            </a:p>
          </p:txBody>
        </p:sp>
        <p:sp>
          <p:nvSpPr>
            <p:cNvPr id="588" name="Shape 588"/>
            <p:cNvSpPr/>
            <p:nvPr/>
          </p:nvSpPr>
          <p:spPr>
            <a:xfrm flipH="1" flipV="1">
              <a:off x="0" y="0"/>
              <a:ext cx="1477835" cy="14778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1" animBg="1" advAuto="0"/>
      <p:bldP spid="586" grpId="2" animBg="1" advAuto="0"/>
      <p:bldP spid="589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95942" y="42481"/>
            <a:ext cx="240121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Consensus</a:t>
            </a:r>
          </a:p>
        </p:txBody>
      </p:sp>
      <p:grpSp>
        <p:nvGrpSpPr>
          <p:cNvPr id="608" name="Group 608"/>
          <p:cNvGrpSpPr/>
          <p:nvPr/>
        </p:nvGrpSpPr>
        <p:grpSpPr>
          <a:xfrm>
            <a:off x="1183424" y="807790"/>
            <a:ext cx="6990559" cy="8138019"/>
            <a:chOff x="0" y="0"/>
            <a:chExt cx="6990557" cy="8138017"/>
          </a:xfrm>
        </p:grpSpPr>
        <p:grpSp>
          <p:nvGrpSpPr>
            <p:cNvPr id="601" name="Group 601"/>
            <p:cNvGrpSpPr/>
            <p:nvPr/>
          </p:nvGrpSpPr>
          <p:grpSpPr>
            <a:xfrm>
              <a:off x="840020" y="737583"/>
              <a:ext cx="5685198" cy="6662849"/>
              <a:chOff x="0" y="0"/>
              <a:chExt cx="5685197" cy="6662847"/>
            </a:xfrm>
          </p:grpSpPr>
          <p:sp>
            <p:nvSpPr>
              <p:cNvPr id="592" name="Shape 592"/>
              <p:cNvSpPr/>
              <p:nvPr/>
            </p:nvSpPr>
            <p:spPr>
              <a:xfrm>
                <a:off x="4641983" y="2729323"/>
                <a:ext cx="1043215" cy="1066024"/>
              </a:xfrm>
              <a:prstGeom prst="ellipse">
                <a:avLst/>
              </a:pr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300" b="1">
                    <a:solidFill>
                      <a:schemeClr val="accent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2478401" y="5596823"/>
                <a:ext cx="1043214" cy="1066025"/>
              </a:xfrm>
              <a:prstGeom prst="ellipse">
                <a:avLst/>
              </a:pr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300" b="1">
                    <a:solidFill>
                      <a:schemeClr val="accent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594" name="Shape 594"/>
              <p:cNvSpPr/>
              <p:nvPr/>
            </p:nvSpPr>
            <p:spPr>
              <a:xfrm>
                <a:off x="0" y="2897250"/>
                <a:ext cx="1043214" cy="1066025"/>
              </a:xfrm>
              <a:prstGeom prst="ellipse">
                <a:avLst/>
              </a:pr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300" b="1">
                    <a:solidFill>
                      <a:schemeClr val="accent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2276143" y="0"/>
                <a:ext cx="1043214" cy="1066024"/>
              </a:xfrm>
              <a:prstGeom prst="ellipse">
                <a:avLst/>
              </a:pr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300" b="1">
                    <a:solidFill>
                      <a:schemeClr val="accent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596" name="Shape 596"/>
              <p:cNvSpPr/>
              <p:nvPr/>
            </p:nvSpPr>
            <p:spPr>
              <a:xfrm flipV="1">
                <a:off x="818287" y="958974"/>
                <a:ext cx="1642422" cy="2056772"/>
              </a:xfrm>
              <a:prstGeom prst="line">
                <a:avLst/>
              </a:prstGeom>
              <a:noFill/>
              <a:ln w="1016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3159851" y="922623"/>
                <a:ext cx="1777328" cy="186036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598" name="Shape 598"/>
              <p:cNvSpPr/>
              <p:nvPr/>
            </p:nvSpPr>
            <p:spPr>
              <a:xfrm>
                <a:off x="834797" y="3829338"/>
                <a:ext cx="1743744" cy="197884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599" name="Shape 599"/>
              <p:cNvSpPr/>
              <p:nvPr/>
            </p:nvSpPr>
            <p:spPr>
              <a:xfrm flipV="1">
                <a:off x="3415615" y="3790373"/>
                <a:ext cx="1625629" cy="1972809"/>
              </a:xfrm>
              <a:prstGeom prst="line">
                <a:avLst/>
              </a:prstGeom>
              <a:noFill/>
              <a:ln w="76200" cap="flat">
                <a:solidFill>
                  <a:schemeClr val="accent4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00" name="Shape 600"/>
              <p:cNvSpPr/>
              <p:nvPr/>
            </p:nvSpPr>
            <p:spPr>
              <a:xfrm>
                <a:off x="1067578" y="3375026"/>
                <a:ext cx="3561101" cy="1"/>
              </a:xfrm>
              <a:prstGeom prst="line">
                <a:avLst/>
              </a:prstGeom>
              <a:noFill/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602" name="Shape 602"/>
            <p:cNvSpPr/>
            <p:nvPr/>
          </p:nvSpPr>
          <p:spPr>
            <a:xfrm>
              <a:off x="3366922" y="0"/>
              <a:ext cx="63139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AT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0" y="3745157"/>
              <a:ext cx="72420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AA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3272550" y="7490317"/>
              <a:ext cx="115580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CGG</a:t>
              </a:r>
            </a:p>
          </p:txBody>
        </p:sp>
        <p:sp>
          <p:nvSpPr>
            <p:cNvPr id="605" name="Shape 605"/>
            <p:cNvSpPr/>
            <p:nvPr/>
          </p:nvSpPr>
          <p:spPr>
            <a:xfrm>
              <a:off x="183499" y="2198955"/>
              <a:ext cx="234091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GCATGCT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3236010" y="3505196"/>
              <a:ext cx="102021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TAA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5149033" y="5387188"/>
              <a:ext cx="184152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GCGGA</a:t>
              </a:r>
            </a:p>
          </p:txBody>
        </p:sp>
      </p:grpSp>
      <p:sp>
        <p:nvSpPr>
          <p:cNvPr id="609" name="Shape 609"/>
          <p:cNvSpPr/>
          <p:nvPr/>
        </p:nvSpPr>
        <p:spPr>
          <a:xfrm>
            <a:off x="8461096" y="4089399"/>
            <a:ext cx="4233984" cy="1371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r>
              <a:t>ATGCATGCTAATAAGCGGACGG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1" animBg="1" advAuto="0"/>
      <p:bldP spid="609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Screen Shot 2016-03-23 at 9.03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72" y="1408827"/>
            <a:ext cx="9142656" cy="732492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12" name="Shape 612"/>
          <p:cNvSpPr/>
          <p:nvPr/>
        </p:nvSpPr>
        <p:spPr>
          <a:xfrm>
            <a:off x="244259" y="268828"/>
            <a:ext cx="2949893" cy="698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In Real Case</a:t>
            </a:r>
          </a:p>
        </p:txBody>
      </p:sp>
      <p:pic>
        <p:nvPicPr>
          <p:cNvPr id="613" name="Screen Shot 2016-03-24 at 3.23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09800"/>
            <a:ext cx="6756400" cy="5334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1" animBg="1" advAuto="0"/>
      <p:bldP spid="613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317831" y="154528"/>
            <a:ext cx="3417114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De Bruijn Graph</a:t>
            </a:r>
          </a:p>
        </p:txBody>
      </p:sp>
      <p:sp>
        <p:nvSpPr>
          <p:cNvPr id="616" name="Shape 616"/>
          <p:cNvSpPr/>
          <p:nvPr/>
        </p:nvSpPr>
        <p:spPr>
          <a:xfrm>
            <a:off x="498013" y="1006779"/>
            <a:ext cx="2207998" cy="2705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900"/>
              </a:lnSpc>
              <a:defRPr sz="3100"/>
            </a:pPr>
            <a:r>
              <a:t>&gt;seq1</a:t>
            </a:r>
          </a:p>
          <a:p>
            <a:pPr algn="l" defTabSz="457200">
              <a:lnSpc>
                <a:spcPts val="7900"/>
              </a:lnSpc>
              <a:defRPr sz="3100"/>
            </a:pPr>
            <a:r>
              <a:t>TTCTAAGT</a:t>
            </a:r>
          </a:p>
          <a:p>
            <a:pPr algn="l" defTabSz="457200">
              <a:lnSpc>
                <a:spcPts val="7900"/>
              </a:lnSpc>
              <a:defRPr sz="3100"/>
            </a:pPr>
            <a:r>
              <a:t>&gt;seq2</a:t>
            </a:r>
          </a:p>
          <a:p>
            <a:pPr algn="l" defTabSz="457200">
              <a:lnSpc>
                <a:spcPts val="7900"/>
              </a:lnSpc>
              <a:defRPr sz="3100"/>
            </a:pPr>
            <a:r>
              <a:t>CGATTCTA</a:t>
            </a:r>
          </a:p>
        </p:txBody>
      </p:sp>
      <p:grpSp>
        <p:nvGrpSpPr>
          <p:cNvPr id="628" name="Group 628"/>
          <p:cNvGrpSpPr/>
          <p:nvPr/>
        </p:nvGrpSpPr>
        <p:grpSpPr>
          <a:xfrm>
            <a:off x="4729820" y="4385802"/>
            <a:ext cx="7600613" cy="981996"/>
            <a:chOff x="0" y="0"/>
            <a:chExt cx="7600611" cy="981995"/>
          </a:xfrm>
        </p:grpSpPr>
        <p:sp>
          <p:nvSpPr>
            <p:cNvPr id="617" name="Shape 617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TTC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3943774" y="0"/>
              <a:ext cx="973879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TAA</a:t>
              </a:r>
            </a:p>
          </p:txBody>
        </p:sp>
        <p:sp>
          <p:nvSpPr>
            <p:cNvPr id="619" name="Shape 619"/>
            <p:cNvSpPr/>
            <p:nvPr/>
          </p:nvSpPr>
          <p:spPr>
            <a:xfrm>
              <a:off x="1298915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TCT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2597830" y="0"/>
              <a:ext cx="973879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CTA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5271861" y="8117"/>
              <a:ext cx="973879" cy="97387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AAG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6626734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AGT</a:t>
              </a:r>
            </a:p>
          </p:txBody>
        </p:sp>
        <p:sp>
          <p:nvSpPr>
            <p:cNvPr id="623" name="Shape 623"/>
            <p:cNvSpPr/>
            <p:nvPr/>
          </p:nvSpPr>
          <p:spPr>
            <a:xfrm>
              <a:off x="999650" y="495056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2306856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3616586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4939016" y="495056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6277917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29" name="Shape 629"/>
          <p:cNvSpPr/>
          <p:nvPr/>
        </p:nvSpPr>
        <p:spPr>
          <a:xfrm>
            <a:off x="647211" y="4389861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CGA</a:t>
            </a:r>
          </a:p>
        </p:txBody>
      </p:sp>
      <p:grpSp>
        <p:nvGrpSpPr>
          <p:cNvPr id="632" name="Group 632"/>
          <p:cNvGrpSpPr/>
          <p:nvPr/>
        </p:nvGrpSpPr>
        <p:grpSpPr>
          <a:xfrm>
            <a:off x="1673849" y="4389861"/>
            <a:ext cx="1305178" cy="973878"/>
            <a:chOff x="0" y="0"/>
            <a:chExt cx="1305176" cy="973877"/>
          </a:xfrm>
        </p:grpSpPr>
        <p:sp>
          <p:nvSpPr>
            <p:cNvPr id="630" name="Shape 630"/>
            <p:cNvSpPr/>
            <p:nvPr/>
          </p:nvSpPr>
          <p:spPr>
            <a:xfrm>
              <a:off x="331299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chemeClr val="accent5">
                      <a:hueOff val="-444211"/>
                      <a:satOff val="-14914"/>
                      <a:lumOff val="22857"/>
                    </a:schemeClr>
                  </a:solidFill>
                </a:defRPr>
              </a:lvl1pPr>
            </a:lstStyle>
            <a:p>
              <a:r>
                <a:t>GAT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0" y="486938"/>
              <a:ext cx="316639" cy="1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636" name="Group 636"/>
          <p:cNvGrpSpPr/>
          <p:nvPr/>
        </p:nvGrpSpPr>
        <p:grpSpPr>
          <a:xfrm>
            <a:off x="3044487" y="4389861"/>
            <a:ext cx="1682150" cy="973878"/>
            <a:chOff x="0" y="0"/>
            <a:chExt cx="1682149" cy="973877"/>
          </a:xfrm>
        </p:grpSpPr>
        <p:sp>
          <p:nvSpPr>
            <p:cNvPr id="633" name="Shape 633"/>
            <p:cNvSpPr/>
            <p:nvPr/>
          </p:nvSpPr>
          <p:spPr>
            <a:xfrm>
              <a:off x="343999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chemeClr val="accent5">
                      <a:hueOff val="-444211"/>
                      <a:satOff val="-14914"/>
                      <a:lumOff val="22857"/>
                    </a:schemeClr>
                  </a:solidFill>
                </a:defRPr>
              </a:lvl1pPr>
            </a:lstStyle>
            <a:p>
              <a:r>
                <a:t>ATT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0" y="486938"/>
              <a:ext cx="316639" cy="1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365510" y="486938"/>
              <a:ext cx="316640" cy="1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1" animBg="1" advAuto="0"/>
      <p:bldP spid="628" grpId="2" animBg="1" advAuto="0"/>
      <p:bldP spid="629" grpId="3" animBg="1" advAuto="0"/>
      <p:bldP spid="632" grpId="4" animBg="1" advAuto="0"/>
      <p:bldP spid="636" grpId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/>
        </p:nvSpPr>
        <p:spPr>
          <a:xfrm>
            <a:off x="387189" y="1060618"/>
            <a:ext cx="2140459" cy="2692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800"/>
              </a:lnSpc>
              <a:defRPr sz="3000"/>
            </a:pPr>
            <a:r>
              <a:t>&gt;seq1</a:t>
            </a:r>
          </a:p>
          <a:p>
            <a:pPr algn="l" defTabSz="457200">
              <a:lnSpc>
                <a:spcPts val="7800"/>
              </a:lnSpc>
              <a:defRPr sz="3000"/>
            </a:pPr>
            <a:r>
              <a:t>TTCTAAGT</a:t>
            </a:r>
          </a:p>
          <a:p>
            <a:pPr algn="l" defTabSz="457200">
              <a:lnSpc>
                <a:spcPts val="7800"/>
              </a:lnSpc>
              <a:defRPr sz="3000"/>
            </a:pPr>
            <a:r>
              <a:t>&gt;seq2</a:t>
            </a:r>
          </a:p>
          <a:p>
            <a:pPr algn="l" defTabSz="457200">
              <a:lnSpc>
                <a:spcPts val="7800"/>
              </a:lnSpc>
              <a:defRPr sz="3000"/>
            </a:pPr>
            <a:r>
              <a:t>CGATTCTA</a:t>
            </a:r>
          </a:p>
        </p:txBody>
      </p:sp>
      <p:sp>
        <p:nvSpPr>
          <p:cNvPr id="639" name="Shape 639"/>
          <p:cNvSpPr/>
          <p:nvPr/>
        </p:nvSpPr>
        <p:spPr>
          <a:xfrm>
            <a:off x="3022873" y="996949"/>
            <a:ext cx="2457730" cy="1028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600"/>
              </a:lnSpc>
              <a:defRPr sz="2900"/>
            </a:pPr>
            <a:r>
              <a:t>&gt;seq3</a:t>
            </a:r>
          </a:p>
          <a:p>
            <a:pPr algn="l" defTabSz="457200">
              <a:lnSpc>
                <a:spcPts val="7300"/>
              </a:lnSpc>
              <a:defRPr sz="2600"/>
            </a:pPr>
            <a:r>
              <a:t>CGATT</a:t>
            </a:r>
            <a:r>
              <a:rPr>
                <a:solidFill>
                  <a:srgbClr val="FF2600"/>
                </a:solidFill>
              </a:rPr>
              <a:t>G</a:t>
            </a:r>
            <a:r>
              <a:t>TAAGT</a:t>
            </a:r>
          </a:p>
        </p:txBody>
      </p:sp>
      <p:sp>
        <p:nvSpPr>
          <p:cNvPr id="640" name="Shape 640"/>
          <p:cNvSpPr/>
          <p:nvPr/>
        </p:nvSpPr>
        <p:spPr>
          <a:xfrm>
            <a:off x="11382833" y="4589075"/>
            <a:ext cx="973878" cy="973878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AGT</a:t>
            </a:r>
          </a:p>
        </p:txBody>
      </p:sp>
      <p:grpSp>
        <p:nvGrpSpPr>
          <p:cNvPr id="643" name="Group 643"/>
          <p:cNvGrpSpPr/>
          <p:nvPr/>
        </p:nvGrpSpPr>
        <p:grpSpPr>
          <a:xfrm>
            <a:off x="8699873" y="4589075"/>
            <a:ext cx="1311882" cy="973878"/>
            <a:chOff x="0" y="0"/>
            <a:chExt cx="1311880" cy="973877"/>
          </a:xfrm>
        </p:grpSpPr>
        <p:sp>
          <p:nvSpPr>
            <p:cNvPr id="641" name="Shape 641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TAA</a:t>
              </a:r>
            </a:p>
          </p:txBody>
        </p:sp>
        <p:sp>
          <p:nvSpPr>
            <p:cNvPr id="642" name="Shape 642"/>
            <p:cNvSpPr/>
            <p:nvPr/>
          </p:nvSpPr>
          <p:spPr>
            <a:xfrm>
              <a:off x="995241" y="495056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646" name="Group 646"/>
          <p:cNvGrpSpPr/>
          <p:nvPr/>
        </p:nvGrpSpPr>
        <p:grpSpPr>
          <a:xfrm>
            <a:off x="10027960" y="4597192"/>
            <a:ext cx="1322696" cy="973879"/>
            <a:chOff x="0" y="0"/>
            <a:chExt cx="1322694" cy="973877"/>
          </a:xfrm>
        </p:grpSpPr>
        <p:sp>
          <p:nvSpPr>
            <p:cNvPr id="644" name="Shape 644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AAG</a:t>
              </a:r>
            </a:p>
          </p:txBody>
        </p:sp>
        <p:sp>
          <p:nvSpPr>
            <p:cNvPr id="645" name="Shape 645"/>
            <p:cNvSpPr/>
            <p:nvPr/>
          </p:nvSpPr>
          <p:spPr>
            <a:xfrm>
              <a:off x="1006055" y="478820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47" name="Shape 647"/>
          <p:cNvSpPr/>
          <p:nvPr/>
        </p:nvSpPr>
        <p:spPr>
          <a:xfrm>
            <a:off x="3228690" y="4495872"/>
            <a:ext cx="127001" cy="1168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8600"/>
              </a:lnSpc>
              <a:defRPr sz="3700">
                <a:latin typeface="Courier New" panose="02070309020205020404"/>
                <a:ea typeface="Courier New" panose="02070309020205020404"/>
                <a:cs typeface="Courier New" panose="02070309020205020404"/>
                <a:sym typeface="Courier New" panose="02070309020205020404"/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3414764" y="4593133"/>
            <a:ext cx="973879" cy="97387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ATT</a:t>
            </a:r>
          </a:p>
        </p:txBody>
      </p:sp>
      <p:grpSp>
        <p:nvGrpSpPr>
          <p:cNvPr id="651" name="Group 651"/>
          <p:cNvGrpSpPr/>
          <p:nvPr/>
        </p:nvGrpSpPr>
        <p:grpSpPr>
          <a:xfrm>
            <a:off x="673489" y="4593133"/>
            <a:ext cx="1343278" cy="973879"/>
            <a:chOff x="0" y="0"/>
            <a:chExt cx="1343276" cy="973877"/>
          </a:xfrm>
        </p:grpSpPr>
        <p:sp>
          <p:nvSpPr>
            <p:cNvPr id="649" name="Shape 649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CGA</a:t>
              </a:r>
            </a:p>
          </p:txBody>
        </p:sp>
        <p:sp>
          <p:nvSpPr>
            <p:cNvPr id="650" name="Shape 650"/>
            <p:cNvSpPr/>
            <p:nvPr/>
          </p:nvSpPr>
          <p:spPr>
            <a:xfrm>
              <a:off x="1026637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2031426" y="4593133"/>
            <a:ext cx="1355979" cy="973879"/>
            <a:chOff x="0" y="0"/>
            <a:chExt cx="1355977" cy="973877"/>
          </a:xfrm>
        </p:grpSpPr>
        <p:sp>
          <p:nvSpPr>
            <p:cNvPr id="652" name="Shape 652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GAT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1039338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662" name="Group 662"/>
          <p:cNvGrpSpPr/>
          <p:nvPr/>
        </p:nvGrpSpPr>
        <p:grpSpPr>
          <a:xfrm>
            <a:off x="4436275" y="4589075"/>
            <a:ext cx="4253050" cy="973878"/>
            <a:chOff x="0" y="0"/>
            <a:chExt cx="4253048" cy="973877"/>
          </a:xfrm>
        </p:grpSpPr>
        <p:sp>
          <p:nvSpPr>
            <p:cNvPr id="655" name="Shape 655"/>
            <p:cNvSpPr/>
            <p:nvPr/>
          </p:nvSpPr>
          <p:spPr>
            <a:xfrm>
              <a:off x="319822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TTC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1618737" y="0"/>
              <a:ext cx="973879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TCT</a:t>
              </a:r>
            </a:p>
          </p:txBody>
        </p:sp>
        <p:sp>
          <p:nvSpPr>
            <p:cNvPr id="657" name="Shape 657"/>
            <p:cNvSpPr/>
            <p:nvPr/>
          </p:nvSpPr>
          <p:spPr>
            <a:xfrm>
              <a:off x="2917653" y="0"/>
              <a:ext cx="973879" cy="973878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CTA</a:t>
              </a:r>
            </a:p>
          </p:txBody>
        </p:sp>
        <p:sp>
          <p:nvSpPr>
            <p:cNvPr id="658" name="Shape 658"/>
            <p:cNvSpPr/>
            <p:nvPr/>
          </p:nvSpPr>
          <p:spPr>
            <a:xfrm>
              <a:off x="1319473" y="495056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2626679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3936409" y="486938"/>
              <a:ext cx="3166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0" y="490997"/>
              <a:ext cx="3166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63" name="Shape 663"/>
          <p:cNvSpPr/>
          <p:nvPr/>
        </p:nvSpPr>
        <p:spPr>
          <a:xfrm>
            <a:off x="3414764" y="4589075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ATT</a:t>
            </a:r>
          </a:p>
        </p:txBody>
      </p:sp>
      <p:grpSp>
        <p:nvGrpSpPr>
          <p:cNvPr id="666" name="Group 666"/>
          <p:cNvGrpSpPr/>
          <p:nvPr/>
        </p:nvGrpSpPr>
        <p:grpSpPr>
          <a:xfrm>
            <a:off x="673489" y="4589075"/>
            <a:ext cx="1343278" cy="973878"/>
            <a:chOff x="0" y="0"/>
            <a:chExt cx="1343276" cy="973877"/>
          </a:xfrm>
        </p:grpSpPr>
        <p:sp>
          <p:nvSpPr>
            <p:cNvPr id="664" name="Shape 664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chemeClr val="accent5">
                      <a:hueOff val="-444211"/>
                      <a:satOff val="-14914"/>
                      <a:lumOff val="22857"/>
                    </a:schemeClr>
                  </a:solidFill>
                </a:defRPr>
              </a:lvl1pPr>
            </a:lstStyle>
            <a:p>
              <a:r>
                <a:t>CGA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1026637" y="486938"/>
              <a:ext cx="316640" cy="1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670" name="Group 670"/>
          <p:cNvGrpSpPr/>
          <p:nvPr/>
        </p:nvGrpSpPr>
        <p:grpSpPr>
          <a:xfrm>
            <a:off x="2032973" y="4491813"/>
            <a:ext cx="1355978" cy="1168401"/>
            <a:chOff x="0" y="0"/>
            <a:chExt cx="1355977" cy="1168400"/>
          </a:xfrm>
        </p:grpSpPr>
        <p:sp>
          <p:nvSpPr>
            <p:cNvPr id="667" name="Shape 667"/>
            <p:cNvSpPr/>
            <p:nvPr/>
          </p:nvSpPr>
          <p:spPr>
            <a:xfrm>
              <a:off x="1197263" y="-1"/>
              <a:ext cx="127001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8600"/>
                </a:lnSpc>
                <a:defRPr sz="3700">
                  <a:latin typeface="Courier New" panose="02070309020205020404"/>
                  <a:ea typeface="Courier New" panose="02070309020205020404"/>
                  <a:cs typeface="Courier New" panose="02070309020205020404"/>
                  <a:sym typeface="Courier New" panose="02070309020205020404"/>
                </a:defRPr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0" y="97261"/>
              <a:ext cx="973878" cy="973878"/>
            </a:xfrm>
            <a:prstGeom prst="ellipse">
              <a:avLst/>
            </a:prstGeom>
            <a:noFill/>
            <a:ln w="381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chemeClr val="accent5">
                      <a:hueOff val="-444211"/>
                      <a:satOff val="-14914"/>
                      <a:lumOff val="22857"/>
                    </a:schemeClr>
                  </a:solidFill>
                </a:defRPr>
              </a:lvl1pPr>
            </a:lstStyle>
            <a:p>
              <a:r>
                <a:t>GAT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1039338" y="584200"/>
              <a:ext cx="316640" cy="0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77" name="Shape 677"/>
          <p:cNvSpPr/>
          <p:nvPr/>
        </p:nvSpPr>
        <p:spPr>
          <a:xfrm>
            <a:off x="11382833" y="4589075"/>
            <a:ext cx="973878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AGT</a:t>
            </a:r>
          </a:p>
        </p:txBody>
      </p:sp>
      <p:grpSp>
        <p:nvGrpSpPr>
          <p:cNvPr id="685" name="Group 685"/>
          <p:cNvGrpSpPr/>
          <p:nvPr/>
        </p:nvGrpSpPr>
        <p:grpSpPr>
          <a:xfrm>
            <a:off x="10027960" y="4589075"/>
            <a:ext cx="1322696" cy="973878"/>
            <a:chOff x="0" y="0"/>
            <a:chExt cx="1322694" cy="973877"/>
          </a:xfrm>
        </p:grpSpPr>
        <p:sp>
          <p:nvSpPr>
            <p:cNvPr id="683" name="Shape 683"/>
            <p:cNvSpPr/>
            <p:nvPr/>
          </p:nvSpPr>
          <p:spPr>
            <a:xfrm>
              <a:off x="0" y="0"/>
              <a:ext cx="973878" cy="973878"/>
            </a:xfrm>
            <a:prstGeom prst="ellipse">
              <a:avLst/>
            </a:prstGeom>
            <a:noFill/>
            <a:ln w="381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chemeClr val="accent5">
                      <a:hueOff val="-444211"/>
                      <a:satOff val="-14914"/>
                      <a:lumOff val="22857"/>
                    </a:schemeClr>
                  </a:solidFill>
                </a:defRPr>
              </a:lvl1pPr>
            </a:lstStyle>
            <a:p>
              <a:r>
                <a:t>AAG</a:t>
              </a:r>
            </a:p>
          </p:txBody>
        </p:sp>
        <p:sp>
          <p:nvSpPr>
            <p:cNvPr id="684" name="Shape 684"/>
            <p:cNvSpPr/>
            <p:nvPr/>
          </p:nvSpPr>
          <p:spPr>
            <a:xfrm>
              <a:off x="1006055" y="478820"/>
              <a:ext cx="316640" cy="1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44211"/>
                  <a:satOff val="-14914"/>
                  <a:lumOff val="2285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86" name="Shape 686"/>
          <p:cNvSpPr/>
          <p:nvPr/>
        </p:nvSpPr>
        <p:spPr>
          <a:xfrm>
            <a:off x="317831" y="154528"/>
            <a:ext cx="3417114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De Bruijn Graph</a:t>
            </a:r>
          </a:p>
        </p:txBody>
      </p:sp>
      <p:sp>
        <p:nvSpPr>
          <p:cNvPr id="708" name="Shape 708"/>
          <p:cNvSpPr/>
          <p:nvPr/>
        </p:nvSpPr>
        <p:spPr>
          <a:xfrm>
            <a:off x="4752975" y="6316169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3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3"/>
                    <a:lumOff val="22857"/>
                  </a:schemeClr>
                </a:solidFill>
              </a:defRPr>
            </a:lvl1pPr>
          </a:lstStyle>
          <a:p>
            <a:r>
              <a:t>TTG</a:t>
            </a:r>
          </a:p>
        </p:txBody>
      </p:sp>
      <p:sp>
        <p:nvSpPr>
          <p:cNvPr id="709" name="Shape 709"/>
          <p:cNvSpPr/>
          <p:nvPr/>
        </p:nvSpPr>
        <p:spPr>
          <a:xfrm>
            <a:off x="7423530" y="6316804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3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3"/>
                    <a:lumOff val="22857"/>
                  </a:schemeClr>
                </a:solidFill>
              </a:defRPr>
            </a:lvl1pPr>
          </a:lstStyle>
          <a:p>
            <a:r>
              <a:t>GTA</a:t>
            </a:r>
          </a:p>
        </p:txBody>
      </p:sp>
      <p:sp>
        <p:nvSpPr>
          <p:cNvPr id="712" name="Shape 712"/>
          <p:cNvSpPr/>
          <p:nvPr/>
        </p:nvSpPr>
        <p:spPr>
          <a:xfrm>
            <a:off x="5728527" y="6803742"/>
            <a:ext cx="371894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3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" name="Shape 708"/>
          <p:cNvSpPr/>
          <p:nvPr/>
        </p:nvSpPr>
        <p:spPr>
          <a:xfrm>
            <a:off x="6071870" y="6316804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2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2"/>
                    <a:lumOff val="22857"/>
                  </a:schemeClr>
                </a:solidFill>
              </a:defRPr>
            </a:lvl1pPr>
          </a:lstStyle>
          <a:p>
            <a:r>
              <a:t>TG</a:t>
            </a:r>
            <a:r>
              <a:rPr lang="en-US"/>
              <a:t>T</a:t>
            </a:r>
          </a:p>
        </p:txBody>
      </p:sp>
      <p:sp>
        <p:nvSpPr>
          <p:cNvPr id="4" name="Shape 712"/>
          <p:cNvSpPr/>
          <p:nvPr/>
        </p:nvSpPr>
        <p:spPr>
          <a:xfrm>
            <a:off x="7063297" y="6803107"/>
            <a:ext cx="371894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2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" grpId="1" animBg="1" advAuto="0"/>
      <p:bldP spid="663" grpId="4" animBg="1" advAuto="0"/>
      <p:bldP spid="666" grpId="2" animBg="1" advAuto="0"/>
      <p:bldP spid="670" grpId="3" animBg="1" advAuto="0"/>
      <p:bldP spid="677" grpId="9" animBg="1" advAuto="0"/>
      <p:bldP spid="685" grpId="8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387189" y="843786"/>
            <a:ext cx="2140459" cy="2692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800"/>
              </a:lnSpc>
              <a:defRPr sz="3000"/>
            </a:pPr>
            <a:r>
              <a:rPr dirty="0"/>
              <a:t>&gt;seq1</a:t>
            </a:r>
          </a:p>
          <a:p>
            <a:pPr algn="l" defTabSz="457200">
              <a:lnSpc>
                <a:spcPts val="7800"/>
              </a:lnSpc>
              <a:defRPr sz="3000"/>
            </a:pPr>
            <a:r>
              <a:rPr dirty="0"/>
              <a:t>TTCTAAGT</a:t>
            </a:r>
          </a:p>
          <a:p>
            <a:pPr algn="l" defTabSz="457200">
              <a:lnSpc>
                <a:spcPts val="7800"/>
              </a:lnSpc>
              <a:defRPr sz="3000"/>
            </a:pPr>
            <a:r>
              <a:rPr dirty="0"/>
              <a:t>&gt;</a:t>
            </a:r>
            <a:r>
              <a:rPr dirty="0" smtClean="0"/>
              <a:t>seq2</a:t>
            </a:r>
          </a:p>
          <a:p>
            <a:pPr algn="l" defTabSz="457200">
              <a:lnSpc>
                <a:spcPts val="7800"/>
              </a:lnSpc>
              <a:defRPr sz="3000"/>
            </a:pPr>
            <a:r>
              <a:rPr dirty="0" smtClean="0"/>
              <a:t>CGATTCTA</a:t>
            </a:r>
            <a:endParaRPr dirty="0"/>
          </a:p>
        </p:txBody>
      </p:sp>
      <p:sp>
        <p:nvSpPr>
          <p:cNvPr id="689" name="Shape 689"/>
          <p:cNvSpPr/>
          <p:nvPr/>
        </p:nvSpPr>
        <p:spPr>
          <a:xfrm>
            <a:off x="3022873" y="792817"/>
            <a:ext cx="2457730" cy="1028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7600"/>
              </a:lnSpc>
              <a:defRPr sz="2900"/>
            </a:pPr>
            <a:r>
              <a:t>&gt;seq3</a:t>
            </a:r>
          </a:p>
          <a:p>
            <a:pPr algn="l" defTabSz="457200">
              <a:lnSpc>
                <a:spcPts val="7300"/>
              </a:lnSpc>
              <a:defRPr sz="2600"/>
            </a:pPr>
            <a:r>
              <a:t>CGATT</a:t>
            </a:r>
            <a:r>
              <a:rPr>
                <a:solidFill>
                  <a:srgbClr val="FF2600"/>
                </a:solidFill>
              </a:rPr>
              <a:t>G</a:t>
            </a:r>
            <a:r>
              <a:t>TAAGT</a:t>
            </a:r>
          </a:p>
        </p:txBody>
      </p:sp>
      <p:sp>
        <p:nvSpPr>
          <p:cNvPr id="690" name="Shape 690"/>
          <p:cNvSpPr/>
          <p:nvPr/>
        </p:nvSpPr>
        <p:spPr>
          <a:xfrm>
            <a:off x="3228690" y="4371968"/>
            <a:ext cx="127001" cy="1168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8600"/>
              </a:lnSpc>
              <a:defRPr sz="3700">
                <a:latin typeface="Courier New" panose="02070309020205020404"/>
                <a:ea typeface="Courier New" panose="02070309020205020404"/>
                <a:cs typeface="Courier New" panose="02070309020205020404"/>
                <a:sym typeface="Courier New" panose="02070309020205020404"/>
              </a:defRPr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4756098" y="4465171"/>
            <a:ext cx="973878" cy="973878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TTC</a:t>
            </a:r>
          </a:p>
        </p:txBody>
      </p:sp>
      <p:sp>
        <p:nvSpPr>
          <p:cNvPr id="692" name="Shape 692"/>
          <p:cNvSpPr/>
          <p:nvPr/>
        </p:nvSpPr>
        <p:spPr>
          <a:xfrm>
            <a:off x="8699873" y="4465171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TAA</a:t>
            </a:r>
          </a:p>
        </p:txBody>
      </p:sp>
      <p:sp>
        <p:nvSpPr>
          <p:cNvPr id="693" name="Shape 693"/>
          <p:cNvSpPr/>
          <p:nvPr/>
        </p:nvSpPr>
        <p:spPr>
          <a:xfrm>
            <a:off x="6055013" y="4465171"/>
            <a:ext cx="973878" cy="973878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TCT</a:t>
            </a:r>
          </a:p>
        </p:txBody>
      </p:sp>
      <p:sp>
        <p:nvSpPr>
          <p:cNvPr id="694" name="Shape 694"/>
          <p:cNvSpPr/>
          <p:nvPr/>
        </p:nvSpPr>
        <p:spPr>
          <a:xfrm>
            <a:off x="7353929" y="4465171"/>
            <a:ext cx="973878" cy="973878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CTA</a:t>
            </a:r>
          </a:p>
        </p:txBody>
      </p:sp>
      <p:sp>
        <p:nvSpPr>
          <p:cNvPr id="695" name="Shape 695"/>
          <p:cNvSpPr/>
          <p:nvPr/>
        </p:nvSpPr>
        <p:spPr>
          <a:xfrm>
            <a:off x="10027960" y="4473288"/>
            <a:ext cx="973879" cy="973879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AAG</a:t>
            </a:r>
          </a:p>
        </p:txBody>
      </p:sp>
      <p:sp>
        <p:nvSpPr>
          <p:cNvPr id="696" name="Shape 696"/>
          <p:cNvSpPr/>
          <p:nvPr/>
        </p:nvSpPr>
        <p:spPr>
          <a:xfrm>
            <a:off x="11382833" y="4465171"/>
            <a:ext cx="973878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AGT</a:t>
            </a:r>
          </a:p>
        </p:txBody>
      </p:sp>
      <p:sp>
        <p:nvSpPr>
          <p:cNvPr id="697" name="Shape 697"/>
          <p:cNvSpPr/>
          <p:nvPr/>
        </p:nvSpPr>
        <p:spPr>
          <a:xfrm>
            <a:off x="5755749" y="4960227"/>
            <a:ext cx="316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062954" y="4952109"/>
            <a:ext cx="316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8372685" y="4952109"/>
            <a:ext cx="316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9695115" y="4960227"/>
            <a:ext cx="316640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11034016" y="4952109"/>
            <a:ext cx="316640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673489" y="4469229"/>
            <a:ext cx="973879" cy="973879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CGA</a:t>
            </a:r>
          </a:p>
        </p:txBody>
      </p:sp>
      <p:sp>
        <p:nvSpPr>
          <p:cNvPr id="703" name="Shape 703"/>
          <p:cNvSpPr/>
          <p:nvPr/>
        </p:nvSpPr>
        <p:spPr>
          <a:xfrm>
            <a:off x="2031426" y="4469229"/>
            <a:ext cx="973879" cy="973879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GAT</a:t>
            </a:r>
          </a:p>
        </p:txBody>
      </p:sp>
      <p:sp>
        <p:nvSpPr>
          <p:cNvPr id="704" name="Shape 704"/>
          <p:cNvSpPr/>
          <p:nvPr/>
        </p:nvSpPr>
        <p:spPr>
          <a:xfrm>
            <a:off x="3414764" y="4469229"/>
            <a:ext cx="973879" cy="973879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ATT</a:t>
            </a:r>
          </a:p>
        </p:txBody>
      </p:sp>
      <p:sp>
        <p:nvSpPr>
          <p:cNvPr id="705" name="Shape 705"/>
          <p:cNvSpPr/>
          <p:nvPr/>
        </p:nvSpPr>
        <p:spPr>
          <a:xfrm>
            <a:off x="1700127" y="4956168"/>
            <a:ext cx="316640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3070765" y="4956168"/>
            <a:ext cx="316640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4436275" y="4956168"/>
            <a:ext cx="31664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4752975" y="6316169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TTG</a:t>
            </a:r>
          </a:p>
        </p:txBody>
      </p:sp>
      <p:sp>
        <p:nvSpPr>
          <p:cNvPr id="709" name="Shape 709"/>
          <p:cNvSpPr/>
          <p:nvPr/>
        </p:nvSpPr>
        <p:spPr>
          <a:xfrm>
            <a:off x="7423530" y="6316804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4"/>
                    <a:lumOff val="22857"/>
                  </a:schemeClr>
                </a:solidFill>
              </a:defRPr>
            </a:lvl1pPr>
          </a:lstStyle>
          <a:p>
            <a:r>
              <a:t>GTA</a:t>
            </a:r>
          </a:p>
        </p:txBody>
      </p:sp>
      <p:sp>
        <p:nvSpPr>
          <p:cNvPr id="710" name="Shape 710"/>
          <p:cNvSpPr/>
          <p:nvPr/>
        </p:nvSpPr>
        <p:spPr>
          <a:xfrm>
            <a:off x="4132580" y="5460365"/>
            <a:ext cx="623570" cy="1079500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1" name="Shape 711"/>
          <p:cNvSpPr/>
          <p:nvPr/>
        </p:nvSpPr>
        <p:spPr>
          <a:xfrm flipV="1">
            <a:off x="8418195" y="5452110"/>
            <a:ext cx="471170" cy="1363345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5728527" y="6803742"/>
            <a:ext cx="371894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4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4955571" y="0"/>
            <a:ext cx="3417114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De Bruijn Graph</a:t>
            </a:r>
          </a:p>
        </p:txBody>
      </p:sp>
      <p:sp>
        <p:nvSpPr>
          <p:cNvPr id="3" name="Shape 708"/>
          <p:cNvSpPr/>
          <p:nvPr/>
        </p:nvSpPr>
        <p:spPr>
          <a:xfrm>
            <a:off x="6071870" y="6316804"/>
            <a:ext cx="973879" cy="973878"/>
          </a:xfrm>
          <a:prstGeom prst="ellipse">
            <a:avLst/>
          </a:prstGeom>
          <a:ln w="38100">
            <a:solidFill>
              <a:schemeClr val="accent5">
                <a:hueOff val="-444211"/>
                <a:satOff val="-14913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>
            <a:lvl1pPr>
              <a:defRPr sz="2400">
                <a:solidFill>
                  <a:schemeClr val="accent5">
                    <a:hueOff val="-444211"/>
                    <a:satOff val="-14913"/>
                    <a:lumOff val="22857"/>
                  </a:schemeClr>
                </a:solidFill>
              </a:defRPr>
            </a:lvl1pPr>
          </a:lstStyle>
          <a:p>
            <a:r>
              <a:t>TG</a:t>
            </a:r>
            <a:r>
              <a:rPr lang="en-US"/>
              <a:t>T</a:t>
            </a:r>
          </a:p>
        </p:txBody>
      </p:sp>
      <p:sp>
        <p:nvSpPr>
          <p:cNvPr id="4" name="Shape 712"/>
          <p:cNvSpPr/>
          <p:nvPr/>
        </p:nvSpPr>
        <p:spPr>
          <a:xfrm>
            <a:off x="7063297" y="6803107"/>
            <a:ext cx="371894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3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Screen Shot 2016-03-23 at 10.15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6" y="1722588"/>
            <a:ext cx="11613087" cy="65116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16" name="Shape 716"/>
          <p:cNvSpPr/>
          <p:nvPr/>
        </p:nvSpPr>
        <p:spPr>
          <a:xfrm>
            <a:off x="477395" y="938558"/>
            <a:ext cx="3942437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Common Structure</a:t>
            </a:r>
          </a:p>
        </p:txBody>
      </p:sp>
      <p:sp>
        <p:nvSpPr>
          <p:cNvPr id="717" name="Shape 717"/>
          <p:cNvSpPr/>
          <p:nvPr/>
        </p:nvSpPr>
        <p:spPr>
          <a:xfrm>
            <a:off x="317831" y="154528"/>
            <a:ext cx="3417114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De Bruijn Graph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roup 721"/>
          <p:cNvGrpSpPr/>
          <p:nvPr/>
        </p:nvGrpSpPr>
        <p:grpSpPr>
          <a:xfrm>
            <a:off x="-1" y="1757775"/>
            <a:ext cx="13004801" cy="7350833"/>
            <a:chOff x="0" y="0"/>
            <a:chExt cx="13004800" cy="7350831"/>
          </a:xfrm>
        </p:grpSpPr>
        <p:pic>
          <p:nvPicPr>
            <p:cNvPr id="719" name="Screen Shot 2016-03-23 at 10.15.42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004800" cy="499224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20" name="Screen Shot 2016-03-23 at 10.15.52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19" y="4861631"/>
              <a:ext cx="6019801" cy="248920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22" name="Shape 722"/>
          <p:cNvSpPr/>
          <p:nvPr/>
        </p:nvSpPr>
        <p:spPr>
          <a:xfrm>
            <a:off x="317831" y="154528"/>
            <a:ext cx="3417114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De Bruijn Graph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body" sz="half" idx="4294967295"/>
          </p:nvPr>
        </p:nvSpPr>
        <p:spPr>
          <a:xfrm>
            <a:off x="1064120" y="2197676"/>
            <a:ext cx="10876560" cy="2983674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1300480">
              <a:spcBef>
                <a:spcPts val="900"/>
              </a:spcBef>
              <a:buSzTx/>
              <a:buNone/>
              <a:defRPr sz="3800">
                <a:latin typeface="Times"/>
                <a:ea typeface="Times"/>
                <a:cs typeface="Times"/>
                <a:sym typeface="Times"/>
              </a:defRPr>
            </a:pPr>
            <a:r>
              <a:t>FASTQ</a:t>
            </a:r>
            <a:br/>
            <a:endParaRPr/>
          </a:p>
          <a:p>
            <a:pPr marL="406400" lvl="1" indent="-177800" defTabSz="1300480">
              <a:spcBef>
                <a:spcPts val="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@EAS139:136:FC706VJ:2:2104:15343:197393 1:Y:18:ATCACG</a:t>
            </a:r>
          </a:p>
          <a:p>
            <a:pPr marL="406400" lvl="1" indent="-177800" defTabSz="1300480">
              <a:spcBef>
                <a:spcPts val="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GATTTGGGGTTCAAAGCAGTATCGATCAAATAGTAAATCCATTTG</a:t>
            </a:r>
          </a:p>
          <a:p>
            <a:pPr marL="406400" lvl="1" indent="-177800" defTabSz="1300480">
              <a:spcBef>
                <a:spcPts val="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+</a:t>
            </a:r>
          </a:p>
          <a:p>
            <a:pPr marL="406400" lvl="1" indent="-177800" defTabSz="1300480">
              <a:spcBef>
                <a:spcPts val="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!''*((((***+))%%%++)(%%%%).1***-+*''))**55CCF</a:t>
            </a:r>
          </a:p>
        </p:txBody>
      </p:sp>
      <p:sp>
        <p:nvSpPr>
          <p:cNvPr id="466" name="Shape 466"/>
          <p:cNvSpPr/>
          <p:nvPr/>
        </p:nvSpPr>
        <p:spPr>
          <a:xfrm>
            <a:off x="208332" y="168493"/>
            <a:ext cx="229103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Raw reads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Screen Shot 2016-03-23 at 10.16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3" y="3238500"/>
            <a:ext cx="11547824" cy="304635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25" name="Shape 725"/>
          <p:cNvSpPr/>
          <p:nvPr/>
        </p:nvSpPr>
        <p:spPr>
          <a:xfrm>
            <a:off x="317831" y="154528"/>
            <a:ext cx="3417114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De Bruijn Graph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Screen Shot 2016-03-23 at 10.16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1" y="3123775"/>
            <a:ext cx="12234398" cy="35060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28" name="Shape 728"/>
          <p:cNvSpPr/>
          <p:nvPr/>
        </p:nvSpPr>
        <p:spPr>
          <a:xfrm>
            <a:off x="244259" y="268828"/>
            <a:ext cx="2949893" cy="698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In Real Case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90042" y="175209"/>
            <a:ext cx="753571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Assemble Quality Measurement </a:t>
            </a:r>
          </a:p>
        </p:txBody>
      </p:sp>
      <p:sp>
        <p:nvSpPr>
          <p:cNvPr id="731" name="Shape 731"/>
          <p:cNvSpPr/>
          <p:nvPr/>
        </p:nvSpPr>
        <p:spPr>
          <a:xfrm>
            <a:off x="228828" y="1494892"/>
            <a:ext cx="4205683" cy="1092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marL="457200" indent="-457200" algn="l" defTabSz="12700">
              <a:tabLst>
                <a:tab pos="139700" algn="l"/>
                <a:tab pos="457200" algn="l"/>
              </a:tabLst>
            </a:pPr>
            <a:r>
              <a:t>Number of contigs</a:t>
            </a:r>
          </a:p>
          <a:p>
            <a:pPr marL="457200" indent="-457200" algn="l" defTabSz="12700">
              <a:tabLst>
                <a:tab pos="139700" algn="l"/>
                <a:tab pos="457200" algn="l"/>
              </a:tabLst>
            </a:pPr>
            <a:r>
              <a:t>The lower the better </a:t>
            </a:r>
          </a:p>
        </p:txBody>
      </p:sp>
      <p:sp>
        <p:nvSpPr>
          <p:cNvPr id="732" name="Shape 732"/>
          <p:cNvSpPr/>
          <p:nvPr/>
        </p:nvSpPr>
        <p:spPr>
          <a:xfrm>
            <a:off x="142497" y="2894290"/>
            <a:ext cx="11787564" cy="231858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12700">
              <a:tabLst>
                <a:tab pos="139700" algn="l"/>
                <a:tab pos="457200" algn="l"/>
              </a:tabLst>
            </a:pPr>
            <a:r>
              <a:t>Contig sizes </a:t>
            </a:r>
          </a:p>
          <a:p>
            <a:pPr algn="l" defTabSz="12700"/>
            <a:r>
              <a:t>The larger the better (up to the size of the genome), usually given in maximum, minimum and average lengths.</a:t>
            </a:r>
          </a:p>
        </p:txBody>
      </p:sp>
      <p:sp>
        <p:nvSpPr>
          <p:cNvPr id="733" name="Shape 733"/>
          <p:cNvSpPr/>
          <p:nvPr/>
        </p:nvSpPr>
        <p:spPr>
          <a:xfrm>
            <a:off x="237170" y="7049629"/>
            <a:ext cx="11692891" cy="1193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 defTabSz="12700">
              <a:tabLst>
                <a:tab pos="139700" algn="l"/>
                <a:tab pos="457200" algn="l"/>
              </a:tabLst>
            </a:pPr>
            <a:r>
              <a:t>N* </a:t>
            </a:r>
          </a:p>
          <a:p>
            <a:pPr marL="914400" indent="-914400" algn="l" defTabSz="12700">
              <a:tabLst>
                <a:tab pos="596900" algn="l"/>
                <a:tab pos="914400" algn="l"/>
              </a:tabLst>
            </a:pPr>
            <a:r>
              <a:t>* represent for a positive integer. See details in next slide</a:t>
            </a:r>
          </a:p>
        </p:txBody>
      </p:sp>
      <p:sp>
        <p:nvSpPr>
          <p:cNvPr id="734" name="Shape 734"/>
          <p:cNvSpPr/>
          <p:nvPr/>
        </p:nvSpPr>
        <p:spPr>
          <a:xfrm>
            <a:off x="207797" y="5467839"/>
            <a:ext cx="8728406" cy="1193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Total size</a:t>
            </a:r>
          </a:p>
          <a:p>
            <a:pPr algn="l"/>
            <a:r>
              <a:t>Should be close to expected genome size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1" animBg="1" advAuto="0"/>
      <p:bldP spid="732" grpId="2" animBg="1" advAuto="0"/>
      <p:bldP spid="733" grpId="4" animBg="1" advAuto="0"/>
      <p:bldP spid="734" grpId="3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/>
        </p:nvSpPr>
        <p:spPr>
          <a:xfrm>
            <a:off x="428357" y="1449916"/>
            <a:ext cx="11436885" cy="17399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The N50 of a set of contigs is the size of the largest contig for which half the total size is contained in that contigs and those larger.</a:t>
            </a:r>
          </a:p>
        </p:txBody>
      </p:sp>
      <p:sp>
        <p:nvSpPr>
          <p:cNvPr id="737" name="Shape 737"/>
          <p:cNvSpPr/>
          <p:nvPr/>
        </p:nvSpPr>
        <p:spPr>
          <a:xfrm>
            <a:off x="522511" y="302683"/>
            <a:ext cx="1562711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i.e N50</a:t>
            </a:r>
          </a:p>
        </p:txBody>
      </p:sp>
      <p:sp>
        <p:nvSpPr>
          <p:cNvPr id="738" name="Shape 738"/>
          <p:cNvSpPr/>
          <p:nvPr/>
        </p:nvSpPr>
        <p:spPr>
          <a:xfrm>
            <a:off x="439589" y="3873500"/>
            <a:ext cx="9263787" cy="2286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An example: </a:t>
            </a:r>
          </a:p>
          <a:p>
            <a:pPr algn="l"/>
            <a:r>
              <a:t>7 contigs totalling 20 units: 7, 4, 3, 2, 2, 1, 1 </a:t>
            </a:r>
          </a:p>
          <a:p>
            <a:pPr algn="l"/>
            <a:endParaRPr/>
          </a:p>
          <a:p>
            <a:pPr algn="l"/>
            <a:r>
              <a:t>N50 is 4 ,as 7+4=11 ,which is &gt; 50% of 20.</a:t>
            </a:r>
          </a:p>
        </p:txBody>
      </p:sp>
      <p:sp>
        <p:nvSpPr>
          <p:cNvPr id="739" name="Shape 739"/>
          <p:cNvSpPr/>
          <p:nvPr/>
        </p:nvSpPr>
        <p:spPr>
          <a:xfrm>
            <a:off x="351688" y="7011932"/>
            <a:ext cx="11970941" cy="176458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/>
          </a:lstStyle>
          <a:p>
            <a:r>
              <a:rPr dirty="0"/>
              <a:t>Higher N50 may mean better assembles, while erroneously large contigs with unrelated reads may also have high N50.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1" animBg="1" advAuto="0"/>
      <p:bldP spid="738" grpId="2" animBg="1" advAuto="0"/>
      <p:bldP spid="739" grpId="3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Screen Shot 2016-03-23 at 10.16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79" y="2262445"/>
            <a:ext cx="11035842" cy="59830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42" name="Shape 742"/>
          <p:cNvSpPr/>
          <p:nvPr/>
        </p:nvSpPr>
        <p:spPr>
          <a:xfrm>
            <a:off x="260529" y="276263"/>
            <a:ext cx="377281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OLC vs. De Bruijn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/>
        </p:nvSpPr>
        <p:spPr>
          <a:xfrm>
            <a:off x="66944" y="103294"/>
            <a:ext cx="8134503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1"/>
            <a:r>
              <a:t>Sophisticated Problems in Real Cases</a:t>
            </a:r>
          </a:p>
        </p:txBody>
      </p:sp>
      <p:sp>
        <p:nvSpPr>
          <p:cNvPr id="745" name="Shape 745"/>
          <p:cNvSpPr/>
          <p:nvPr/>
        </p:nvSpPr>
        <p:spPr>
          <a:xfrm>
            <a:off x="301593" y="1781385"/>
            <a:ext cx="6801359" cy="1257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9100"/>
              </a:lnSpc>
              <a:spcBef>
                <a:spcPts val="1200"/>
              </a:spcBef>
              <a:defRPr sz="3500"/>
            </a:pPr>
            <a:r>
              <a:t>Read errors</a:t>
            </a:r>
            <a:br/>
            <a:r>
              <a:t>introduce false edges and nodes </a:t>
            </a:r>
          </a:p>
        </p:txBody>
      </p:sp>
      <p:sp>
        <p:nvSpPr>
          <p:cNvPr id="746" name="Shape 746"/>
          <p:cNvSpPr/>
          <p:nvPr/>
        </p:nvSpPr>
        <p:spPr>
          <a:xfrm>
            <a:off x="306486" y="3743143"/>
            <a:ext cx="7616572" cy="1257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9100"/>
              </a:lnSpc>
              <a:spcBef>
                <a:spcPts val="1200"/>
              </a:spcBef>
              <a:defRPr sz="3500"/>
            </a:pPr>
            <a:r>
              <a:t>Non-haploid organisms</a:t>
            </a:r>
            <a:br/>
            <a:r>
              <a:t>heterozygosity causes lots of detours </a:t>
            </a:r>
          </a:p>
        </p:txBody>
      </p:sp>
      <p:sp>
        <p:nvSpPr>
          <p:cNvPr id="747" name="Shape 747"/>
          <p:cNvSpPr/>
          <p:nvPr/>
        </p:nvSpPr>
        <p:spPr>
          <a:xfrm>
            <a:off x="282169" y="5529714"/>
            <a:ext cx="11991601" cy="349882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9100"/>
              </a:lnSpc>
              <a:spcBef>
                <a:spcPts val="1200"/>
              </a:spcBef>
              <a:defRPr sz="3500"/>
            </a:pPr>
            <a:r>
              <a:rPr dirty="0"/>
              <a:t>Repeats</a:t>
            </a:r>
            <a:br>
              <a:rPr dirty="0"/>
            </a:br>
            <a:r>
              <a:rPr dirty="0"/>
              <a:t>if longer than read length causes nodes to be shared, locality confusion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" grpId="1" animBg="1" advAuto="0"/>
      <p:bldP spid="746" grpId="2" animBg="1" advAuto="0"/>
      <p:bldP spid="747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body" sz="quarter" idx="4294967295"/>
          </p:nvPr>
        </p:nvSpPr>
        <p:spPr>
          <a:xfrm>
            <a:off x="393547" y="3666145"/>
            <a:ext cx="12217706" cy="1066801"/>
          </a:xfrm>
          <a:prstGeom prst="rect">
            <a:avLst/>
          </a:prstGeom>
        </p:spPr>
        <p:txBody>
          <a:bodyPr lIns="65023" tIns="65023" rIns="65023" bIns="65023" anchor="t">
            <a:normAutofit fontScale="92500"/>
          </a:bodyPr>
          <a:lstStyle>
            <a:lvl1pPr marL="0" indent="0" defTabSz="1235710">
              <a:spcBef>
                <a:spcPts val="700"/>
              </a:spcBef>
              <a:buSzTx/>
              <a:buNone/>
              <a:defRPr sz="3040"/>
            </a:lvl1pPr>
          </a:lstStyle>
          <a:p>
            <a:r>
              <a:t>Line 1 begins with a '@' character and is followed by a sequence identifier and an optional description (like a FASTA title line).</a:t>
            </a:r>
          </a:p>
        </p:txBody>
      </p:sp>
      <p:sp>
        <p:nvSpPr>
          <p:cNvPr id="469" name="Shape 469"/>
          <p:cNvSpPr/>
          <p:nvPr/>
        </p:nvSpPr>
        <p:spPr>
          <a:xfrm>
            <a:off x="1174073" y="1582925"/>
            <a:ext cx="10220028" cy="1574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406400" lvl="1" indent="-177800" algn="l" defTabSz="130048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@EAS139:136:FC706VJ:2:2104:15343:197393 1:Y:18:ATCACG</a:t>
            </a:r>
          </a:p>
          <a:p>
            <a:pPr marL="406400" lvl="1" indent="-177800" algn="l" defTabSz="130048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GATTTGGGGTTCAAAGCAGTATCGATCAAATAGTAAATCCATTTG</a:t>
            </a:r>
          </a:p>
          <a:p>
            <a:pPr marL="406400" lvl="1" indent="-177800" algn="l" defTabSz="130048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+</a:t>
            </a:r>
          </a:p>
          <a:p>
            <a:pPr marL="406400" lvl="1" indent="-177800" algn="l" defTabSz="130048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!''*((((***+))%%%++)(%%%%).1***-+*''))**55CCF</a:t>
            </a:r>
          </a:p>
        </p:txBody>
      </p:sp>
      <p:sp>
        <p:nvSpPr>
          <p:cNvPr id="470" name="Shape 470"/>
          <p:cNvSpPr/>
          <p:nvPr/>
        </p:nvSpPr>
        <p:spPr>
          <a:xfrm>
            <a:off x="208332" y="168493"/>
            <a:ext cx="229103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Raw reads</a:t>
            </a:r>
          </a:p>
        </p:txBody>
      </p:sp>
      <p:sp>
        <p:nvSpPr>
          <p:cNvPr id="471" name="Shape 471"/>
          <p:cNvSpPr/>
          <p:nvPr/>
        </p:nvSpPr>
        <p:spPr>
          <a:xfrm>
            <a:off x="410388" y="4988158"/>
            <a:ext cx="6326125" cy="584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 defTabSz="1300480">
              <a:spcBef>
                <a:spcPts val="800"/>
              </a:spcBef>
              <a:defRPr sz="3200"/>
            </a:lvl1pPr>
          </a:lstStyle>
          <a:p>
            <a:r>
              <a:t>Line 2 is the raw sequence letters.</a:t>
            </a:r>
          </a:p>
        </p:txBody>
      </p:sp>
      <p:sp>
        <p:nvSpPr>
          <p:cNvPr id="472" name="Shape 472"/>
          <p:cNvSpPr/>
          <p:nvPr/>
        </p:nvSpPr>
        <p:spPr>
          <a:xfrm>
            <a:off x="393547" y="5889995"/>
            <a:ext cx="11820224" cy="15799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1300480">
              <a:spcBef>
                <a:spcPts val="800"/>
              </a:spcBef>
              <a:defRPr sz="3200"/>
            </a:lvl1pPr>
          </a:lstStyle>
          <a:p>
            <a:r>
              <a:t>Line 3 begins with a '+' character and is optionally followed by the same sequence identifier (and any description) again.</a:t>
            </a:r>
          </a:p>
        </p:txBody>
      </p:sp>
      <p:sp>
        <p:nvSpPr>
          <p:cNvPr id="473" name="Shape 473"/>
          <p:cNvSpPr/>
          <p:nvPr/>
        </p:nvSpPr>
        <p:spPr>
          <a:xfrm>
            <a:off x="425484" y="7503034"/>
            <a:ext cx="12330793" cy="1549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 defTabSz="1300480">
              <a:spcBef>
                <a:spcPts val="800"/>
              </a:spcBef>
              <a:defRPr sz="3200"/>
            </a:lvl1pPr>
          </a:lstStyle>
          <a:p>
            <a:r>
              <a:t>Line 4 encodes the quality values for the sequence in Line 2, and must contain the same number of symbols as letters in the sequence.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2" build="p" animBg="1" advAuto="0"/>
      <p:bldP spid="469" grpId="1" animBg="1" advAuto="0"/>
      <p:bldP spid="471" grpId="3" animBg="1" advAuto="0"/>
      <p:bldP spid="472" grpId="4" animBg="1" advAuto="0"/>
      <p:bldP spid="473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creen Shot 2016-03-24 at 4.07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162" y="2974141"/>
            <a:ext cx="8763030" cy="50484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6" name="Shape 476"/>
          <p:cNvSpPr/>
          <p:nvPr/>
        </p:nvSpPr>
        <p:spPr>
          <a:xfrm>
            <a:off x="486521" y="295842"/>
            <a:ext cx="5289805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What’s the header mean?</a:t>
            </a:r>
          </a:p>
        </p:txBody>
      </p:sp>
      <p:sp>
        <p:nvSpPr>
          <p:cNvPr id="477" name="Shape 477"/>
          <p:cNvSpPr/>
          <p:nvPr/>
        </p:nvSpPr>
        <p:spPr>
          <a:xfrm>
            <a:off x="1392386" y="1819748"/>
            <a:ext cx="10220028" cy="838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406400" lvl="1" indent="-177800" algn="l" defTabSz="130048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@EAS139:136:FC706VJ:2:2104:15343:197393 1:Y:18:ATCACG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2" animBg="1" advAuto="0"/>
      <p:bldP spid="47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1381579" y="3440803"/>
            <a:ext cx="11162455" cy="14635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>
            <a:spAutoFit/>
          </a:bodyPr>
          <a:lstStyle>
            <a:lvl1pPr algn="l" defTabSz="650240">
              <a:defRPr sz="2900"/>
            </a:lvl1pPr>
          </a:lstStyle>
          <a:p>
            <a:r>
              <a:t>Phred quality scores are defined as a property which is logarithmically related to the base-calling error probabilities.</a:t>
            </a:r>
          </a:p>
        </p:txBody>
      </p:sp>
      <p:sp>
        <p:nvSpPr>
          <p:cNvPr id="480" name="Shape 480"/>
          <p:cNvSpPr/>
          <p:nvPr/>
        </p:nvSpPr>
        <p:spPr>
          <a:xfrm>
            <a:off x="1492462" y="1164067"/>
            <a:ext cx="10019876" cy="19715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>
            <a:spAutoFit/>
          </a:bodyPr>
          <a:lstStyle/>
          <a:p>
            <a:pPr algn="l" defTabSz="65024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@EAS139:136:FC706VJ:2:2104:15343:197393 1:Y:18:ATCACG</a:t>
            </a:r>
          </a:p>
          <a:p>
            <a:pPr algn="l" defTabSz="65024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GATTTGGGGTTCAAAGCAGTATCGATCAAATAGTAAATCCATTTG</a:t>
            </a:r>
          </a:p>
          <a:p>
            <a:pPr algn="l" defTabSz="65024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+</a:t>
            </a:r>
          </a:p>
          <a:p>
            <a:pPr algn="l" defTabSz="65024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!''*((((***+))%%%++)(%%%%).1***-+*''))**55CCF</a:t>
            </a:r>
          </a:p>
        </p:txBody>
      </p:sp>
      <p:pic>
        <p:nvPicPr>
          <p:cNvPr id="481" name="Screen Shot 2013-03-20 at 10.png" descr="Screen Shot 2013-03-20 at 10.59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73" y="5057140"/>
            <a:ext cx="2709334" cy="5238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2" name="Screen Shot 2013-03-20 at 11.png" descr="Screen Shot 2013-03-20 at 11.00.0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13" y="5977184"/>
            <a:ext cx="8453121" cy="30705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83" name="Shape 483"/>
          <p:cNvSpPr/>
          <p:nvPr/>
        </p:nvSpPr>
        <p:spPr>
          <a:xfrm>
            <a:off x="128874" y="132107"/>
            <a:ext cx="2850186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Quality Score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6489" y="9185106"/>
            <a:ext cx="9391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encoded a Phred quality score from 0 to 62 using ASCII 64 to 126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2" animBg="1" advAuto="0"/>
      <p:bldP spid="480" grpId="1" animBg="1" advAuto="0"/>
      <p:bldP spid="481" grpId="3" animBg="1" advAuto="0"/>
      <p:bldP spid="482" grpId="4" animBg="1" advAuto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 idx="4294967295"/>
          </p:nvPr>
        </p:nvSpPr>
        <p:spPr>
          <a:xfrm>
            <a:off x="975359" y="758613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/>
            </a:lvl1pPr>
          </a:lstStyle>
          <a:p>
            <a:r>
              <a:t>Two very useful sites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idx="4294967295"/>
          </p:nvPr>
        </p:nvSpPr>
        <p:spPr>
          <a:xfrm>
            <a:off x="950741" y="2958664"/>
            <a:ext cx="11595948" cy="552704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1300480">
              <a:lnSpc>
                <a:spcPct val="90000"/>
              </a:lnSpc>
              <a:spcBef>
                <a:spcPts val="2500"/>
              </a:spcBef>
              <a:buSzTx/>
              <a:buNone/>
              <a:defRPr sz="3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http://seqanswers.com/</a:t>
            </a:r>
            <a:endParaRPr u="sng">
              <a:solidFill>
                <a:srgbClr val="009999"/>
              </a:solidFill>
              <a:uFill>
                <a:solidFill>
                  <a:srgbClr val="009999"/>
                </a:solidFill>
              </a:uFill>
            </a:endParaRPr>
          </a:p>
          <a:p>
            <a:pPr marL="0" lvl="1" indent="228600" defTabSz="1300480">
              <a:lnSpc>
                <a:spcPct val="90000"/>
              </a:lnSpc>
              <a:spcBef>
                <a:spcPts val="2500"/>
              </a:spcBef>
              <a:buSzTx/>
              <a:buNone/>
              <a:defRPr sz="3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SEQanswers, all about next-gen sequencing</a:t>
            </a:r>
          </a:p>
          <a:p>
            <a:pPr marL="406400" lvl="1" indent="-177800" defTabSz="1300480">
              <a:lnSpc>
                <a:spcPct val="90000"/>
              </a:lnSpc>
              <a:spcBef>
                <a:spcPts val="2500"/>
              </a:spcBef>
              <a:buSzTx/>
              <a:buNone/>
              <a:defRPr sz="38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0" indent="0" defTabSz="1300480">
              <a:lnSpc>
                <a:spcPct val="90000"/>
              </a:lnSpc>
              <a:spcBef>
                <a:spcPts val="2500"/>
              </a:spcBef>
              <a:buSzTx/>
              <a:buNone/>
              <a:defRPr sz="3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/>
              </a:rPr>
              <a:t>http://biostars.org/</a:t>
            </a:r>
            <a:endParaRPr u="sng">
              <a:solidFill>
                <a:srgbClr val="009999"/>
              </a:solidFill>
              <a:uFill>
                <a:solidFill>
                  <a:srgbClr val="009999"/>
                </a:solidFill>
              </a:uFill>
            </a:endParaRPr>
          </a:p>
          <a:p>
            <a:pPr marL="0" lvl="1" indent="228600" defTabSz="1300480">
              <a:lnSpc>
                <a:spcPct val="90000"/>
              </a:lnSpc>
              <a:spcBef>
                <a:spcPts val="2500"/>
              </a:spcBef>
              <a:buSzTx/>
              <a:buNone/>
              <a:defRPr sz="3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BioStar, a Q&amp;A site where you can find answers, and ask questions.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/>
        </p:nvSpPr>
        <p:spPr>
          <a:xfrm>
            <a:off x="159778" y="79472"/>
            <a:ext cx="658551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Theoretical/Expected Coverage</a:t>
            </a:r>
          </a:p>
        </p:txBody>
      </p:sp>
      <p:sp>
        <p:nvSpPr>
          <p:cNvPr id="489" name="Shape 489"/>
          <p:cNvSpPr/>
          <p:nvPr/>
        </p:nvSpPr>
        <p:spPr>
          <a:xfrm>
            <a:off x="855235" y="1461462"/>
            <a:ext cx="11294330" cy="198120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100"/>
              </a:lnSpc>
              <a:spcBef>
                <a:spcPts val="1200"/>
              </a:spcBef>
              <a:defRPr sz="3100"/>
            </a:pPr>
            <a:r>
              <a:t>The theoretical/expected coverage(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t>) is the average number of times that each nucleotide is expected to be sequenced given a certain number of randomly distributed  reads of a given length</a:t>
            </a:r>
          </a:p>
        </p:txBody>
      </p:sp>
      <p:grpSp>
        <p:nvGrpSpPr>
          <p:cNvPr id="492" name="Group 492"/>
          <p:cNvGrpSpPr/>
          <p:nvPr/>
        </p:nvGrpSpPr>
        <p:grpSpPr>
          <a:xfrm>
            <a:off x="1203034" y="4475190"/>
            <a:ext cx="10598732" cy="4057811"/>
            <a:chOff x="0" y="0"/>
            <a:chExt cx="10598731" cy="4057809"/>
          </a:xfrm>
        </p:grpSpPr>
        <p:sp>
          <p:nvSpPr>
            <p:cNvPr id="490" name="Shape 490"/>
            <p:cNvSpPr/>
            <p:nvPr/>
          </p:nvSpPr>
          <p:spPr>
            <a:xfrm>
              <a:off x="0" y="2432204"/>
              <a:ext cx="10598732" cy="1625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4900"/>
                </a:lnSpc>
                <a:spcBef>
                  <a:spcPts val="1200"/>
                </a:spcBef>
                <a:defRPr sz="3000"/>
              </a:pPr>
              <a:r>
                <a:t>where </a:t>
              </a:r>
              <a:r>
                <a:rPr b="1" i="1">
                  <a:latin typeface="Helvetica"/>
                  <a:ea typeface="Helvetica"/>
                  <a:cs typeface="Helvetica"/>
                  <a:sym typeface="Helvetica"/>
                </a:rPr>
                <a:t>L</a:t>
              </a:r>
              <a:r>
                <a:t> is the read length, </a:t>
              </a:r>
              <a:r>
                <a:rPr b="1" i="1">
                  <a:latin typeface="Helvetica"/>
                  <a:ea typeface="Helvetica"/>
                  <a:cs typeface="Helvetica"/>
                  <a:sym typeface="Helvetica"/>
                </a:rPr>
                <a:t>N</a:t>
              </a:r>
              <a:r>
                <a:t> is the number of reads and </a:t>
              </a:r>
              <a:r>
                <a:rPr b="1" i="1">
                  <a:latin typeface="Helvetica"/>
                  <a:ea typeface="Helvetica"/>
                  <a:cs typeface="Helvetica"/>
                  <a:sym typeface="Helvetica"/>
                </a:rPr>
                <a:t>G</a:t>
              </a:r>
              <a:r>
                <a:t> is the haploid genome length.</a:t>
              </a:r>
            </a:p>
          </p:txBody>
        </p:sp>
        <p:pic>
          <p:nvPicPr>
            <p:cNvPr id="491" name="Screen Shot 2016-03-26 at 4.08.43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336" y="0"/>
              <a:ext cx="1942059" cy="139968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1" animBg="1" advAuto="0"/>
      <p:bldP spid="49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Screen Shot 2016-03-26 at 4.03.00 PM.png"/>
          <p:cNvPicPr>
            <a:picLocks noChangeAspect="1"/>
          </p:cNvPicPr>
          <p:nvPr/>
        </p:nvPicPr>
        <p:blipFill>
          <a:blip r:embed="rId3"/>
          <a:srcRect l="1000"/>
          <a:stretch>
            <a:fillRect/>
          </a:stretch>
        </p:blipFill>
        <p:spPr>
          <a:xfrm>
            <a:off x="1192619" y="1415057"/>
            <a:ext cx="9895146" cy="69235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5" name="Shape 495"/>
          <p:cNvSpPr/>
          <p:nvPr/>
        </p:nvSpPr>
        <p:spPr>
          <a:xfrm>
            <a:off x="467764" y="58170"/>
            <a:ext cx="8134046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Do Not Need Extremely High Coverage</a:t>
            </a:r>
          </a:p>
        </p:txBody>
      </p:sp>
      <p:sp>
        <p:nvSpPr>
          <p:cNvPr id="496" name="Shape 496"/>
          <p:cNvSpPr/>
          <p:nvPr/>
        </p:nvSpPr>
        <p:spPr>
          <a:xfrm>
            <a:off x="1752734" y="8602634"/>
            <a:ext cx="9073287" cy="685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Depends on the sequencer and objective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1" animBg="1" advAuto="0"/>
      <p:bldP spid="496" grpId="2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0.4|6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8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6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1.5|10.6|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4.4|2.3|5.8|2.8|8.9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5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1|8|4|3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8|1.7|4.6|1.8|3.1|16.5|15.9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9|24|26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|1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6|17.6|1.4|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|1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2.4|14.9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7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自定义</PresentationFormat>
  <Paragraphs>204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Courier</vt:lpstr>
      <vt:lpstr>Helvetica Light</vt:lpstr>
      <vt:lpstr>Helvetica Neue</vt:lpstr>
      <vt:lpstr>Lucida Grande</vt:lpstr>
      <vt:lpstr>Courier New</vt:lpstr>
      <vt:lpstr>Helvetica</vt:lpstr>
      <vt:lpstr>Times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Two very useful sites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Strategies of Assembly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HC</cp:lastModifiedBy>
  <cp:revision>21</cp:revision>
  <dcterms:created xsi:type="dcterms:W3CDTF">2020-03-19T01:38:00Z</dcterms:created>
  <dcterms:modified xsi:type="dcterms:W3CDTF">2021-05-06T11:13:55Z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4F464382444E475F9ABE3B19CB4E6E84</vt:lpwstr>
  </property>
  <property fmtid="{D5CDD505-2E9C-101B-9397-08002B2CF9AE}" pid="3" name="KSOProductBuildVer">
    <vt:lpwstr>2052-11.1.0.10463</vt:lpwstr>
  </property>
</Properties>
</file>