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317" r:id="rId2"/>
    <p:sldId id="318" r:id="rId3"/>
    <p:sldId id="319" r:id="rId4"/>
    <p:sldId id="320" r:id="rId5"/>
    <p:sldId id="321" r:id="rId6"/>
    <p:sldId id="332" r:id="rId7"/>
    <p:sldId id="323" r:id="rId8"/>
    <p:sldId id="324" r:id="rId9"/>
    <p:sldId id="325" r:id="rId10"/>
    <p:sldId id="326" r:id="rId11"/>
    <p:sldId id="327" r:id="rId12"/>
    <p:sldId id="328" r:id="rId13"/>
    <p:sldId id="329" r:id="rId14"/>
    <p:sldId id="330" r:id="rId15"/>
    <p:sldId id="331" r:id="rId16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0" d="100"/>
          <a:sy n="50" d="100"/>
        </p:scale>
        <p:origin x="1132" y="48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438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22024022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idx="13"/>
          </p:nvPr>
        </p:nvSpPr>
        <p:spPr>
          <a:xfrm>
            <a:off x="1606550" y="635000"/>
            <a:ext cx="9779000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67183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half" idx="13"/>
          </p:nvPr>
        </p:nvSpPr>
        <p:spPr>
          <a:xfrm>
            <a:off x="6718300" y="26035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6724518" y="889000"/>
            <a:ext cx="5334001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</a:lstStyle>
          <a:p>
            <a:r>
              <a:t>–Johnny Appleseed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r>
              <a:t>“Type a quote here.” 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8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9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0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5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Shape 749"/>
          <p:cNvSpPr/>
          <p:nvPr/>
        </p:nvSpPr>
        <p:spPr>
          <a:xfrm>
            <a:off x="2116080" y="3816653"/>
            <a:ext cx="8169010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1300480">
              <a:spcBef>
                <a:spcPts val="900"/>
              </a:spcBef>
              <a:defRPr sz="4100"/>
            </a:lvl1pPr>
          </a:lstStyle>
          <a:p>
            <a:r>
              <a:t>With reference genome – mapping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0" name="Screen Shot 2013-03-21 at 3.png" descr="Screen Shot 2013-03-21 at 3.03.35 P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487573" y="8168640"/>
            <a:ext cx="1214685" cy="1332090"/>
          </a:xfrm>
          <a:prstGeom prst="rect">
            <a:avLst/>
          </a:prstGeom>
          <a:ln w="12700">
            <a:miter lim="400000"/>
          </a:ln>
        </p:spPr>
      </p:pic>
      <p:pic>
        <p:nvPicPr>
          <p:cNvPr id="921" name="Screen Shot 2013-03-21 at 3.png" descr="Screen Shot 2013-03-21 at 3.10.24 PM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018312" y="1476586"/>
            <a:ext cx="5116126" cy="7391965"/>
          </a:xfrm>
          <a:prstGeom prst="rect">
            <a:avLst/>
          </a:prstGeom>
          <a:ln w="12700">
            <a:miter lim="400000"/>
          </a:ln>
        </p:spPr>
      </p:pic>
      <p:pic>
        <p:nvPicPr>
          <p:cNvPr id="922" name="Screen Shot 2013-03-21 at 4.png" descr="Screen Shot 2013-03-21 at 4.10.24 PM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386890" y="3077351"/>
            <a:ext cx="1806224" cy="4190436"/>
          </a:xfrm>
          <a:prstGeom prst="rect">
            <a:avLst/>
          </a:prstGeom>
          <a:ln w="12700">
            <a:miter lim="400000"/>
          </a:ln>
        </p:spPr>
      </p:pic>
      <p:sp>
        <p:nvSpPr>
          <p:cNvPr id="923" name="Shape 923"/>
          <p:cNvSpPr>
            <a:spLocks noGrp="1"/>
          </p:cNvSpPr>
          <p:nvPr>
            <p:ph type="title" idx="4294967295"/>
          </p:nvPr>
        </p:nvSpPr>
        <p:spPr>
          <a:xfrm>
            <a:off x="111478" y="-15676"/>
            <a:ext cx="5953907" cy="929126"/>
          </a:xfrm>
          <a:prstGeom prst="rect">
            <a:avLst/>
          </a:prstGeom>
        </p:spPr>
        <p:txBody>
          <a:bodyPr lIns="65023" tIns="65023" rIns="65023" bIns="65023">
            <a:normAutofit fontScale="90000"/>
          </a:bodyPr>
          <a:lstStyle>
            <a:lvl1pPr defTabSz="871321">
              <a:defRPr sz="3752"/>
            </a:lvl1pPr>
          </a:lstStyle>
          <a:p>
            <a:r>
              <a:t>Burrows Wheeler transform</a:t>
            </a:r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" grpId="1" animBg="1" advAuto="0"/>
      <p:bldP spid="922" grpId="2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5" name="Screen Shot 2013-03-21 at 3.png" descr="Screen Shot 2013-03-21 at 3.03.35 P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487573" y="8168640"/>
            <a:ext cx="1214685" cy="1332090"/>
          </a:xfrm>
          <a:prstGeom prst="rect">
            <a:avLst/>
          </a:prstGeom>
          <a:ln w="12700">
            <a:miter lim="400000"/>
          </a:ln>
        </p:spPr>
      </p:pic>
      <p:pic>
        <p:nvPicPr>
          <p:cNvPr id="926" name="Screen Shot 2013-03-21 at 3.png" descr="Screen Shot 2013-03-21 at 3.10.35 PM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392039" y="1109018"/>
            <a:ext cx="5843402" cy="8092020"/>
          </a:xfrm>
          <a:prstGeom prst="rect">
            <a:avLst/>
          </a:prstGeom>
          <a:ln w="12700">
            <a:miter lim="400000"/>
          </a:ln>
        </p:spPr>
      </p:pic>
      <p:pic>
        <p:nvPicPr>
          <p:cNvPr id="927" name="Screen Shot 2015-03-26 at 3.png" descr="Screen Shot 2015-03-26 at 3.24.24 PM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771970" y="4790397"/>
            <a:ext cx="2244232" cy="1135663"/>
          </a:xfrm>
          <a:prstGeom prst="rect">
            <a:avLst/>
          </a:prstGeom>
          <a:ln w="12700">
            <a:miter lim="400000"/>
          </a:ln>
        </p:spPr>
      </p:pic>
      <p:sp>
        <p:nvSpPr>
          <p:cNvPr id="928" name="Shape 928"/>
          <p:cNvSpPr>
            <a:spLocks noGrp="1"/>
          </p:cNvSpPr>
          <p:nvPr>
            <p:ph type="title" idx="4294967295"/>
          </p:nvPr>
        </p:nvSpPr>
        <p:spPr>
          <a:xfrm>
            <a:off x="111478" y="-15676"/>
            <a:ext cx="5953907" cy="929126"/>
          </a:xfrm>
          <a:prstGeom prst="rect">
            <a:avLst/>
          </a:prstGeom>
        </p:spPr>
        <p:txBody>
          <a:bodyPr lIns="65023" tIns="65023" rIns="65023" bIns="65023">
            <a:normAutofit fontScale="90000"/>
          </a:bodyPr>
          <a:lstStyle>
            <a:lvl1pPr defTabSz="871321">
              <a:defRPr sz="3752"/>
            </a:lvl1pPr>
          </a:lstStyle>
          <a:p>
            <a:r>
              <a:t>Burrows Wheeler transform</a:t>
            </a:r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6" grpId="1" animBg="1" advAuto="0"/>
      <p:bldP spid="927" grpId="2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" name="Shape 930"/>
          <p:cNvSpPr/>
          <p:nvPr/>
        </p:nvSpPr>
        <p:spPr>
          <a:xfrm>
            <a:off x="125234" y="8181"/>
            <a:ext cx="3493009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Mapping Quality</a:t>
            </a:r>
          </a:p>
        </p:txBody>
      </p:sp>
      <p:sp>
        <p:nvSpPr>
          <p:cNvPr id="931" name="Shape 931"/>
          <p:cNvSpPr/>
          <p:nvPr/>
        </p:nvSpPr>
        <p:spPr>
          <a:xfrm>
            <a:off x="173380" y="877334"/>
            <a:ext cx="12734312" cy="23185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/>
            <a:r>
              <a:t>Given reference sequence </a:t>
            </a:r>
            <a:r>
              <a:rPr b="1" i="1">
                <a:latin typeface="Helvetica"/>
                <a:ea typeface="Helvetica"/>
                <a:cs typeface="Helvetica"/>
                <a:sym typeface="Helvetica"/>
              </a:rPr>
              <a:t>z</a:t>
            </a:r>
            <a:r>
              <a:t> (length </a:t>
            </a:r>
            <a:r>
              <a:rPr b="1" i="1">
                <a:latin typeface="Helvetica"/>
                <a:ea typeface="Helvetica"/>
                <a:cs typeface="Helvetica"/>
                <a:sym typeface="Helvetica"/>
              </a:rPr>
              <a:t>L</a:t>
            </a:r>
            <a:r>
              <a:t>), a read sequence </a:t>
            </a:r>
            <a:r>
              <a:rPr b="1" i="1">
                <a:latin typeface="Helvetica"/>
                <a:ea typeface="Helvetica"/>
                <a:cs typeface="Helvetica"/>
                <a:sym typeface="Helvetica"/>
              </a:rPr>
              <a:t>x</a:t>
            </a:r>
            <a:r>
              <a:t> (length </a:t>
            </a:r>
            <a:r>
              <a:rPr b="1" i="1">
                <a:latin typeface="Helvetica"/>
                <a:ea typeface="Helvetica"/>
                <a:cs typeface="Helvetica"/>
                <a:sym typeface="Helvetica"/>
              </a:rPr>
              <a:t>l</a:t>
            </a:r>
            <a:r>
              <a:t>), </a:t>
            </a:r>
            <a:r>
              <a:rPr b="1" i="1">
                <a:latin typeface="Helvetica"/>
                <a:ea typeface="Helvetica"/>
                <a:cs typeface="Helvetica"/>
                <a:sym typeface="Helvetica"/>
              </a:rPr>
              <a:t>u</a:t>
            </a:r>
            <a:r>
              <a:t> is the alignment position of </a:t>
            </a:r>
            <a:r>
              <a:rPr b="1" i="1">
                <a:latin typeface="Helvetica"/>
                <a:ea typeface="Helvetica"/>
                <a:cs typeface="Helvetica"/>
                <a:sym typeface="Helvetica"/>
              </a:rPr>
              <a:t>x</a:t>
            </a:r>
            <a:r>
              <a:t> on </a:t>
            </a:r>
            <a:r>
              <a:rPr b="1" i="1">
                <a:latin typeface="Helvetica"/>
                <a:ea typeface="Helvetica"/>
                <a:cs typeface="Helvetica"/>
                <a:sym typeface="Helvetica"/>
              </a:rPr>
              <a:t>z</a:t>
            </a:r>
            <a:r>
              <a:t>, the probability that </a:t>
            </a:r>
            <a:r>
              <a:rPr b="1" i="1">
                <a:latin typeface="Helvetica"/>
                <a:ea typeface="Helvetica"/>
                <a:cs typeface="Helvetica"/>
                <a:sym typeface="Helvetica"/>
              </a:rPr>
              <a:t>z</a:t>
            </a:r>
            <a:r>
              <a:t> actually coming from the position </a:t>
            </a:r>
            <a:r>
              <a:rPr b="1" i="1">
                <a:latin typeface="Helvetica"/>
                <a:ea typeface="Helvetica"/>
                <a:cs typeface="Helvetica"/>
                <a:sym typeface="Helvetica"/>
              </a:rPr>
              <a:t>u</a:t>
            </a:r>
            <a:r>
              <a:t> is </a:t>
            </a:r>
            <a:r>
              <a:rPr b="1" i="1">
                <a:latin typeface="Helvetica"/>
                <a:ea typeface="Helvetica"/>
                <a:cs typeface="Helvetica"/>
                <a:sym typeface="Helvetica"/>
              </a:rPr>
              <a:t>p(z|x,u)</a:t>
            </a:r>
          </a:p>
        </p:txBody>
      </p:sp>
      <p:grpSp>
        <p:nvGrpSpPr>
          <p:cNvPr id="935" name="Group 935"/>
          <p:cNvGrpSpPr/>
          <p:nvPr/>
        </p:nvGrpSpPr>
        <p:grpSpPr>
          <a:xfrm>
            <a:off x="2433802" y="3232056"/>
            <a:ext cx="7824955" cy="4953269"/>
            <a:chOff x="0" y="0"/>
            <a:chExt cx="7824954" cy="4953268"/>
          </a:xfrm>
        </p:grpSpPr>
        <p:pic>
          <p:nvPicPr>
            <p:cNvPr id="932" name="Screen Shot 2016-03-24 at 2.11.20 PM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r="5043"/>
            <a:stretch>
              <a:fillRect/>
            </a:stretch>
          </p:blipFill>
          <p:spPr>
            <a:xfrm>
              <a:off x="505643" y="1381435"/>
              <a:ext cx="4661248" cy="22264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933" name="Screen Shot 2016-03-24 at 2.11.26 PM.png"/>
            <p:cNvPicPr>
              <a:picLocks noChangeAspect="1"/>
            </p:cNvPicPr>
            <p:nvPr/>
          </p:nvPicPr>
          <p:blipFill>
            <a:blip r:embed="rId4">
              <a:extLst/>
            </a:blip>
            <a:srcRect r="10517"/>
            <a:stretch>
              <a:fillRect/>
            </a:stretch>
          </p:blipFill>
          <p:spPr>
            <a:xfrm>
              <a:off x="0" y="3678820"/>
              <a:ext cx="7824955" cy="127444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934" name="Screen Shot 2016-03-24 at 2.50.20 PM.png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747471" y="0"/>
              <a:ext cx="6812029" cy="117081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" grpId="1" animBg="1" advAuto="0"/>
      <p:bldP spid="935" grpId="2" animBg="1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Shape 937"/>
          <p:cNvSpPr/>
          <p:nvPr/>
        </p:nvSpPr>
        <p:spPr>
          <a:xfrm>
            <a:off x="166798" y="8181"/>
            <a:ext cx="3493009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Mapping Quality</a:t>
            </a:r>
          </a:p>
        </p:txBody>
      </p:sp>
      <p:sp>
        <p:nvSpPr>
          <p:cNvPr id="938" name="Shape 938"/>
          <p:cNvSpPr/>
          <p:nvPr/>
        </p:nvSpPr>
        <p:spPr>
          <a:xfrm>
            <a:off x="264856" y="1554053"/>
            <a:ext cx="7820593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200"/>
            </a:pPr>
            <a:r>
              <a:t>Quality Score(Q</a:t>
            </a:r>
            <a:r>
              <a:rPr baseline="-5999"/>
              <a:t>s</a:t>
            </a:r>
            <a:r>
              <a:t>) A=30 T=20  C=20 G=30</a:t>
            </a:r>
          </a:p>
        </p:txBody>
      </p:sp>
      <p:grpSp>
        <p:nvGrpSpPr>
          <p:cNvPr id="943" name="Group 943"/>
          <p:cNvGrpSpPr/>
          <p:nvPr/>
        </p:nvGrpSpPr>
        <p:grpSpPr>
          <a:xfrm>
            <a:off x="258941" y="3036426"/>
            <a:ext cx="11631213" cy="576994"/>
            <a:chOff x="0" y="0"/>
            <a:chExt cx="11631212" cy="576993"/>
          </a:xfrm>
        </p:grpSpPr>
        <p:sp>
          <p:nvSpPr>
            <p:cNvPr id="939" name="Shape 939"/>
            <p:cNvSpPr/>
            <p:nvPr/>
          </p:nvSpPr>
          <p:spPr>
            <a:xfrm>
              <a:off x="-1" y="0"/>
              <a:ext cx="6672162" cy="571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c="http://schemas.openxmlformats.org/markup-compatibility/2006" xmlns:mv="urn:schemas-microsoft-com:mac:vml" xmlns:ma14="http://schemas.microsoft.com/office/mac/drawingml/2011/main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100"/>
              </a:lvl1pPr>
            </a:lstStyle>
            <a:p>
              <a:r>
                <a:t>Reference Genome: A T C G G C T A</a:t>
              </a:r>
            </a:p>
          </p:txBody>
        </p:sp>
        <p:sp>
          <p:nvSpPr>
            <p:cNvPr id="940" name="Shape 940"/>
            <p:cNvSpPr/>
            <p:nvPr/>
          </p:nvSpPr>
          <p:spPr>
            <a:xfrm>
              <a:off x="7036965" y="5493"/>
              <a:ext cx="1426503" cy="571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c="http://schemas.openxmlformats.org/markup-compatibility/2006" xmlns:mv="urn:schemas-microsoft-com:mac:vml" xmlns:ma14="http://schemas.microsoft.com/office/mac/drawingml/2011/main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l">
                <a:defRPr sz="3100"/>
              </a:lvl1pPr>
            </a:lstStyle>
            <a:p>
              <a:r>
                <a:t>p(z|x,u)</a:t>
              </a:r>
            </a:p>
          </p:txBody>
        </p:sp>
        <p:sp>
          <p:nvSpPr>
            <p:cNvPr id="941" name="Shape 941"/>
            <p:cNvSpPr/>
            <p:nvPr/>
          </p:nvSpPr>
          <p:spPr>
            <a:xfrm>
              <a:off x="8764229" y="0"/>
              <a:ext cx="1535952" cy="571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c="http://schemas.openxmlformats.org/markup-compatibility/2006" xmlns:mv="urn:schemas-microsoft-com:mac:vml" xmlns:ma14="http://schemas.microsoft.com/office/mac/drawingml/2011/main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l">
                <a:defRPr sz="3100"/>
              </a:lvl1pPr>
            </a:lstStyle>
            <a:p>
              <a:r>
                <a:t>p(u|x,z) </a:t>
              </a:r>
            </a:p>
          </p:txBody>
        </p:sp>
        <p:sp>
          <p:nvSpPr>
            <p:cNvPr id="942" name="Shape 942"/>
            <p:cNvSpPr/>
            <p:nvPr/>
          </p:nvSpPr>
          <p:spPr>
            <a:xfrm>
              <a:off x="11079380" y="0"/>
              <a:ext cx="551833" cy="571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c="http://schemas.openxmlformats.org/markup-compatibility/2006" xmlns:mv="urn:schemas-microsoft-com:mac:vml" xmlns:ma14="http://schemas.microsoft.com/office/mac/drawingml/2011/main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sz="3100"/>
              </a:pPr>
              <a:r>
                <a:t>Q</a:t>
              </a:r>
              <a:r>
                <a:rPr baseline="-5999"/>
                <a:t>s</a:t>
              </a:r>
            </a:p>
          </p:txBody>
        </p:sp>
      </p:grpSp>
      <p:grpSp>
        <p:nvGrpSpPr>
          <p:cNvPr id="948" name="Group 948"/>
          <p:cNvGrpSpPr/>
          <p:nvPr/>
        </p:nvGrpSpPr>
        <p:grpSpPr>
          <a:xfrm>
            <a:off x="4283178" y="4038316"/>
            <a:ext cx="8515986" cy="647280"/>
            <a:chOff x="0" y="0"/>
            <a:chExt cx="8515985" cy="647279"/>
          </a:xfrm>
        </p:grpSpPr>
        <p:sp>
          <p:nvSpPr>
            <p:cNvPr id="944" name="Shape 944"/>
            <p:cNvSpPr/>
            <p:nvPr/>
          </p:nvSpPr>
          <p:spPr>
            <a:xfrm>
              <a:off x="3312088" y="30472"/>
              <a:ext cx="785429" cy="571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c="http://schemas.openxmlformats.org/markup-compatibility/2006" xmlns:mv="urn:schemas-microsoft-com:mac:vml" xmlns:ma14="http://schemas.microsoft.com/office/mac/drawingml/2011/main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sz="3100"/>
              </a:pPr>
              <a:r>
                <a:t>10</a:t>
              </a:r>
              <a:r>
                <a:rPr baseline="31999"/>
                <a:t>-7</a:t>
              </a:r>
            </a:p>
          </p:txBody>
        </p:sp>
        <p:sp>
          <p:nvSpPr>
            <p:cNvPr id="945" name="Shape 945"/>
            <p:cNvSpPr/>
            <p:nvPr/>
          </p:nvSpPr>
          <p:spPr>
            <a:xfrm>
              <a:off x="-1" y="75779"/>
              <a:ext cx="1514692" cy="571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c="http://schemas.openxmlformats.org/markup-compatibility/2006" xmlns:mv="urn:schemas-microsoft-com:mac:vml" xmlns:ma14="http://schemas.microsoft.com/office/mac/drawingml/2011/main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100"/>
              </a:lvl1pPr>
            </a:lstStyle>
            <a:p>
              <a:r>
                <a:t>A T C G</a:t>
              </a:r>
            </a:p>
          </p:txBody>
        </p:sp>
        <p:sp>
          <p:nvSpPr>
            <p:cNvPr id="946" name="Shape 946"/>
            <p:cNvSpPr/>
            <p:nvPr/>
          </p:nvSpPr>
          <p:spPr>
            <a:xfrm>
              <a:off x="4495710" y="25400"/>
              <a:ext cx="1923615" cy="571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c="http://schemas.openxmlformats.org/markup-compatibility/2006" xmlns:mv="urn:schemas-microsoft-com:mac:vml" xmlns:ma14="http://schemas.microsoft.com/office/mac/drawingml/2011/main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sz="3100"/>
              </a:pPr>
              <a:r>
                <a:t>9.999*10</a:t>
              </a:r>
              <a:r>
                <a:rPr baseline="31999"/>
                <a:t>-8</a:t>
              </a:r>
            </a:p>
          </p:txBody>
        </p:sp>
        <p:sp>
          <p:nvSpPr>
            <p:cNvPr id="947" name="Shape 947"/>
            <p:cNvSpPr/>
            <p:nvPr/>
          </p:nvSpPr>
          <p:spPr>
            <a:xfrm>
              <a:off x="6592371" y="0"/>
              <a:ext cx="1923615" cy="571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c="http://schemas.openxmlformats.org/markup-compatibility/2006" xmlns:mv="urn:schemas-microsoft-com:mac:vml" xmlns:ma14="http://schemas.microsoft.com/office/mac/drawingml/2011/main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sz="3100"/>
              </a:pPr>
              <a:r>
                <a:t>4.342*10</a:t>
              </a:r>
              <a:r>
                <a:rPr baseline="31999"/>
                <a:t>-7</a:t>
              </a:r>
            </a:p>
          </p:txBody>
        </p:sp>
      </p:grpSp>
      <p:grpSp>
        <p:nvGrpSpPr>
          <p:cNvPr id="953" name="Group 953"/>
          <p:cNvGrpSpPr/>
          <p:nvPr/>
        </p:nvGrpSpPr>
        <p:grpSpPr>
          <a:xfrm>
            <a:off x="4683804" y="4563333"/>
            <a:ext cx="8175625" cy="651144"/>
            <a:chOff x="0" y="0"/>
            <a:chExt cx="8175624" cy="651143"/>
          </a:xfrm>
        </p:grpSpPr>
        <p:sp>
          <p:nvSpPr>
            <p:cNvPr id="949" name="Shape 949"/>
            <p:cNvSpPr/>
            <p:nvPr/>
          </p:nvSpPr>
          <p:spPr>
            <a:xfrm>
              <a:off x="-1" y="79643"/>
              <a:ext cx="1514692" cy="571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c="http://schemas.openxmlformats.org/markup-compatibility/2006" xmlns:mv="urn:schemas-microsoft-com:mac:vml" xmlns:ma14="http://schemas.microsoft.com/office/mac/drawingml/2011/main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100"/>
              </a:lvl1pPr>
            </a:lstStyle>
            <a:p>
              <a:r>
                <a:t>A T C G</a:t>
              </a:r>
            </a:p>
          </p:txBody>
        </p:sp>
        <p:sp>
          <p:nvSpPr>
            <p:cNvPr id="950" name="Shape 950"/>
            <p:cNvSpPr/>
            <p:nvPr/>
          </p:nvSpPr>
          <p:spPr>
            <a:xfrm>
              <a:off x="2916151" y="76200"/>
              <a:ext cx="931360" cy="571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c="http://schemas.openxmlformats.org/markup-compatibility/2006" xmlns:mv="urn:schemas-microsoft-com:mac:vml" xmlns:ma14="http://schemas.microsoft.com/office/mac/drawingml/2011/main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sz="3100"/>
              </a:pPr>
              <a:r>
                <a:t>10</a:t>
              </a:r>
              <a:r>
                <a:rPr baseline="31999"/>
                <a:t>-10</a:t>
              </a:r>
            </a:p>
          </p:txBody>
        </p:sp>
        <p:sp>
          <p:nvSpPr>
            <p:cNvPr id="951" name="Shape 951"/>
            <p:cNvSpPr/>
            <p:nvPr/>
          </p:nvSpPr>
          <p:spPr>
            <a:xfrm>
              <a:off x="4034818" y="38100"/>
              <a:ext cx="2069547" cy="571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c="http://schemas.openxmlformats.org/markup-compatibility/2006" xmlns:mv="urn:schemas-microsoft-com:mac:vml" xmlns:ma14="http://schemas.microsoft.com/office/mac/drawingml/2011/main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sz="3100"/>
              </a:pPr>
              <a:r>
                <a:t>9.999*10</a:t>
              </a:r>
              <a:r>
                <a:rPr baseline="31999"/>
                <a:t>-11</a:t>
              </a:r>
            </a:p>
          </p:txBody>
        </p:sp>
        <p:sp>
          <p:nvSpPr>
            <p:cNvPr id="952" name="Shape 952"/>
            <p:cNvSpPr/>
            <p:nvPr/>
          </p:nvSpPr>
          <p:spPr>
            <a:xfrm>
              <a:off x="6106079" y="0"/>
              <a:ext cx="2069546" cy="571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c="http://schemas.openxmlformats.org/markup-compatibility/2006" xmlns:mv="urn:schemas-microsoft-com:mac:vml" xmlns:ma14="http://schemas.microsoft.com/office/mac/drawingml/2011/main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sz="3100"/>
              </a:pPr>
              <a:r>
                <a:t>4.342*10</a:t>
              </a:r>
              <a:r>
                <a:rPr baseline="31999"/>
                <a:t>-10</a:t>
              </a:r>
            </a:p>
          </p:txBody>
        </p:sp>
      </p:grpSp>
      <p:grpSp>
        <p:nvGrpSpPr>
          <p:cNvPr id="958" name="Group 958"/>
          <p:cNvGrpSpPr/>
          <p:nvPr/>
        </p:nvGrpSpPr>
        <p:grpSpPr>
          <a:xfrm>
            <a:off x="5013869" y="5126550"/>
            <a:ext cx="7775580" cy="647701"/>
            <a:chOff x="0" y="0"/>
            <a:chExt cx="7775579" cy="647699"/>
          </a:xfrm>
        </p:grpSpPr>
        <p:sp>
          <p:nvSpPr>
            <p:cNvPr id="954" name="Shape 954"/>
            <p:cNvSpPr/>
            <p:nvPr/>
          </p:nvSpPr>
          <p:spPr>
            <a:xfrm>
              <a:off x="-1" y="76200"/>
              <a:ext cx="1514692" cy="571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c="http://schemas.openxmlformats.org/markup-compatibility/2006" xmlns:mv="urn:schemas-microsoft-com:mac:vml" xmlns:ma14="http://schemas.microsoft.com/office/mac/drawingml/2011/main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100"/>
              </a:lvl1pPr>
            </a:lstStyle>
            <a:p>
              <a:r>
                <a:t>A T C G</a:t>
              </a:r>
            </a:p>
          </p:txBody>
        </p:sp>
        <p:sp>
          <p:nvSpPr>
            <p:cNvPr id="955" name="Shape 955"/>
            <p:cNvSpPr/>
            <p:nvPr/>
          </p:nvSpPr>
          <p:spPr>
            <a:xfrm>
              <a:off x="2568698" y="50800"/>
              <a:ext cx="785428" cy="571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c="http://schemas.openxmlformats.org/markup-compatibility/2006" xmlns:mv="urn:schemas-microsoft-com:mac:vml" xmlns:ma14="http://schemas.microsoft.com/office/mac/drawingml/2011/main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sz="3100"/>
              </a:pPr>
              <a:r>
                <a:t>10</a:t>
              </a:r>
              <a:r>
                <a:rPr baseline="31999"/>
                <a:t>-8</a:t>
              </a:r>
            </a:p>
          </p:txBody>
        </p:sp>
        <p:sp>
          <p:nvSpPr>
            <p:cNvPr id="956" name="Shape 956"/>
            <p:cNvSpPr/>
            <p:nvPr/>
          </p:nvSpPr>
          <p:spPr>
            <a:xfrm>
              <a:off x="3767827" y="26911"/>
              <a:ext cx="1923615" cy="571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c="http://schemas.openxmlformats.org/markup-compatibility/2006" xmlns:mv="urn:schemas-microsoft-com:mac:vml" xmlns:ma14="http://schemas.microsoft.com/office/mac/drawingml/2011/main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sz="3100"/>
              </a:pPr>
              <a:r>
                <a:t>9.999*10</a:t>
              </a:r>
              <a:r>
                <a:rPr baseline="31999"/>
                <a:t>-9</a:t>
              </a:r>
            </a:p>
          </p:txBody>
        </p:sp>
        <p:sp>
          <p:nvSpPr>
            <p:cNvPr id="957" name="Shape 957"/>
            <p:cNvSpPr/>
            <p:nvPr/>
          </p:nvSpPr>
          <p:spPr>
            <a:xfrm>
              <a:off x="5851965" y="0"/>
              <a:ext cx="1923615" cy="571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c="http://schemas.openxmlformats.org/markup-compatibility/2006" xmlns:mv="urn:schemas-microsoft-com:mac:vml" xmlns:ma14="http://schemas.microsoft.com/office/mac/drawingml/2011/main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sz="3100"/>
              </a:pPr>
              <a:r>
                <a:t>4.342*10</a:t>
              </a:r>
              <a:r>
                <a:rPr baseline="31999"/>
                <a:t>-8</a:t>
              </a:r>
            </a:p>
          </p:txBody>
        </p:sp>
      </p:grpSp>
      <p:grpSp>
        <p:nvGrpSpPr>
          <p:cNvPr id="963" name="Group 963"/>
          <p:cNvGrpSpPr/>
          <p:nvPr/>
        </p:nvGrpSpPr>
        <p:grpSpPr>
          <a:xfrm>
            <a:off x="5382164" y="5684830"/>
            <a:ext cx="7489965" cy="617328"/>
            <a:chOff x="0" y="0"/>
            <a:chExt cx="7489964" cy="617327"/>
          </a:xfrm>
        </p:grpSpPr>
        <p:sp>
          <p:nvSpPr>
            <p:cNvPr id="959" name="Shape 959"/>
            <p:cNvSpPr/>
            <p:nvPr/>
          </p:nvSpPr>
          <p:spPr>
            <a:xfrm>
              <a:off x="-1" y="44911"/>
              <a:ext cx="1514692" cy="571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c="http://schemas.openxmlformats.org/markup-compatibility/2006" xmlns:mv="urn:schemas-microsoft-com:mac:vml" xmlns:ma14="http://schemas.microsoft.com/office/mac/drawingml/2011/main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100"/>
              </a:lvl1pPr>
            </a:lstStyle>
            <a:p>
              <a:r>
                <a:t>A T C G</a:t>
              </a:r>
            </a:p>
          </p:txBody>
        </p:sp>
        <p:sp>
          <p:nvSpPr>
            <p:cNvPr id="960" name="Shape 960"/>
            <p:cNvSpPr/>
            <p:nvPr/>
          </p:nvSpPr>
          <p:spPr>
            <a:xfrm>
              <a:off x="2199413" y="45827"/>
              <a:ext cx="931360" cy="571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c="http://schemas.openxmlformats.org/markup-compatibility/2006" xmlns:mv="urn:schemas-microsoft-com:mac:vml" xmlns:ma14="http://schemas.microsoft.com/office/mac/drawingml/2011/main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sz="3100"/>
              </a:pPr>
              <a:r>
                <a:t>10</a:t>
              </a:r>
              <a:r>
                <a:rPr baseline="31999"/>
                <a:t>-10</a:t>
              </a:r>
            </a:p>
          </p:txBody>
        </p:sp>
        <p:sp>
          <p:nvSpPr>
            <p:cNvPr id="961" name="Shape 961"/>
            <p:cNvSpPr/>
            <p:nvPr/>
          </p:nvSpPr>
          <p:spPr>
            <a:xfrm>
              <a:off x="3326566" y="0"/>
              <a:ext cx="2069546" cy="571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c="http://schemas.openxmlformats.org/markup-compatibility/2006" xmlns:mv="urn:schemas-microsoft-com:mac:vml" xmlns:ma14="http://schemas.microsoft.com/office/mac/drawingml/2011/main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sz="3100"/>
              </a:pPr>
              <a:r>
                <a:t>9.999*10</a:t>
              </a:r>
              <a:r>
                <a:rPr baseline="31999"/>
                <a:t>-11</a:t>
              </a:r>
            </a:p>
          </p:txBody>
        </p:sp>
        <p:sp>
          <p:nvSpPr>
            <p:cNvPr id="962" name="Shape 962"/>
            <p:cNvSpPr/>
            <p:nvPr/>
          </p:nvSpPr>
          <p:spPr>
            <a:xfrm>
              <a:off x="5420418" y="6811"/>
              <a:ext cx="2069547" cy="571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c="http://schemas.openxmlformats.org/markup-compatibility/2006" xmlns:mv="urn:schemas-microsoft-com:mac:vml" xmlns:ma14="http://schemas.microsoft.com/office/mac/drawingml/2011/main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sz="3100"/>
              </a:pPr>
              <a:r>
                <a:t>4.342*10</a:t>
              </a:r>
              <a:r>
                <a:rPr baseline="31999"/>
                <a:t>-10</a:t>
              </a:r>
            </a:p>
          </p:txBody>
        </p:sp>
      </p:grpSp>
      <p:grpSp>
        <p:nvGrpSpPr>
          <p:cNvPr id="968" name="Group 968"/>
          <p:cNvGrpSpPr/>
          <p:nvPr/>
        </p:nvGrpSpPr>
        <p:grpSpPr>
          <a:xfrm>
            <a:off x="3899372" y="3543905"/>
            <a:ext cx="7990913" cy="621906"/>
            <a:chOff x="0" y="0"/>
            <a:chExt cx="7990912" cy="621905"/>
          </a:xfrm>
        </p:grpSpPr>
        <p:sp>
          <p:nvSpPr>
            <p:cNvPr id="964" name="Shape 964"/>
            <p:cNvSpPr/>
            <p:nvPr/>
          </p:nvSpPr>
          <p:spPr>
            <a:xfrm>
              <a:off x="-1" y="50405"/>
              <a:ext cx="1514692" cy="571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c="http://schemas.openxmlformats.org/markup-compatibility/2006" xmlns:mv="urn:schemas-microsoft-com:mac:vml" xmlns:ma14="http://schemas.microsoft.com/office/mac/drawingml/2011/main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100"/>
              </a:lvl1pPr>
            </a:lstStyle>
            <a:p>
              <a:r>
                <a:t>A T C G</a:t>
              </a:r>
            </a:p>
          </p:txBody>
        </p:sp>
        <p:sp>
          <p:nvSpPr>
            <p:cNvPr id="965" name="Shape 965"/>
            <p:cNvSpPr/>
            <p:nvPr/>
          </p:nvSpPr>
          <p:spPr>
            <a:xfrm>
              <a:off x="3968587" y="25400"/>
              <a:ext cx="333198" cy="571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c="http://schemas.openxmlformats.org/markup-compatibility/2006" xmlns:mv="urn:schemas-microsoft-com:mac:vml" xmlns:ma14="http://schemas.microsoft.com/office/mac/drawingml/2011/main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100"/>
              </a:lvl1pPr>
            </a:lstStyle>
            <a:p>
              <a:r>
                <a:t>1</a:t>
              </a:r>
            </a:p>
          </p:txBody>
        </p:sp>
        <p:sp>
          <p:nvSpPr>
            <p:cNvPr id="966" name="Shape 966"/>
            <p:cNvSpPr/>
            <p:nvPr/>
          </p:nvSpPr>
          <p:spPr>
            <a:xfrm>
              <a:off x="5286049" y="2973"/>
              <a:ext cx="1099339" cy="571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c="http://schemas.openxmlformats.org/markup-compatibility/2006" xmlns:mv="urn:schemas-microsoft-com:mac:vml" xmlns:ma14="http://schemas.microsoft.com/office/mac/drawingml/2011/main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100"/>
              </a:lvl1pPr>
            </a:lstStyle>
            <a:p>
              <a:r>
                <a:t>0.999</a:t>
              </a:r>
            </a:p>
          </p:txBody>
        </p:sp>
        <p:sp>
          <p:nvSpPr>
            <p:cNvPr id="967" name="Shape 967"/>
            <p:cNvSpPr/>
            <p:nvPr/>
          </p:nvSpPr>
          <p:spPr>
            <a:xfrm>
              <a:off x="7438818" y="0"/>
              <a:ext cx="552095" cy="571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c="http://schemas.openxmlformats.org/markup-compatibility/2006" xmlns:mv="urn:schemas-microsoft-com:mac:vml" xmlns:ma14="http://schemas.microsoft.com/office/mac/drawingml/2011/main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100"/>
              </a:lvl1pPr>
            </a:lstStyle>
            <a:p>
              <a:r>
                <a:t>30</a:t>
              </a:r>
            </a:p>
          </p:txBody>
        </p:sp>
      </p:grp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8" grpId="1" animBg="1" advAuto="0"/>
      <p:bldP spid="943" grpId="2" animBg="1" advAuto="0"/>
      <p:bldP spid="948" grpId="4" animBg="1" advAuto="0"/>
      <p:bldP spid="953" grpId="5" animBg="1" advAuto="0"/>
      <p:bldP spid="958" grpId="6" animBg="1" advAuto="0"/>
      <p:bldP spid="963" grpId="7" animBg="1" advAuto="0"/>
      <p:bldP spid="968" grpId="3" animBg="1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0" name="Screen Shot 2016-03-26 at 8.56.05 P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40439" y="893803"/>
            <a:ext cx="11673122" cy="8016794"/>
          </a:xfrm>
          <a:prstGeom prst="rect">
            <a:avLst/>
          </a:prstGeom>
          <a:ln w="12700">
            <a:miter lim="400000"/>
          </a:ln>
        </p:spPr>
      </p:pic>
      <p:sp>
        <p:nvSpPr>
          <p:cNvPr id="971" name="Shape 971"/>
          <p:cNvSpPr/>
          <p:nvPr/>
        </p:nvSpPr>
        <p:spPr>
          <a:xfrm>
            <a:off x="51856" y="42473"/>
            <a:ext cx="3035809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dirty="0"/>
              <a:t>After Mapping</a:t>
            </a:r>
          </a:p>
        </p:txBody>
      </p:sp>
      <p:sp>
        <p:nvSpPr>
          <p:cNvPr id="972" name="Shape 972"/>
          <p:cNvSpPr/>
          <p:nvPr/>
        </p:nvSpPr>
        <p:spPr>
          <a:xfrm>
            <a:off x="6273558" y="7940011"/>
            <a:ext cx="6635344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Many more technique details!!!!</a:t>
            </a:r>
          </a:p>
        </p:txBody>
      </p:sp>
      <p:sp>
        <p:nvSpPr>
          <p:cNvPr id="973" name="Shape 973"/>
          <p:cNvSpPr/>
          <p:nvPr/>
        </p:nvSpPr>
        <p:spPr>
          <a:xfrm>
            <a:off x="5543739" y="3452600"/>
            <a:ext cx="202628" cy="5404330"/>
          </a:xfrm>
          <a:prstGeom prst="roundRect">
            <a:avLst>
              <a:gd name="adj" fmla="val 50000"/>
            </a:avLst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" grpId="2" animBg="1" advAuto="0"/>
      <p:bldP spid="973" grpId="1" animBg="1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 smtClean="0"/>
              <a:t>Population structure analysis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0630" y="2618891"/>
            <a:ext cx="6583540" cy="6157546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1" name="Screen Shot 2016-03-24 at 11.58.33 A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69462" y="1926270"/>
            <a:ext cx="12065876" cy="691795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755" name="Group 755"/>
          <p:cNvGrpSpPr/>
          <p:nvPr/>
        </p:nvGrpSpPr>
        <p:grpSpPr>
          <a:xfrm>
            <a:off x="2577393" y="2789663"/>
            <a:ext cx="717634" cy="811253"/>
            <a:chOff x="0" y="0"/>
            <a:chExt cx="717632" cy="811252"/>
          </a:xfrm>
        </p:grpSpPr>
        <p:sp>
          <p:nvSpPr>
            <p:cNvPr id="752" name="Shape 752"/>
            <p:cNvSpPr/>
            <p:nvPr/>
          </p:nvSpPr>
          <p:spPr>
            <a:xfrm flipH="1">
              <a:off x="194253" y="90733"/>
              <a:ext cx="1" cy="72052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753" name="Shape 753"/>
            <p:cNvSpPr/>
            <p:nvPr/>
          </p:nvSpPr>
          <p:spPr>
            <a:xfrm flipH="1" flipV="1">
              <a:off x="0" y="806449"/>
              <a:ext cx="388507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754" name="Shape 754"/>
            <p:cNvSpPr/>
            <p:nvPr/>
          </p:nvSpPr>
          <p:spPr>
            <a:xfrm>
              <a:off x="166423" y="0"/>
              <a:ext cx="551210" cy="556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8711"/>
                  </a:lnTo>
                  <a:lnTo>
                    <a:pt x="257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hueOff val="-444211"/>
                <a:satOff val="-14915"/>
                <a:lumOff val="22857"/>
              </a:schemeClr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759" name="Group 759"/>
          <p:cNvGrpSpPr/>
          <p:nvPr/>
        </p:nvGrpSpPr>
        <p:grpSpPr>
          <a:xfrm>
            <a:off x="7819674" y="4621414"/>
            <a:ext cx="717634" cy="811253"/>
            <a:chOff x="0" y="0"/>
            <a:chExt cx="717632" cy="811252"/>
          </a:xfrm>
        </p:grpSpPr>
        <p:sp>
          <p:nvSpPr>
            <p:cNvPr id="756" name="Shape 756"/>
            <p:cNvSpPr/>
            <p:nvPr/>
          </p:nvSpPr>
          <p:spPr>
            <a:xfrm flipH="1">
              <a:off x="194253" y="90733"/>
              <a:ext cx="1" cy="72052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757" name="Shape 757"/>
            <p:cNvSpPr/>
            <p:nvPr/>
          </p:nvSpPr>
          <p:spPr>
            <a:xfrm flipH="1" flipV="1">
              <a:off x="0" y="806449"/>
              <a:ext cx="388507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758" name="Shape 758"/>
            <p:cNvSpPr/>
            <p:nvPr/>
          </p:nvSpPr>
          <p:spPr>
            <a:xfrm>
              <a:off x="166423" y="0"/>
              <a:ext cx="551210" cy="556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8711"/>
                  </a:lnTo>
                  <a:lnTo>
                    <a:pt x="257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763" name="Group 763"/>
          <p:cNvGrpSpPr/>
          <p:nvPr/>
        </p:nvGrpSpPr>
        <p:grpSpPr>
          <a:xfrm>
            <a:off x="10850198" y="6394224"/>
            <a:ext cx="717634" cy="811253"/>
            <a:chOff x="0" y="0"/>
            <a:chExt cx="717632" cy="811252"/>
          </a:xfrm>
        </p:grpSpPr>
        <p:sp>
          <p:nvSpPr>
            <p:cNvPr id="760" name="Shape 760"/>
            <p:cNvSpPr/>
            <p:nvPr/>
          </p:nvSpPr>
          <p:spPr>
            <a:xfrm flipH="1">
              <a:off x="194253" y="90733"/>
              <a:ext cx="1" cy="72052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761" name="Shape 761"/>
            <p:cNvSpPr/>
            <p:nvPr/>
          </p:nvSpPr>
          <p:spPr>
            <a:xfrm flipH="1" flipV="1">
              <a:off x="0" y="806449"/>
              <a:ext cx="388507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762" name="Shape 762"/>
            <p:cNvSpPr/>
            <p:nvPr/>
          </p:nvSpPr>
          <p:spPr>
            <a:xfrm>
              <a:off x="166423" y="0"/>
              <a:ext cx="551210" cy="556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8711"/>
                  </a:lnTo>
                  <a:lnTo>
                    <a:pt x="257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3585F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764" name="Shape 764"/>
          <p:cNvSpPr/>
          <p:nvPr/>
        </p:nvSpPr>
        <p:spPr>
          <a:xfrm>
            <a:off x="420818" y="308661"/>
            <a:ext cx="3637027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What’s Mapping?</a:t>
            </a:r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1" grpId="1" animBg="1" advAuto="0"/>
      <p:bldP spid="755" grpId="2" animBg="1" advAuto="0"/>
      <p:bldP spid="759" grpId="3" animBg="1" advAuto="0"/>
      <p:bldP spid="763" grpId="4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1" name="Group 771"/>
          <p:cNvGrpSpPr/>
          <p:nvPr/>
        </p:nvGrpSpPr>
        <p:grpSpPr>
          <a:xfrm>
            <a:off x="1451036" y="1586514"/>
            <a:ext cx="8886497" cy="6633723"/>
            <a:chOff x="0" y="0"/>
            <a:chExt cx="8886495" cy="6633721"/>
          </a:xfrm>
        </p:grpSpPr>
        <p:grpSp>
          <p:nvGrpSpPr>
            <p:cNvPr id="769" name="Group 769"/>
            <p:cNvGrpSpPr/>
            <p:nvPr/>
          </p:nvGrpSpPr>
          <p:grpSpPr>
            <a:xfrm>
              <a:off x="0" y="0"/>
              <a:ext cx="8886496" cy="6037437"/>
              <a:chOff x="0" y="0"/>
              <a:chExt cx="8886495" cy="6037436"/>
            </a:xfrm>
          </p:grpSpPr>
          <p:pic>
            <p:nvPicPr>
              <p:cNvPr id="766" name="320px-Mapping_Reads.png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rcRect t="13270" b="7134"/>
              <a:stretch>
                <a:fillRect/>
              </a:stretch>
            </p:blipFill>
            <p:spPr>
              <a:xfrm>
                <a:off x="0" y="931451"/>
                <a:ext cx="8886496" cy="510598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767" name="Shape 767"/>
              <p:cNvSpPr/>
              <p:nvPr/>
            </p:nvSpPr>
            <p:spPr>
              <a:xfrm>
                <a:off x="2284301" y="0"/>
                <a:ext cx="3468320" cy="5334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c="http://schemas.openxmlformats.org/markup-compatibility/2006" xmlns:mv="urn:schemas-microsoft-com:mac:vml" xmlns:ma14="http://schemas.microsoft.com/office/mac/drawingml/2011/main" xmlns="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 sz="2800"/>
                </a:lvl1pPr>
              </a:lstStyle>
              <a:p>
                <a:r>
                  <a:t>Reference Sequence</a:t>
                </a:r>
              </a:p>
            </p:txBody>
          </p:sp>
          <p:sp>
            <p:nvSpPr>
              <p:cNvPr id="768" name="Shape 768"/>
              <p:cNvSpPr/>
              <p:nvPr/>
            </p:nvSpPr>
            <p:spPr>
              <a:xfrm>
                <a:off x="4043695" y="427653"/>
                <a:ext cx="415325" cy="415326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  <a:endParaRPr/>
              </a:p>
            </p:txBody>
          </p:sp>
        </p:grpSp>
        <p:sp>
          <p:nvSpPr>
            <p:cNvPr id="770" name="Shape 770"/>
            <p:cNvSpPr/>
            <p:nvPr/>
          </p:nvSpPr>
          <p:spPr>
            <a:xfrm>
              <a:off x="4153493" y="6125721"/>
              <a:ext cx="1105282" cy="508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c="http://schemas.openxmlformats.org/markup-compatibility/2006" xmlns:mv="urn:schemas-microsoft-com:mac:vml" xmlns:ma14="http://schemas.microsoft.com/office/mac/drawingml/2011/main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700"/>
              </a:lvl1pPr>
            </a:lstStyle>
            <a:p>
              <a:r>
                <a:t>Reads</a:t>
              </a:r>
            </a:p>
          </p:txBody>
        </p:sp>
      </p:grpSp>
      <p:sp>
        <p:nvSpPr>
          <p:cNvPr id="772" name="Shape 772"/>
          <p:cNvSpPr/>
          <p:nvPr/>
        </p:nvSpPr>
        <p:spPr>
          <a:xfrm>
            <a:off x="420818" y="308661"/>
            <a:ext cx="3637027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What’s Mapping?</a:t>
            </a:r>
          </a:p>
        </p:txBody>
      </p:sp>
      <p:sp>
        <p:nvSpPr>
          <p:cNvPr id="773" name="Shape 773"/>
          <p:cNvSpPr/>
          <p:nvPr/>
        </p:nvSpPr>
        <p:spPr>
          <a:xfrm>
            <a:off x="9674691" y="5851061"/>
            <a:ext cx="3637027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r>
              <a:t>Sequence Alignment?</a:t>
            </a:r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1" grpId="1" animBg="1" advAuto="0"/>
      <p:bldP spid="773" grpId="2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Shape 775"/>
          <p:cNvSpPr/>
          <p:nvPr/>
        </p:nvSpPr>
        <p:spPr>
          <a:xfrm>
            <a:off x="63558" y="45201"/>
            <a:ext cx="5628590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What about in BLAST way?</a:t>
            </a:r>
          </a:p>
        </p:txBody>
      </p:sp>
      <p:sp>
        <p:nvSpPr>
          <p:cNvPr id="776" name="Shape 776"/>
          <p:cNvSpPr/>
          <p:nvPr/>
        </p:nvSpPr>
        <p:spPr>
          <a:xfrm>
            <a:off x="578361" y="8543287"/>
            <a:ext cx="4937025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/>
            </a:lvl1pPr>
          </a:lstStyle>
          <a:p>
            <a:r>
              <a:t>That’s make sense!!!</a:t>
            </a:r>
          </a:p>
        </p:txBody>
      </p:sp>
      <p:grpSp>
        <p:nvGrpSpPr>
          <p:cNvPr id="782" name="Group 782"/>
          <p:cNvGrpSpPr/>
          <p:nvPr/>
        </p:nvGrpSpPr>
        <p:grpSpPr>
          <a:xfrm>
            <a:off x="180556" y="1898631"/>
            <a:ext cx="3543782" cy="1041009"/>
            <a:chOff x="0" y="0"/>
            <a:chExt cx="3543780" cy="1041007"/>
          </a:xfrm>
        </p:grpSpPr>
        <p:sp>
          <p:nvSpPr>
            <p:cNvPr id="777" name="Shape 777"/>
            <p:cNvSpPr/>
            <p:nvPr/>
          </p:nvSpPr>
          <p:spPr>
            <a:xfrm>
              <a:off x="0" y="0"/>
              <a:ext cx="3543782" cy="0"/>
            </a:xfrm>
            <a:prstGeom prst="line">
              <a:avLst/>
            </a:prstGeom>
            <a:noFill/>
            <a:ln w="1143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778" name="Shape 778"/>
            <p:cNvSpPr/>
            <p:nvPr/>
          </p:nvSpPr>
          <p:spPr>
            <a:xfrm>
              <a:off x="13642" y="263427"/>
              <a:ext cx="941696" cy="1"/>
            </a:xfrm>
            <a:prstGeom prst="line">
              <a:avLst/>
            </a:prstGeom>
            <a:noFill/>
            <a:ln w="114300" cap="flat">
              <a:solidFill>
                <a:schemeClr val="accent5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779" name="Shape 779"/>
            <p:cNvSpPr/>
            <p:nvPr/>
          </p:nvSpPr>
          <p:spPr>
            <a:xfrm>
              <a:off x="521117" y="514154"/>
              <a:ext cx="941696" cy="1"/>
            </a:xfrm>
            <a:prstGeom prst="line">
              <a:avLst/>
            </a:prstGeom>
            <a:noFill/>
            <a:ln w="114300" cap="flat">
              <a:solidFill>
                <a:schemeClr val="accent2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780" name="Shape 780"/>
            <p:cNvSpPr/>
            <p:nvPr/>
          </p:nvSpPr>
          <p:spPr>
            <a:xfrm>
              <a:off x="892166" y="777581"/>
              <a:ext cx="941696" cy="1"/>
            </a:xfrm>
            <a:prstGeom prst="line">
              <a:avLst/>
            </a:prstGeom>
            <a:noFill/>
            <a:ln w="114300" cap="flat">
              <a:solidFill>
                <a:schemeClr val="accent1">
                  <a:satOff val="-3355"/>
                  <a:lumOff val="26614"/>
                </a:scheme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781" name="Shape 781"/>
            <p:cNvSpPr/>
            <p:nvPr/>
          </p:nvSpPr>
          <p:spPr>
            <a:xfrm>
              <a:off x="1301043" y="1041007"/>
              <a:ext cx="941696" cy="1"/>
            </a:xfrm>
            <a:prstGeom prst="line">
              <a:avLst/>
            </a:prstGeom>
            <a:noFill/>
            <a:ln w="114300" cap="flat">
              <a:solidFill>
                <a:schemeClr val="accent6">
                  <a:satOff val="24555"/>
                  <a:lumOff val="22232"/>
                </a:scheme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</p:grpSp>
      <p:grpSp>
        <p:nvGrpSpPr>
          <p:cNvPr id="799" name="Group 799"/>
          <p:cNvGrpSpPr/>
          <p:nvPr/>
        </p:nvGrpSpPr>
        <p:grpSpPr>
          <a:xfrm>
            <a:off x="4341571" y="813131"/>
            <a:ext cx="3885121" cy="3081389"/>
            <a:chOff x="0" y="0"/>
            <a:chExt cx="3885120" cy="3081387"/>
          </a:xfrm>
        </p:grpSpPr>
        <p:grpSp>
          <p:nvGrpSpPr>
            <p:cNvPr id="796" name="Group 796"/>
            <p:cNvGrpSpPr/>
            <p:nvPr/>
          </p:nvGrpSpPr>
          <p:grpSpPr>
            <a:xfrm>
              <a:off x="379439" y="391191"/>
              <a:ext cx="3505682" cy="2690197"/>
              <a:chOff x="0" y="0"/>
              <a:chExt cx="3505680" cy="2690196"/>
            </a:xfrm>
          </p:grpSpPr>
          <p:sp>
            <p:nvSpPr>
              <p:cNvPr id="783" name="Shape 783"/>
              <p:cNvSpPr/>
              <p:nvPr/>
            </p:nvSpPr>
            <p:spPr>
              <a:xfrm>
                <a:off x="0" y="0"/>
                <a:ext cx="3505681" cy="2690197"/>
              </a:xfrm>
              <a:prstGeom prst="rect">
                <a:avLst/>
              </a:prstGeom>
              <a:noFill/>
              <a:ln w="381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  <a:endParaRPr/>
              </a:p>
            </p:txBody>
          </p:sp>
          <p:sp>
            <p:nvSpPr>
              <p:cNvPr id="784" name="Shape 784"/>
              <p:cNvSpPr/>
              <p:nvPr/>
            </p:nvSpPr>
            <p:spPr>
              <a:xfrm flipV="1">
                <a:off x="834774" y="968261"/>
                <a:ext cx="317369" cy="317368"/>
              </a:xfrm>
              <a:prstGeom prst="line">
                <a:avLst/>
              </a:prstGeom>
              <a:noFill/>
              <a:ln w="38100" cap="flat"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  <a:endParaRPr/>
              </a:p>
            </p:txBody>
          </p:sp>
          <p:sp>
            <p:nvSpPr>
              <p:cNvPr id="785" name="Shape 785"/>
              <p:cNvSpPr/>
              <p:nvPr/>
            </p:nvSpPr>
            <p:spPr>
              <a:xfrm flipV="1">
                <a:off x="1125389" y="677134"/>
                <a:ext cx="317368" cy="317369"/>
              </a:xfrm>
              <a:prstGeom prst="line">
                <a:avLst/>
              </a:prstGeom>
              <a:noFill/>
              <a:ln w="38100" cap="flat">
                <a:solidFill>
                  <a:schemeClr val="accent5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  <a:endParaRPr/>
              </a:p>
            </p:txBody>
          </p:sp>
          <p:sp>
            <p:nvSpPr>
              <p:cNvPr id="786" name="Shape 786"/>
              <p:cNvSpPr/>
              <p:nvPr/>
            </p:nvSpPr>
            <p:spPr>
              <a:xfrm flipV="1">
                <a:off x="631574" y="1171461"/>
                <a:ext cx="317369" cy="317368"/>
              </a:xfrm>
              <a:prstGeom prst="line">
                <a:avLst/>
              </a:prstGeom>
              <a:noFill/>
              <a:ln w="38100" cap="flat">
                <a:solidFill>
                  <a:schemeClr val="accent1">
                    <a:satOff val="-3355"/>
                    <a:lumOff val="26614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  <a:endParaRPr/>
              </a:p>
            </p:txBody>
          </p:sp>
          <p:sp>
            <p:nvSpPr>
              <p:cNvPr id="787" name="Shape 787"/>
              <p:cNvSpPr/>
              <p:nvPr/>
            </p:nvSpPr>
            <p:spPr>
              <a:xfrm flipV="1">
                <a:off x="1365204" y="404322"/>
                <a:ext cx="343474" cy="343475"/>
              </a:xfrm>
              <a:prstGeom prst="line">
                <a:avLst/>
              </a:prstGeom>
              <a:noFill/>
              <a:ln w="38100" cap="flat">
                <a:solidFill>
                  <a:schemeClr val="accent2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  <a:endParaRPr/>
              </a:p>
            </p:txBody>
          </p:sp>
          <p:sp>
            <p:nvSpPr>
              <p:cNvPr id="788" name="Shape 788"/>
              <p:cNvSpPr/>
              <p:nvPr/>
            </p:nvSpPr>
            <p:spPr>
              <a:xfrm flipV="1">
                <a:off x="1943463" y="1171461"/>
                <a:ext cx="317369" cy="317368"/>
              </a:xfrm>
              <a:prstGeom prst="line">
                <a:avLst/>
              </a:prstGeom>
              <a:noFill/>
              <a:ln w="38100" cap="flat"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  <a:endParaRPr/>
              </a:p>
            </p:txBody>
          </p:sp>
          <p:sp>
            <p:nvSpPr>
              <p:cNvPr id="789" name="Shape 789"/>
              <p:cNvSpPr/>
              <p:nvPr/>
            </p:nvSpPr>
            <p:spPr>
              <a:xfrm flipV="1">
                <a:off x="631574" y="1880830"/>
                <a:ext cx="317369" cy="317369"/>
              </a:xfrm>
              <a:prstGeom prst="line">
                <a:avLst/>
              </a:prstGeom>
              <a:noFill/>
              <a:ln w="38100" cap="flat"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  <a:endParaRPr/>
              </a:p>
            </p:txBody>
          </p:sp>
          <p:sp>
            <p:nvSpPr>
              <p:cNvPr id="790" name="Shape 790"/>
              <p:cNvSpPr/>
              <p:nvPr/>
            </p:nvSpPr>
            <p:spPr>
              <a:xfrm flipV="1">
                <a:off x="1287518" y="1186414"/>
                <a:ext cx="317369" cy="317369"/>
              </a:xfrm>
              <a:prstGeom prst="line">
                <a:avLst/>
              </a:prstGeom>
              <a:noFill/>
              <a:ln w="38100" cap="flat">
                <a:solidFill>
                  <a:schemeClr val="accent1">
                    <a:satOff val="-3355"/>
                    <a:lumOff val="26614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  <a:endParaRPr/>
              </a:p>
            </p:txBody>
          </p:sp>
          <p:sp>
            <p:nvSpPr>
              <p:cNvPr id="791" name="Shape 791"/>
              <p:cNvSpPr/>
              <p:nvPr/>
            </p:nvSpPr>
            <p:spPr>
              <a:xfrm flipV="1">
                <a:off x="2108563" y="679259"/>
                <a:ext cx="317369" cy="317369"/>
              </a:xfrm>
              <a:prstGeom prst="line">
                <a:avLst/>
              </a:prstGeom>
              <a:noFill/>
              <a:ln w="38100" cap="flat">
                <a:solidFill>
                  <a:schemeClr val="accent5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  <a:endParaRPr/>
              </a:p>
            </p:txBody>
          </p:sp>
          <p:sp>
            <p:nvSpPr>
              <p:cNvPr id="792" name="Shape 792"/>
              <p:cNvSpPr/>
              <p:nvPr/>
            </p:nvSpPr>
            <p:spPr>
              <a:xfrm flipV="1">
                <a:off x="2599407" y="1173361"/>
                <a:ext cx="343474" cy="343475"/>
              </a:xfrm>
              <a:prstGeom prst="line">
                <a:avLst/>
              </a:prstGeom>
              <a:noFill/>
              <a:ln w="38100" cap="flat">
                <a:solidFill>
                  <a:schemeClr val="accent2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  <a:endParaRPr/>
              </a:p>
            </p:txBody>
          </p:sp>
          <p:sp>
            <p:nvSpPr>
              <p:cNvPr id="793" name="Shape 793"/>
              <p:cNvSpPr/>
              <p:nvPr/>
            </p:nvSpPr>
            <p:spPr>
              <a:xfrm flipV="1">
                <a:off x="2374033" y="1422234"/>
                <a:ext cx="317369" cy="317369"/>
              </a:xfrm>
              <a:prstGeom prst="line">
                <a:avLst/>
              </a:prstGeom>
              <a:noFill/>
              <a:ln w="38100" cap="flat">
                <a:solidFill>
                  <a:schemeClr val="accent5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  <a:endParaRPr/>
              </a:p>
            </p:txBody>
          </p:sp>
          <p:sp>
            <p:nvSpPr>
              <p:cNvPr id="794" name="Shape 794"/>
              <p:cNvSpPr/>
              <p:nvPr/>
            </p:nvSpPr>
            <p:spPr>
              <a:xfrm flipV="1">
                <a:off x="2108563" y="1693569"/>
                <a:ext cx="317369" cy="317368"/>
              </a:xfrm>
              <a:prstGeom prst="line">
                <a:avLst/>
              </a:prstGeom>
              <a:noFill/>
              <a:ln w="38100" cap="flat">
                <a:solidFill>
                  <a:schemeClr val="accent1">
                    <a:satOff val="-3355"/>
                    <a:lumOff val="26614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  <a:endParaRPr/>
              </a:p>
            </p:txBody>
          </p:sp>
          <p:sp>
            <p:nvSpPr>
              <p:cNvPr id="795" name="Shape 795"/>
              <p:cNvSpPr/>
              <p:nvPr/>
            </p:nvSpPr>
            <p:spPr>
              <a:xfrm flipV="1">
                <a:off x="1904501" y="1866597"/>
                <a:ext cx="345834" cy="345835"/>
              </a:xfrm>
              <a:prstGeom prst="line">
                <a:avLst/>
              </a:prstGeom>
              <a:noFill/>
              <a:ln w="38100" cap="flat">
                <a:solidFill>
                  <a:schemeClr val="accent6">
                    <a:satOff val="24555"/>
                    <a:lumOff val="22232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  <a:endParaRPr/>
              </a:p>
            </p:txBody>
          </p:sp>
        </p:grpSp>
        <p:sp>
          <p:nvSpPr>
            <p:cNvPr id="797" name="Shape 797"/>
            <p:cNvSpPr/>
            <p:nvPr/>
          </p:nvSpPr>
          <p:spPr>
            <a:xfrm>
              <a:off x="1780922" y="0"/>
              <a:ext cx="702717" cy="381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c="http://schemas.openxmlformats.org/markup-compatibility/2006" xmlns:mv="urn:schemas-microsoft-com:mac:vml" xmlns:ma14="http://schemas.microsoft.com/office/mac/drawingml/2011/main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800"/>
              </a:lvl1pPr>
            </a:lstStyle>
            <a:p>
              <a:r>
                <a:t>query</a:t>
              </a:r>
            </a:p>
          </p:txBody>
        </p:sp>
        <p:sp>
          <p:nvSpPr>
            <p:cNvPr id="798" name="Shape 798"/>
            <p:cNvSpPr/>
            <p:nvPr/>
          </p:nvSpPr>
          <p:spPr>
            <a:xfrm rot="16200000">
              <a:off x="-700830" y="1360385"/>
              <a:ext cx="1782660" cy="381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c="http://schemas.openxmlformats.org/markup-compatibility/2006" xmlns:mv="urn:schemas-microsoft-com:mac:vml"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1800"/>
              </a:lvl1pPr>
            </a:lstStyle>
            <a:p>
              <a:r>
                <a:t>database seq</a:t>
              </a:r>
            </a:p>
          </p:txBody>
        </p:sp>
      </p:grpSp>
      <p:grpSp>
        <p:nvGrpSpPr>
          <p:cNvPr id="812" name="Group 812"/>
          <p:cNvGrpSpPr/>
          <p:nvPr/>
        </p:nvGrpSpPr>
        <p:grpSpPr>
          <a:xfrm>
            <a:off x="8843926" y="760686"/>
            <a:ext cx="3885121" cy="3068689"/>
            <a:chOff x="0" y="0"/>
            <a:chExt cx="3885120" cy="3068687"/>
          </a:xfrm>
        </p:grpSpPr>
        <p:grpSp>
          <p:nvGrpSpPr>
            <p:cNvPr id="809" name="Group 809"/>
            <p:cNvGrpSpPr/>
            <p:nvPr/>
          </p:nvGrpSpPr>
          <p:grpSpPr>
            <a:xfrm>
              <a:off x="379439" y="378491"/>
              <a:ext cx="3505682" cy="2690197"/>
              <a:chOff x="0" y="0"/>
              <a:chExt cx="3505680" cy="2690196"/>
            </a:xfrm>
          </p:grpSpPr>
          <p:sp>
            <p:nvSpPr>
              <p:cNvPr id="800" name="Shape 800"/>
              <p:cNvSpPr/>
              <p:nvPr/>
            </p:nvSpPr>
            <p:spPr>
              <a:xfrm>
                <a:off x="0" y="0"/>
                <a:ext cx="3505681" cy="2690197"/>
              </a:xfrm>
              <a:prstGeom prst="rect">
                <a:avLst/>
              </a:prstGeom>
              <a:noFill/>
              <a:ln w="381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  <a:endParaRPr/>
              </a:p>
            </p:txBody>
          </p:sp>
          <p:sp>
            <p:nvSpPr>
              <p:cNvPr id="801" name="Shape 801"/>
              <p:cNvSpPr/>
              <p:nvPr/>
            </p:nvSpPr>
            <p:spPr>
              <a:xfrm flipV="1">
                <a:off x="834774" y="968261"/>
                <a:ext cx="317369" cy="317368"/>
              </a:xfrm>
              <a:prstGeom prst="line">
                <a:avLst/>
              </a:prstGeom>
              <a:noFill/>
              <a:ln w="38100" cap="flat"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  <a:endParaRPr/>
              </a:p>
            </p:txBody>
          </p:sp>
          <p:sp>
            <p:nvSpPr>
              <p:cNvPr id="802" name="Shape 802"/>
              <p:cNvSpPr/>
              <p:nvPr/>
            </p:nvSpPr>
            <p:spPr>
              <a:xfrm flipV="1">
                <a:off x="1125389" y="677134"/>
                <a:ext cx="317368" cy="317369"/>
              </a:xfrm>
              <a:prstGeom prst="line">
                <a:avLst/>
              </a:prstGeom>
              <a:noFill/>
              <a:ln w="38100" cap="flat">
                <a:solidFill>
                  <a:schemeClr val="accent5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  <a:endParaRPr/>
              </a:p>
            </p:txBody>
          </p:sp>
          <p:sp>
            <p:nvSpPr>
              <p:cNvPr id="803" name="Shape 803"/>
              <p:cNvSpPr/>
              <p:nvPr/>
            </p:nvSpPr>
            <p:spPr>
              <a:xfrm flipV="1">
                <a:off x="631574" y="1171461"/>
                <a:ext cx="317369" cy="317368"/>
              </a:xfrm>
              <a:prstGeom prst="line">
                <a:avLst/>
              </a:prstGeom>
              <a:noFill/>
              <a:ln w="38100" cap="flat">
                <a:solidFill>
                  <a:schemeClr val="accent1">
                    <a:satOff val="-3355"/>
                    <a:lumOff val="26614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  <a:endParaRPr/>
              </a:p>
            </p:txBody>
          </p:sp>
          <p:sp>
            <p:nvSpPr>
              <p:cNvPr id="804" name="Shape 804"/>
              <p:cNvSpPr/>
              <p:nvPr/>
            </p:nvSpPr>
            <p:spPr>
              <a:xfrm flipV="1">
                <a:off x="1365204" y="404322"/>
                <a:ext cx="343474" cy="343475"/>
              </a:xfrm>
              <a:prstGeom prst="line">
                <a:avLst/>
              </a:prstGeom>
              <a:noFill/>
              <a:ln w="38100" cap="flat">
                <a:solidFill>
                  <a:schemeClr val="accent2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  <a:endParaRPr/>
              </a:p>
            </p:txBody>
          </p:sp>
          <p:sp>
            <p:nvSpPr>
              <p:cNvPr id="805" name="Shape 805"/>
              <p:cNvSpPr/>
              <p:nvPr/>
            </p:nvSpPr>
            <p:spPr>
              <a:xfrm flipV="1">
                <a:off x="2599407" y="1173361"/>
                <a:ext cx="343474" cy="343475"/>
              </a:xfrm>
              <a:prstGeom prst="line">
                <a:avLst/>
              </a:prstGeom>
              <a:noFill/>
              <a:ln w="38100" cap="flat">
                <a:solidFill>
                  <a:schemeClr val="accent2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  <a:endParaRPr/>
              </a:p>
            </p:txBody>
          </p:sp>
          <p:sp>
            <p:nvSpPr>
              <p:cNvPr id="806" name="Shape 806"/>
              <p:cNvSpPr/>
              <p:nvPr/>
            </p:nvSpPr>
            <p:spPr>
              <a:xfrm flipV="1">
                <a:off x="2374033" y="1422234"/>
                <a:ext cx="317369" cy="317369"/>
              </a:xfrm>
              <a:prstGeom prst="line">
                <a:avLst/>
              </a:prstGeom>
              <a:noFill/>
              <a:ln w="38100" cap="flat">
                <a:solidFill>
                  <a:schemeClr val="accent5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  <a:endParaRPr/>
              </a:p>
            </p:txBody>
          </p:sp>
          <p:sp>
            <p:nvSpPr>
              <p:cNvPr id="807" name="Shape 807"/>
              <p:cNvSpPr/>
              <p:nvPr/>
            </p:nvSpPr>
            <p:spPr>
              <a:xfrm flipV="1">
                <a:off x="2108563" y="1693569"/>
                <a:ext cx="317369" cy="317368"/>
              </a:xfrm>
              <a:prstGeom prst="line">
                <a:avLst/>
              </a:prstGeom>
              <a:noFill/>
              <a:ln w="38100" cap="flat">
                <a:solidFill>
                  <a:schemeClr val="accent1">
                    <a:satOff val="-3355"/>
                    <a:lumOff val="26614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  <a:endParaRPr/>
              </a:p>
            </p:txBody>
          </p:sp>
          <p:sp>
            <p:nvSpPr>
              <p:cNvPr id="808" name="Shape 808"/>
              <p:cNvSpPr/>
              <p:nvPr/>
            </p:nvSpPr>
            <p:spPr>
              <a:xfrm flipV="1">
                <a:off x="1904501" y="1866597"/>
                <a:ext cx="345834" cy="345835"/>
              </a:xfrm>
              <a:prstGeom prst="line">
                <a:avLst/>
              </a:prstGeom>
              <a:noFill/>
              <a:ln w="38100" cap="flat">
                <a:solidFill>
                  <a:schemeClr val="accent6">
                    <a:satOff val="24555"/>
                    <a:lumOff val="22232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  <a:endParaRPr/>
              </a:p>
            </p:txBody>
          </p:sp>
        </p:grpSp>
        <p:sp>
          <p:nvSpPr>
            <p:cNvPr id="810" name="Shape 810"/>
            <p:cNvSpPr/>
            <p:nvPr/>
          </p:nvSpPr>
          <p:spPr>
            <a:xfrm>
              <a:off x="1780922" y="0"/>
              <a:ext cx="702718" cy="381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c="http://schemas.openxmlformats.org/markup-compatibility/2006" xmlns:mv="urn:schemas-microsoft-com:mac:vml" xmlns:ma14="http://schemas.microsoft.com/office/mac/drawingml/2011/main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800"/>
              </a:lvl1pPr>
            </a:lstStyle>
            <a:p>
              <a:r>
                <a:t>query</a:t>
              </a:r>
            </a:p>
          </p:txBody>
        </p:sp>
        <p:sp>
          <p:nvSpPr>
            <p:cNvPr id="811" name="Shape 811"/>
            <p:cNvSpPr/>
            <p:nvPr/>
          </p:nvSpPr>
          <p:spPr>
            <a:xfrm rot="16200000">
              <a:off x="-700830" y="1347685"/>
              <a:ext cx="1782660" cy="381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c="http://schemas.openxmlformats.org/markup-compatibility/2006" xmlns:mv="urn:schemas-microsoft-com:mac:vml"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1800"/>
              </a:lvl1pPr>
            </a:lstStyle>
            <a:p>
              <a:r>
                <a:t>database seq </a:t>
              </a:r>
            </a:p>
          </p:txBody>
        </p:sp>
      </p:grpSp>
      <p:grpSp>
        <p:nvGrpSpPr>
          <p:cNvPr id="829" name="Group 829"/>
          <p:cNvGrpSpPr/>
          <p:nvPr/>
        </p:nvGrpSpPr>
        <p:grpSpPr>
          <a:xfrm>
            <a:off x="2757570" y="4849659"/>
            <a:ext cx="3885122" cy="3068688"/>
            <a:chOff x="0" y="0"/>
            <a:chExt cx="3885120" cy="3068687"/>
          </a:xfrm>
        </p:grpSpPr>
        <p:grpSp>
          <p:nvGrpSpPr>
            <p:cNvPr id="822" name="Group 822"/>
            <p:cNvGrpSpPr/>
            <p:nvPr/>
          </p:nvGrpSpPr>
          <p:grpSpPr>
            <a:xfrm>
              <a:off x="379439" y="378491"/>
              <a:ext cx="3505682" cy="2690197"/>
              <a:chOff x="0" y="0"/>
              <a:chExt cx="3505680" cy="2690196"/>
            </a:xfrm>
          </p:grpSpPr>
          <p:sp>
            <p:nvSpPr>
              <p:cNvPr id="813" name="Shape 813"/>
              <p:cNvSpPr/>
              <p:nvPr/>
            </p:nvSpPr>
            <p:spPr>
              <a:xfrm>
                <a:off x="0" y="0"/>
                <a:ext cx="3505681" cy="2690197"/>
              </a:xfrm>
              <a:prstGeom prst="rect">
                <a:avLst/>
              </a:prstGeom>
              <a:noFill/>
              <a:ln w="381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  <a:endParaRPr/>
              </a:p>
            </p:txBody>
          </p:sp>
          <p:sp>
            <p:nvSpPr>
              <p:cNvPr id="814" name="Shape 814"/>
              <p:cNvSpPr/>
              <p:nvPr/>
            </p:nvSpPr>
            <p:spPr>
              <a:xfrm flipV="1">
                <a:off x="834774" y="968261"/>
                <a:ext cx="317369" cy="317368"/>
              </a:xfrm>
              <a:prstGeom prst="line">
                <a:avLst/>
              </a:prstGeom>
              <a:noFill/>
              <a:ln w="38100" cap="flat"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  <a:endParaRPr/>
              </a:p>
            </p:txBody>
          </p:sp>
          <p:sp>
            <p:nvSpPr>
              <p:cNvPr id="815" name="Shape 815"/>
              <p:cNvSpPr/>
              <p:nvPr/>
            </p:nvSpPr>
            <p:spPr>
              <a:xfrm flipV="1">
                <a:off x="1125389" y="677134"/>
                <a:ext cx="317368" cy="317369"/>
              </a:xfrm>
              <a:prstGeom prst="line">
                <a:avLst/>
              </a:prstGeom>
              <a:noFill/>
              <a:ln w="38100" cap="flat">
                <a:solidFill>
                  <a:schemeClr val="accent5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  <a:endParaRPr/>
              </a:p>
            </p:txBody>
          </p:sp>
          <p:sp>
            <p:nvSpPr>
              <p:cNvPr id="816" name="Shape 816"/>
              <p:cNvSpPr/>
              <p:nvPr/>
            </p:nvSpPr>
            <p:spPr>
              <a:xfrm flipV="1">
                <a:off x="631574" y="1171461"/>
                <a:ext cx="317369" cy="317368"/>
              </a:xfrm>
              <a:prstGeom prst="line">
                <a:avLst/>
              </a:prstGeom>
              <a:noFill/>
              <a:ln w="38100" cap="flat">
                <a:solidFill>
                  <a:schemeClr val="accent1">
                    <a:satOff val="-3355"/>
                    <a:lumOff val="26614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  <a:endParaRPr/>
              </a:p>
            </p:txBody>
          </p:sp>
          <p:sp>
            <p:nvSpPr>
              <p:cNvPr id="817" name="Shape 817"/>
              <p:cNvSpPr/>
              <p:nvPr/>
            </p:nvSpPr>
            <p:spPr>
              <a:xfrm flipV="1">
                <a:off x="1377904" y="404322"/>
                <a:ext cx="343474" cy="343475"/>
              </a:xfrm>
              <a:prstGeom prst="line">
                <a:avLst/>
              </a:prstGeom>
              <a:noFill/>
              <a:ln w="38100" cap="flat">
                <a:solidFill>
                  <a:schemeClr val="accent2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  <a:endParaRPr/>
              </a:p>
            </p:txBody>
          </p:sp>
          <p:sp>
            <p:nvSpPr>
              <p:cNvPr id="818" name="Shape 818"/>
              <p:cNvSpPr/>
              <p:nvPr/>
            </p:nvSpPr>
            <p:spPr>
              <a:xfrm flipV="1">
                <a:off x="2599407" y="1173361"/>
                <a:ext cx="343474" cy="343475"/>
              </a:xfrm>
              <a:prstGeom prst="line">
                <a:avLst/>
              </a:prstGeom>
              <a:noFill/>
              <a:ln w="38100" cap="flat">
                <a:solidFill>
                  <a:schemeClr val="accent2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  <a:endParaRPr/>
              </a:p>
            </p:txBody>
          </p:sp>
          <p:sp>
            <p:nvSpPr>
              <p:cNvPr id="819" name="Shape 819"/>
              <p:cNvSpPr/>
              <p:nvPr/>
            </p:nvSpPr>
            <p:spPr>
              <a:xfrm flipV="1">
                <a:off x="2374033" y="1422234"/>
                <a:ext cx="317369" cy="317369"/>
              </a:xfrm>
              <a:prstGeom prst="line">
                <a:avLst/>
              </a:prstGeom>
              <a:noFill/>
              <a:ln w="38100" cap="flat">
                <a:solidFill>
                  <a:schemeClr val="accent5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  <a:endParaRPr/>
              </a:p>
            </p:txBody>
          </p:sp>
          <p:sp>
            <p:nvSpPr>
              <p:cNvPr id="820" name="Shape 820"/>
              <p:cNvSpPr/>
              <p:nvPr/>
            </p:nvSpPr>
            <p:spPr>
              <a:xfrm flipV="1">
                <a:off x="2108563" y="1693569"/>
                <a:ext cx="317369" cy="317368"/>
              </a:xfrm>
              <a:prstGeom prst="line">
                <a:avLst/>
              </a:prstGeom>
              <a:noFill/>
              <a:ln w="38100" cap="flat">
                <a:solidFill>
                  <a:schemeClr val="accent1">
                    <a:satOff val="-3355"/>
                    <a:lumOff val="26614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  <a:endParaRPr/>
              </a:p>
            </p:txBody>
          </p:sp>
          <p:sp>
            <p:nvSpPr>
              <p:cNvPr id="821" name="Shape 821"/>
              <p:cNvSpPr/>
              <p:nvPr/>
            </p:nvSpPr>
            <p:spPr>
              <a:xfrm flipV="1">
                <a:off x="1904501" y="1866597"/>
                <a:ext cx="345834" cy="345835"/>
              </a:xfrm>
              <a:prstGeom prst="line">
                <a:avLst/>
              </a:prstGeom>
              <a:noFill/>
              <a:ln w="38100" cap="flat">
                <a:solidFill>
                  <a:schemeClr val="accent6">
                    <a:satOff val="24555"/>
                    <a:lumOff val="22232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  <a:endParaRPr/>
              </a:p>
            </p:txBody>
          </p:sp>
        </p:grpSp>
        <p:sp>
          <p:nvSpPr>
            <p:cNvPr id="823" name="Shape 823"/>
            <p:cNvSpPr/>
            <p:nvPr/>
          </p:nvSpPr>
          <p:spPr>
            <a:xfrm>
              <a:off x="1780922" y="0"/>
              <a:ext cx="702718" cy="381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c="http://schemas.openxmlformats.org/markup-compatibility/2006" xmlns:mv="urn:schemas-microsoft-com:mac:vml" xmlns:ma14="http://schemas.microsoft.com/office/mac/drawingml/2011/main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800"/>
              </a:lvl1pPr>
            </a:lstStyle>
            <a:p>
              <a:r>
                <a:t>query</a:t>
              </a:r>
            </a:p>
          </p:txBody>
        </p:sp>
        <p:sp>
          <p:nvSpPr>
            <p:cNvPr id="824" name="Shape 824"/>
            <p:cNvSpPr/>
            <p:nvPr/>
          </p:nvSpPr>
          <p:spPr>
            <a:xfrm rot="16200000">
              <a:off x="-700830" y="1347685"/>
              <a:ext cx="1782660" cy="381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c="http://schemas.openxmlformats.org/markup-compatibility/2006" xmlns:mv="urn:schemas-microsoft-com:mac:vml"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1800"/>
              </a:lvl1pPr>
            </a:lstStyle>
            <a:p>
              <a:r>
                <a:t>database seq </a:t>
              </a:r>
            </a:p>
          </p:txBody>
        </p:sp>
        <p:sp>
          <p:nvSpPr>
            <p:cNvPr id="825" name="Shape 825"/>
            <p:cNvSpPr/>
            <p:nvPr/>
          </p:nvSpPr>
          <p:spPr>
            <a:xfrm flipV="1">
              <a:off x="2036743" y="559299"/>
              <a:ext cx="265160" cy="277860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826" name="Shape 826"/>
            <p:cNvSpPr/>
            <p:nvPr/>
          </p:nvSpPr>
          <p:spPr>
            <a:xfrm flipV="1">
              <a:off x="842124" y="1764364"/>
              <a:ext cx="265160" cy="277861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827" name="Shape 827"/>
            <p:cNvSpPr/>
            <p:nvPr/>
          </p:nvSpPr>
          <p:spPr>
            <a:xfrm flipV="1">
              <a:off x="3290867" y="1304399"/>
              <a:ext cx="265160" cy="277861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828" name="Shape 828"/>
            <p:cNvSpPr/>
            <p:nvPr/>
          </p:nvSpPr>
          <p:spPr>
            <a:xfrm flipV="1">
              <a:off x="2096248" y="2509465"/>
              <a:ext cx="265160" cy="277860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</p:grpSp>
      <p:grpSp>
        <p:nvGrpSpPr>
          <p:cNvPr id="850" name="Group 850"/>
          <p:cNvGrpSpPr/>
          <p:nvPr/>
        </p:nvGrpSpPr>
        <p:grpSpPr>
          <a:xfrm>
            <a:off x="7351138" y="4913159"/>
            <a:ext cx="3885121" cy="3068688"/>
            <a:chOff x="0" y="0"/>
            <a:chExt cx="3885120" cy="3068687"/>
          </a:xfrm>
        </p:grpSpPr>
        <p:sp>
          <p:nvSpPr>
            <p:cNvPr id="830" name="Shape 830"/>
            <p:cNvSpPr/>
            <p:nvPr/>
          </p:nvSpPr>
          <p:spPr>
            <a:xfrm flipV="1">
              <a:off x="3525135" y="1048922"/>
              <a:ext cx="265160" cy="277860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ysDot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831" name="Shape 831"/>
            <p:cNvSpPr/>
            <p:nvPr/>
          </p:nvSpPr>
          <p:spPr>
            <a:xfrm>
              <a:off x="379439" y="378491"/>
              <a:ext cx="3505682" cy="2690197"/>
            </a:xfrm>
            <a:prstGeom prst="rect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832" name="Shape 832"/>
            <p:cNvSpPr/>
            <p:nvPr/>
          </p:nvSpPr>
          <p:spPr>
            <a:xfrm flipV="1">
              <a:off x="2978846" y="1551852"/>
              <a:ext cx="343475" cy="343475"/>
            </a:xfrm>
            <a:prstGeom prst="line">
              <a:avLst/>
            </a:prstGeom>
            <a:noFill/>
            <a:ln w="38100" cap="flat">
              <a:solidFill>
                <a:schemeClr val="accent2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833" name="Shape 833"/>
            <p:cNvSpPr/>
            <p:nvPr/>
          </p:nvSpPr>
          <p:spPr>
            <a:xfrm flipV="1">
              <a:off x="2753473" y="1800725"/>
              <a:ext cx="317369" cy="317369"/>
            </a:xfrm>
            <a:prstGeom prst="line">
              <a:avLst/>
            </a:prstGeom>
            <a:noFill/>
            <a:ln w="38100" cap="flat">
              <a:solidFill>
                <a:schemeClr val="accent5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834" name="Shape 834"/>
            <p:cNvSpPr/>
            <p:nvPr/>
          </p:nvSpPr>
          <p:spPr>
            <a:xfrm flipV="1">
              <a:off x="2488003" y="2072060"/>
              <a:ext cx="317368" cy="317369"/>
            </a:xfrm>
            <a:prstGeom prst="line">
              <a:avLst/>
            </a:prstGeom>
            <a:noFill/>
            <a:ln w="38100" cap="flat">
              <a:solidFill>
                <a:schemeClr val="accent1">
                  <a:satOff val="-3355"/>
                  <a:lumOff val="26614"/>
                </a:scheme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835" name="Shape 835"/>
            <p:cNvSpPr/>
            <p:nvPr/>
          </p:nvSpPr>
          <p:spPr>
            <a:xfrm flipV="1">
              <a:off x="2283940" y="2245089"/>
              <a:ext cx="345835" cy="345835"/>
            </a:xfrm>
            <a:prstGeom prst="line">
              <a:avLst/>
            </a:prstGeom>
            <a:noFill/>
            <a:ln w="38100" cap="flat">
              <a:solidFill>
                <a:schemeClr val="accent6">
                  <a:satOff val="24555"/>
                  <a:lumOff val="22232"/>
                </a:scheme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836" name="Shape 836"/>
            <p:cNvSpPr/>
            <p:nvPr/>
          </p:nvSpPr>
          <p:spPr>
            <a:xfrm>
              <a:off x="1780922" y="0"/>
              <a:ext cx="702718" cy="381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c="http://schemas.openxmlformats.org/markup-compatibility/2006" xmlns:mv="urn:schemas-microsoft-com:mac:vml" xmlns:ma14="http://schemas.microsoft.com/office/mac/drawingml/2011/main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800"/>
              </a:lvl1pPr>
            </a:lstStyle>
            <a:p>
              <a:r>
                <a:t>query</a:t>
              </a:r>
            </a:p>
          </p:txBody>
        </p:sp>
        <p:sp>
          <p:nvSpPr>
            <p:cNvPr id="837" name="Shape 837"/>
            <p:cNvSpPr/>
            <p:nvPr/>
          </p:nvSpPr>
          <p:spPr>
            <a:xfrm rot="16200000">
              <a:off x="-700830" y="1347685"/>
              <a:ext cx="1782660" cy="381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c="http://schemas.openxmlformats.org/markup-compatibility/2006" xmlns:mv="urn:schemas-microsoft-com:mac:vml"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1800"/>
              </a:lvl1pPr>
            </a:lstStyle>
            <a:p>
              <a:r>
                <a:t>database seq </a:t>
              </a:r>
            </a:p>
          </p:txBody>
        </p:sp>
        <p:sp>
          <p:nvSpPr>
            <p:cNvPr id="838" name="Shape 838"/>
            <p:cNvSpPr/>
            <p:nvPr/>
          </p:nvSpPr>
          <p:spPr>
            <a:xfrm flipV="1">
              <a:off x="3290867" y="1304399"/>
              <a:ext cx="265160" cy="277860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839" name="Shape 839"/>
            <p:cNvSpPr/>
            <p:nvPr/>
          </p:nvSpPr>
          <p:spPr>
            <a:xfrm flipV="1">
              <a:off x="2096248" y="2509465"/>
              <a:ext cx="265160" cy="277860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grpSp>
          <p:nvGrpSpPr>
            <p:cNvPr id="848" name="Group 848"/>
            <p:cNvGrpSpPr/>
            <p:nvPr/>
          </p:nvGrpSpPr>
          <p:grpSpPr>
            <a:xfrm>
              <a:off x="586060" y="469748"/>
              <a:ext cx="1846514" cy="1896085"/>
              <a:chOff x="0" y="-12699"/>
              <a:chExt cx="1846513" cy="1896083"/>
            </a:xfrm>
          </p:grpSpPr>
          <p:sp>
            <p:nvSpPr>
              <p:cNvPr id="840" name="Shape 840"/>
              <p:cNvSpPr/>
              <p:nvPr/>
            </p:nvSpPr>
            <p:spPr>
              <a:xfrm flipV="1">
                <a:off x="564653" y="991304"/>
                <a:ext cx="317369" cy="317368"/>
              </a:xfrm>
              <a:prstGeom prst="line">
                <a:avLst/>
              </a:prstGeom>
              <a:noFill/>
              <a:ln w="38100" cap="flat"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  <a:endParaRPr/>
              </a:p>
            </p:txBody>
          </p:sp>
          <p:sp>
            <p:nvSpPr>
              <p:cNvPr id="841" name="Shape 841"/>
              <p:cNvSpPr/>
              <p:nvPr/>
            </p:nvSpPr>
            <p:spPr>
              <a:xfrm flipV="1">
                <a:off x="855268" y="700177"/>
                <a:ext cx="317369" cy="317369"/>
              </a:xfrm>
              <a:prstGeom prst="line">
                <a:avLst/>
              </a:prstGeom>
              <a:noFill/>
              <a:ln w="38100" cap="flat">
                <a:solidFill>
                  <a:schemeClr val="accent5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  <a:endParaRPr/>
              </a:p>
            </p:txBody>
          </p:sp>
          <p:sp>
            <p:nvSpPr>
              <p:cNvPr id="842" name="Shape 842"/>
              <p:cNvSpPr/>
              <p:nvPr/>
            </p:nvSpPr>
            <p:spPr>
              <a:xfrm flipV="1">
                <a:off x="361453" y="1194504"/>
                <a:ext cx="317369" cy="317368"/>
              </a:xfrm>
              <a:prstGeom prst="line">
                <a:avLst/>
              </a:prstGeom>
              <a:noFill/>
              <a:ln w="38100" cap="flat">
                <a:solidFill>
                  <a:schemeClr val="accent1">
                    <a:satOff val="-3355"/>
                    <a:lumOff val="26614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  <a:endParaRPr/>
              </a:p>
            </p:txBody>
          </p:sp>
          <p:sp>
            <p:nvSpPr>
              <p:cNvPr id="843" name="Shape 843"/>
              <p:cNvSpPr/>
              <p:nvPr/>
            </p:nvSpPr>
            <p:spPr>
              <a:xfrm flipV="1">
                <a:off x="1095083" y="427365"/>
                <a:ext cx="343475" cy="343475"/>
              </a:xfrm>
              <a:prstGeom prst="line">
                <a:avLst/>
              </a:prstGeom>
              <a:noFill/>
              <a:ln w="38100" cap="flat">
                <a:solidFill>
                  <a:schemeClr val="accent2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  <a:endParaRPr/>
              </a:p>
            </p:txBody>
          </p:sp>
          <p:sp>
            <p:nvSpPr>
              <p:cNvPr id="844" name="Shape 844"/>
              <p:cNvSpPr/>
              <p:nvPr/>
            </p:nvSpPr>
            <p:spPr>
              <a:xfrm flipV="1">
                <a:off x="1387182" y="203851"/>
                <a:ext cx="265161" cy="277860"/>
              </a:xfrm>
              <a:prstGeom prst="line">
                <a:avLst/>
              </a:prstGeom>
              <a:noFill/>
              <a:ln w="381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  <a:endParaRPr/>
              </a:p>
            </p:txBody>
          </p:sp>
          <p:sp>
            <p:nvSpPr>
              <p:cNvPr id="845" name="Shape 845"/>
              <p:cNvSpPr/>
              <p:nvPr/>
            </p:nvSpPr>
            <p:spPr>
              <a:xfrm flipV="1">
                <a:off x="192564" y="1408916"/>
                <a:ext cx="265160" cy="277860"/>
              </a:xfrm>
              <a:prstGeom prst="line">
                <a:avLst/>
              </a:prstGeom>
              <a:noFill/>
              <a:ln w="381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  <a:endParaRPr/>
              </a:p>
            </p:txBody>
          </p:sp>
          <p:sp>
            <p:nvSpPr>
              <p:cNvPr id="846" name="Shape 846"/>
              <p:cNvSpPr/>
              <p:nvPr/>
            </p:nvSpPr>
            <p:spPr>
              <a:xfrm flipV="1">
                <a:off x="-1" y="1605524"/>
                <a:ext cx="265161" cy="277860"/>
              </a:xfrm>
              <a:prstGeom prst="line">
                <a:avLst/>
              </a:prstGeom>
              <a:noFill/>
              <a:ln w="38100" cap="flat">
                <a:solidFill>
                  <a:srgbClr val="000000"/>
                </a:solidFill>
                <a:prstDash val="sysDot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  <a:endParaRPr/>
              </a:p>
            </p:txBody>
          </p:sp>
          <p:sp>
            <p:nvSpPr>
              <p:cNvPr id="847" name="Shape 847"/>
              <p:cNvSpPr/>
              <p:nvPr/>
            </p:nvSpPr>
            <p:spPr>
              <a:xfrm flipV="1">
                <a:off x="1581353" y="-12700"/>
                <a:ext cx="265161" cy="277860"/>
              </a:xfrm>
              <a:prstGeom prst="line">
                <a:avLst/>
              </a:prstGeom>
              <a:noFill/>
              <a:ln w="38100" cap="flat">
                <a:solidFill>
                  <a:srgbClr val="000000"/>
                </a:solidFill>
                <a:prstDash val="sysDot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  <a:endParaRPr/>
              </a:p>
            </p:txBody>
          </p:sp>
        </p:grpSp>
        <p:sp>
          <p:nvSpPr>
            <p:cNvPr id="849" name="Shape 849"/>
            <p:cNvSpPr/>
            <p:nvPr/>
          </p:nvSpPr>
          <p:spPr>
            <a:xfrm flipV="1">
              <a:off x="1936201" y="2669127"/>
              <a:ext cx="265160" cy="277860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ysDot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</p:grpSp>
      <p:sp>
        <p:nvSpPr>
          <p:cNvPr id="851" name="Shape 851"/>
          <p:cNvSpPr/>
          <p:nvPr/>
        </p:nvSpPr>
        <p:spPr>
          <a:xfrm>
            <a:off x="1145436" y="3758648"/>
            <a:ext cx="1249071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/>
            </a:lvl1pPr>
          </a:lstStyle>
          <a:p>
            <a:r>
              <a:t>Seeding</a:t>
            </a:r>
          </a:p>
        </p:txBody>
      </p:sp>
      <p:sp>
        <p:nvSpPr>
          <p:cNvPr id="852" name="Shape 852"/>
          <p:cNvSpPr/>
          <p:nvPr/>
        </p:nvSpPr>
        <p:spPr>
          <a:xfrm>
            <a:off x="5082824" y="3938549"/>
            <a:ext cx="2971496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400"/>
            </a:lvl1pPr>
          </a:lstStyle>
          <a:p>
            <a:r>
              <a:t>Find position having hits with seeds</a:t>
            </a:r>
          </a:p>
        </p:txBody>
      </p:sp>
      <p:sp>
        <p:nvSpPr>
          <p:cNvPr id="853" name="Shape 853"/>
          <p:cNvSpPr/>
          <p:nvPr/>
        </p:nvSpPr>
        <p:spPr>
          <a:xfrm>
            <a:off x="9446171" y="3983916"/>
            <a:ext cx="3056231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/>
            </a:lvl1pPr>
          </a:lstStyle>
          <a:p>
            <a:r>
              <a:t>Filter scattered seeds</a:t>
            </a:r>
          </a:p>
        </p:txBody>
      </p:sp>
      <p:sp>
        <p:nvSpPr>
          <p:cNvPr id="854" name="Shape 854"/>
          <p:cNvSpPr/>
          <p:nvPr/>
        </p:nvSpPr>
        <p:spPr>
          <a:xfrm>
            <a:off x="4045928" y="7891757"/>
            <a:ext cx="1486206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/>
            </a:lvl1pPr>
          </a:lstStyle>
          <a:p>
            <a:r>
              <a:t>Extending</a:t>
            </a:r>
          </a:p>
        </p:txBody>
      </p:sp>
      <p:sp>
        <p:nvSpPr>
          <p:cNvPr id="855" name="Shape 855"/>
          <p:cNvSpPr/>
          <p:nvPr/>
        </p:nvSpPr>
        <p:spPr>
          <a:xfrm>
            <a:off x="7862916" y="7929857"/>
            <a:ext cx="3293365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/>
            </a:lvl1pPr>
          </a:lstStyle>
          <a:p>
            <a:r>
              <a:t>Extend till the threshold</a:t>
            </a:r>
          </a:p>
        </p:txBody>
      </p:sp>
      <p:sp>
        <p:nvSpPr>
          <p:cNvPr id="856" name="Shape 856"/>
          <p:cNvSpPr/>
          <p:nvPr/>
        </p:nvSpPr>
        <p:spPr>
          <a:xfrm>
            <a:off x="8368889" y="2506839"/>
            <a:ext cx="510640" cy="1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857" name="Shape 857"/>
          <p:cNvSpPr/>
          <p:nvPr/>
        </p:nvSpPr>
        <p:spPr>
          <a:xfrm>
            <a:off x="3891934" y="2506839"/>
            <a:ext cx="510640" cy="1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858" name="Shape 858"/>
          <p:cNvSpPr/>
          <p:nvPr/>
        </p:nvSpPr>
        <p:spPr>
          <a:xfrm>
            <a:off x="2360756" y="6422102"/>
            <a:ext cx="510640" cy="1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859" name="Shape 859"/>
          <p:cNvSpPr/>
          <p:nvPr/>
        </p:nvSpPr>
        <p:spPr>
          <a:xfrm>
            <a:off x="6849544" y="6434802"/>
            <a:ext cx="510640" cy="1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6" grpId="1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" name="Shape 861"/>
          <p:cNvSpPr/>
          <p:nvPr/>
        </p:nvSpPr>
        <p:spPr>
          <a:xfrm>
            <a:off x="122604" y="102081"/>
            <a:ext cx="3857855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Some Other Tricks</a:t>
            </a:r>
          </a:p>
        </p:txBody>
      </p:sp>
      <p:pic>
        <p:nvPicPr>
          <p:cNvPr id="862" name="300px-Hash_table_4_1_1_0_0_1_0_LL.svg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927215" y="1454592"/>
            <a:ext cx="7794367" cy="5975682"/>
          </a:xfrm>
          <a:prstGeom prst="rect">
            <a:avLst/>
          </a:prstGeom>
          <a:ln w="12700">
            <a:miter lim="400000"/>
          </a:ln>
        </p:spPr>
      </p:pic>
      <p:sp>
        <p:nvSpPr>
          <p:cNvPr id="873" name="Shape 873"/>
          <p:cNvSpPr/>
          <p:nvPr/>
        </p:nvSpPr>
        <p:spPr>
          <a:xfrm>
            <a:off x="202566" y="952723"/>
            <a:ext cx="1181406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Hash</a:t>
            </a:r>
          </a:p>
        </p:txBody>
      </p:sp>
      <p:sp>
        <p:nvSpPr>
          <p:cNvPr id="874" name="Shape 874"/>
          <p:cNvSpPr/>
          <p:nvPr/>
        </p:nvSpPr>
        <p:spPr>
          <a:xfrm>
            <a:off x="527788" y="8135084"/>
            <a:ext cx="11471606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Elements in each block should be averagely distributed</a:t>
            </a:r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2" grpId="1" animBg="1" advAuto="0"/>
      <p:bldP spid="874" grpId="3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9-04-10 at 11.13.16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41600"/>
            <a:ext cx="13004800" cy="44735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588164" y="317513"/>
            <a:ext cx="58284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Hash table based mapping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" name="Shape 905"/>
          <p:cNvSpPr>
            <a:spLocks noGrp="1"/>
          </p:cNvSpPr>
          <p:nvPr>
            <p:ph type="title" idx="4294967295"/>
          </p:nvPr>
        </p:nvSpPr>
        <p:spPr>
          <a:xfrm>
            <a:off x="75233" y="58710"/>
            <a:ext cx="7531506" cy="791994"/>
          </a:xfrm>
          <a:prstGeom prst="rect">
            <a:avLst/>
          </a:prstGeom>
        </p:spPr>
        <p:txBody>
          <a:bodyPr lIns="65023" tIns="65023" rIns="65023" bIns="65023"/>
          <a:lstStyle>
            <a:lvl1pPr algn="l" defTabSz="1300480">
              <a:defRPr sz="3800"/>
            </a:lvl1pPr>
          </a:lstStyle>
          <a:p>
            <a:r>
              <a:t>Suffix tree</a:t>
            </a:r>
          </a:p>
        </p:txBody>
      </p:sp>
      <p:pic>
        <p:nvPicPr>
          <p:cNvPr id="906" name="Screen Shot 2013-03-21 at 2.png" descr="Screen Shot 2013-03-21 at 2.30.04 P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9653" y="2463858"/>
            <a:ext cx="6448214" cy="6863646"/>
          </a:xfrm>
          <a:prstGeom prst="rect">
            <a:avLst/>
          </a:prstGeom>
          <a:ln w="12700">
            <a:miter lim="400000"/>
          </a:ln>
        </p:spPr>
      </p:pic>
      <p:pic>
        <p:nvPicPr>
          <p:cNvPr id="907" name="Screen Shot 2013-03-21 at 2.png" descr="Screen Shot 2013-03-21 at 2.30.18 PM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702213" y="4850330"/>
            <a:ext cx="5870223" cy="3287325"/>
          </a:xfrm>
          <a:prstGeom prst="rect">
            <a:avLst/>
          </a:prstGeom>
          <a:ln w="12700">
            <a:miter lim="400000"/>
          </a:ln>
        </p:spPr>
      </p:pic>
      <p:sp>
        <p:nvSpPr>
          <p:cNvPr id="908" name="Shape 908"/>
          <p:cNvSpPr/>
          <p:nvPr/>
        </p:nvSpPr>
        <p:spPr>
          <a:xfrm>
            <a:off x="6746240" y="3102810"/>
            <a:ext cx="6068907" cy="5618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lIns="65023" tIns="65023" rIns="65023" bIns="65023">
            <a:spAutoFit/>
          </a:bodyPr>
          <a:lstStyle>
            <a:lvl1pPr algn="l" defTabSz="650240">
              <a:defRPr sz="2800">
                <a:latin typeface="Times"/>
                <a:ea typeface="Times"/>
                <a:cs typeface="Times"/>
                <a:sym typeface="Times"/>
              </a:defRPr>
            </a:lvl1pPr>
          </a:lstStyle>
          <a:p>
            <a:r>
              <a:t>Only requires M character comparisons</a:t>
            </a:r>
          </a:p>
        </p:txBody>
      </p:sp>
      <p:sp>
        <p:nvSpPr>
          <p:cNvPr id="909" name="Shape 909"/>
          <p:cNvSpPr/>
          <p:nvPr/>
        </p:nvSpPr>
        <p:spPr>
          <a:xfrm>
            <a:off x="249692" y="1136581"/>
            <a:ext cx="12256796" cy="1056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 defTabSz="457200">
              <a:defRPr sz="3100">
                <a:solidFill>
                  <a:srgbClr val="252525"/>
                </a:solidFill>
              </a:defRPr>
            </a:lvl1pPr>
          </a:lstStyle>
          <a:p>
            <a:r>
              <a:t>Suffix trees allow particularly fast implementations of many important string operations in linear time M*O(1).</a:t>
            </a:r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6" grpId="2" animBg="1" advAuto="0"/>
      <p:bldP spid="907" grpId="3" animBg="1" advAuto="0"/>
      <p:bldP spid="908" grpId="4" animBg="1" advAuto="0"/>
      <p:bldP spid="909" grpId="1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" name="Shape 911"/>
          <p:cNvSpPr>
            <a:spLocks noGrp="1"/>
          </p:cNvSpPr>
          <p:nvPr>
            <p:ph type="title" idx="4294967295"/>
          </p:nvPr>
        </p:nvSpPr>
        <p:spPr>
          <a:xfrm>
            <a:off x="111478" y="-15676"/>
            <a:ext cx="5953907" cy="929126"/>
          </a:xfrm>
          <a:prstGeom prst="rect">
            <a:avLst/>
          </a:prstGeom>
        </p:spPr>
        <p:txBody>
          <a:bodyPr lIns="65023" tIns="65023" rIns="65023" bIns="65023">
            <a:normAutofit fontScale="90000"/>
          </a:bodyPr>
          <a:lstStyle>
            <a:lvl1pPr defTabSz="1287475">
              <a:defRPr sz="3762"/>
            </a:lvl1pPr>
          </a:lstStyle>
          <a:p>
            <a:r>
              <a:t>Burrows Wheeler transform</a:t>
            </a:r>
          </a:p>
        </p:txBody>
      </p:sp>
      <p:sp>
        <p:nvSpPr>
          <p:cNvPr id="912" name="Shape 912"/>
          <p:cNvSpPr/>
          <p:nvPr/>
        </p:nvSpPr>
        <p:spPr>
          <a:xfrm>
            <a:off x="356188" y="1502833"/>
            <a:ext cx="12055358" cy="1473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914400">
              <a:spcBef>
                <a:spcPts val="1200"/>
              </a:spcBef>
              <a:defRPr sz="3000"/>
            </a:lvl1pPr>
          </a:lstStyle>
          <a:p>
            <a:r>
              <a:t>The Burrows–Wheeler transform (BWT, also called block-sorting compression), is an algorithm used in data compression techniques such as bzip2. </a:t>
            </a:r>
          </a:p>
        </p:txBody>
      </p:sp>
      <p:sp>
        <p:nvSpPr>
          <p:cNvPr id="913" name="Shape 913"/>
          <p:cNvSpPr/>
          <p:nvPr/>
        </p:nvSpPr>
        <p:spPr>
          <a:xfrm>
            <a:off x="382206" y="3794016"/>
            <a:ext cx="12607895" cy="30226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 defTabSz="914400">
              <a:spcBef>
                <a:spcPts val="600"/>
              </a:spcBef>
              <a:defRPr sz="3700"/>
            </a:pPr>
            <a:r>
              <a:t>Why is that great? </a:t>
            </a:r>
          </a:p>
          <a:p>
            <a:pPr algn="l" defTabSz="457200">
              <a:defRPr sz="3000">
                <a:solidFill>
                  <a:srgbClr val="252525"/>
                </a:solidFill>
              </a:defRPr>
            </a:pPr>
            <a:r>
              <a:t>It tends to be easy to compress a string that has runs of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repeated characters</a:t>
            </a:r>
            <a:r>
              <a:t>.</a:t>
            </a:r>
          </a:p>
          <a:p>
            <a:pPr algn="l" defTabSz="457200">
              <a:defRPr sz="3000">
                <a:solidFill>
                  <a:srgbClr val="252525"/>
                </a:solidFill>
              </a:defRPr>
            </a:pPr>
            <a:endParaRPr/>
          </a:p>
          <a:p>
            <a:pPr algn="l" defTabSz="457200">
              <a:defRPr sz="3000">
                <a:solidFill>
                  <a:srgbClr val="252525"/>
                </a:solidFill>
              </a:defRPr>
            </a:pPr>
            <a:r>
              <a:t>The transformation is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reversible</a:t>
            </a:r>
            <a:r>
              <a:t>, without needing to store any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additional data</a:t>
            </a:r>
            <a:r>
              <a:t>.</a:t>
            </a:r>
          </a:p>
        </p:txBody>
      </p:sp>
      <p:pic>
        <p:nvPicPr>
          <p:cNvPr id="914" name="th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566215" y="7285698"/>
            <a:ext cx="3810001" cy="2133601"/>
          </a:xfrm>
          <a:prstGeom prst="rect">
            <a:avLst/>
          </a:prstGeom>
          <a:ln w="12700">
            <a:miter lim="400000"/>
          </a:ln>
        </p:spPr>
      </p:pic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2" grpId="1" animBg="1" advAuto="0"/>
      <p:bldP spid="913" grpId="2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6" name="Screen Shot 2013-03-21 at 3.png" descr="Screen Shot 2013-03-21 at 3.03.35 P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487573" y="8168640"/>
            <a:ext cx="1214685" cy="1332090"/>
          </a:xfrm>
          <a:prstGeom prst="rect">
            <a:avLst/>
          </a:prstGeom>
          <a:ln w="12700">
            <a:miter lim="400000"/>
          </a:ln>
        </p:spPr>
      </p:pic>
      <p:pic>
        <p:nvPicPr>
          <p:cNvPr id="917" name="Screen Shot 2013-03-21 at 3.png" descr="Screen Shot 2013-03-21 at 3.04.39 PM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01795" y="2332394"/>
            <a:ext cx="10801210" cy="4786490"/>
          </a:xfrm>
          <a:prstGeom prst="rect">
            <a:avLst/>
          </a:prstGeom>
          <a:ln w="12700">
            <a:miter lim="400000"/>
          </a:ln>
        </p:spPr>
      </p:pic>
      <p:sp>
        <p:nvSpPr>
          <p:cNvPr id="918" name="Shape 918"/>
          <p:cNvSpPr>
            <a:spLocks noGrp="1"/>
          </p:cNvSpPr>
          <p:nvPr>
            <p:ph type="title" idx="4294967295"/>
          </p:nvPr>
        </p:nvSpPr>
        <p:spPr>
          <a:xfrm>
            <a:off x="111478" y="-15676"/>
            <a:ext cx="5953907" cy="929126"/>
          </a:xfrm>
          <a:prstGeom prst="rect">
            <a:avLst/>
          </a:prstGeom>
        </p:spPr>
        <p:txBody>
          <a:bodyPr lIns="65023" tIns="65023" rIns="65023" bIns="65023">
            <a:normAutofit fontScale="90000"/>
          </a:bodyPr>
          <a:lstStyle>
            <a:lvl1pPr defTabSz="1287475">
              <a:defRPr sz="3762"/>
            </a:lvl1pPr>
          </a:lstStyle>
          <a:p>
            <a:r>
              <a:t>Burrows Wheeler transform</a:t>
            </a:r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7" grpId="1" animBg="1" advAuto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7|8.7|1.7|1.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17.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2.8|3|8.3|7.5|2.3|7.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6.9|8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36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8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4|37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5|9.9|104.6|83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3|18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8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20.6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</TotalTime>
  <Words>273</Words>
  <Application>Microsoft Office PowerPoint</Application>
  <PresentationFormat>自定义</PresentationFormat>
  <Paragraphs>68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0" baseType="lpstr">
      <vt:lpstr>Helvetica Light</vt:lpstr>
      <vt:lpstr>Helvetica Neue</vt:lpstr>
      <vt:lpstr>Helvetica</vt:lpstr>
      <vt:lpstr>Times</vt:lpstr>
      <vt:lpstr>White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Suffix tree</vt:lpstr>
      <vt:lpstr>Burrows Wheeler transform</vt:lpstr>
      <vt:lpstr>Burrows Wheeler transform</vt:lpstr>
      <vt:lpstr>Burrows Wheeler transform</vt:lpstr>
      <vt:lpstr>Burrows Wheeler transform</vt:lpstr>
      <vt:lpstr>PowerPoint 演示文稿</vt:lpstr>
      <vt:lpstr>PowerPoint 演示文稿</vt:lpstr>
      <vt:lpstr>PowerPoint 演示文稿</vt:lpstr>
      <vt:lpstr>Population structure analysis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HC</cp:lastModifiedBy>
  <cp:revision>20</cp:revision>
  <dcterms:created xsi:type="dcterms:W3CDTF">2020-03-19T01:39:05Z</dcterms:created>
  <dcterms:modified xsi:type="dcterms:W3CDTF">2021-05-20T11:00:20Z</dcterms:modified>
</cp:coreProperties>
</file>