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
  </p:notesMasterIdLst>
  <p:sldIdLst>
    <p:sldId id="325" r:id="rId3"/>
    <p:sldId id="361" r:id="rId4"/>
    <p:sldId id="326" r:id="rId5"/>
    <p:sldId id="327" r:id="rId7"/>
    <p:sldId id="328" r:id="rId8"/>
    <p:sldId id="329" r:id="rId9"/>
    <p:sldId id="330" r:id="rId10"/>
    <p:sldId id="331" r:id="rId11"/>
    <p:sldId id="332" r:id="rId12"/>
    <p:sldId id="333" r:id="rId13"/>
    <p:sldId id="334" r:id="rId14"/>
    <p:sldId id="335" r:id="rId15"/>
    <p:sldId id="336" r:id="rId16"/>
    <p:sldId id="337" r:id="rId17"/>
    <p:sldId id="338" r:id="rId18"/>
    <p:sldId id="362" r:id="rId19"/>
    <p:sldId id="339" r:id="rId20"/>
    <p:sldId id="340" r:id="rId21"/>
    <p:sldId id="341" r:id="rId22"/>
    <p:sldId id="342" r:id="rId23"/>
    <p:sldId id="343" r:id="rId24"/>
  </p:sldIdLst>
  <p:sldSz cx="9144000" cy="6858000" type="screen4x3"/>
  <p:notesSz cx="6858000" cy="9144000"/>
  <p:custDataLst>
    <p:tags r:id="rId2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showGuides="1">
      <p:cViewPr varScale="1">
        <p:scale>
          <a:sx n="71" d="100"/>
          <a:sy n="71" d="100"/>
        </p:scale>
        <p:origin x="1140" y="5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gs" Target="tags/tag14.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F921B3-59D9-2E4F-9598-FD10777116BC}" type="datetimeFigureOut">
              <a:rPr lang="en-US" smtClean="0"/>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FDF10F-178A-FA42-A738-E5B710D0CD82}"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solidFill>
                  <a:srgbClr val="000000"/>
                </a:solidFill>
                <a:latin typeface="Lucida Grande" pitchFamily="-109" charset="0"/>
                <a:ea typeface="MS PGothic" panose="020B0600070205080204" pitchFamily="-109" charset="-128"/>
                <a:cs typeface="MS PGothic" panose="020B0600070205080204" pitchFamily="-109" charset="-128"/>
              </a:rPr>
              <a:t>We can quickly recognize a face, even when seen from the side in bad lighting in a room full of other objects. We can easily understand speech, even that of an unknown person in a noisy room. Despite years of focused research, computers are far from performing at this level. The brain is also remarkably robust; it does not stop working just because a few cells die. Compare this to a computer, which will not normally survive any degradation of the CPU (central processing unit). But perhaps the most fascinating aspect of the brain is that it can learn. No programming is necessary; we do not need a software upgrade, just because we want to learn to ride a bicycle.</a:t>
            </a:r>
            <a:endParaRPr lang="en-US" dirty="0"/>
          </a:p>
        </p:txBody>
      </p:sp>
      <p:sp>
        <p:nvSpPr>
          <p:cNvPr id="4" name="Slide Number Placeholder 3"/>
          <p:cNvSpPr>
            <a:spLocks noGrp="1"/>
          </p:cNvSpPr>
          <p:nvPr>
            <p:ph type="sldNum" sz="quarter" idx="10"/>
          </p:nvPr>
        </p:nvSpPr>
        <p:spPr/>
        <p:txBody>
          <a:bodyPr/>
          <a:lstStyle/>
          <a:p>
            <a:pPr>
              <a:defRPr/>
            </a:pPr>
            <a:fld id="{9C995C6D-D54E-554D-A6DF-101DC7577E49}"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40B4A9-B924-044D-8D97-A93F5EAFFCF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A540B4A9-B924-044D-8D97-A93F5EAFFCF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A540B4A9-B924-044D-8D97-A93F5EAFFCF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A540B4A9-B924-044D-8D97-A93F5EAFFCF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A540B4A9-B924-044D-8D97-A93F5EAFFCF8}"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A540B4A9-B924-044D-8D97-A93F5EAFFCF8}"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A540B4A9-B924-044D-8D97-A93F5EAFFCF8}"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40B4A9-B924-044D-8D97-A93F5EAFFCF8}"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40B4A9-B924-044D-8D97-A93F5EAFFCF8}"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540B4A9-B924-044D-8D97-A93F5EAFFCF8}"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540B4A9-B924-044D-8D97-A93F5EAFFCF8}"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495E3C-FF53-8E4F-8F52-8D7D56DF30EC}"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40B4A9-B924-044D-8D97-A93F5EAFFCF8}"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495E3C-FF53-8E4F-8F52-8D7D56DF30EC}"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image" Target="../media/image5.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neuronas-bn.jpg"/>
          <p:cNvPicPr>
            <a:picLocks noChangeAspect="1"/>
          </p:cNvPicPr>
          <p:nvPr/>
        </p:nvPicPr>
        <p:blipFill>
          <a:blip r:embed="rId1"/>
          <a:stretch>
            <a:fillRect/>
          </a:stretch>
        </p:blipFill>
        <p:spPr>
          <a:xfrm>
            <a:off x="7937" y="-374850"/>
            <a:ext cx="9128126" cy="7232851"/>
          </a:xfrm>
          <a:prstGeom prst="rect">
            <a:avLst/>
          </a:prstGeom>
        </p:spPr>
      </p:pic>
      <p:sp>
        <p:nvSpPr>
          <p:cNvPr id="2" name="Title 1"/>
          <p:cNvSpPr>
            <a:spLocks noGrp="1"/>
          </p:cNvSpPr>
          <p:nvPr>
            <p:ph type="ctrTitle"/>
          </p:nvPr>
        </p:nvSpPr>
        <p:spPr>
          <a:xfrm>
            <a:off x="685800" y="2949575"/>
            <a:ext cx="7772400" cy="1470025"/>
          </a:xfrm>
        </p:spPr>
        <p:txBody>
          <a:bodyPr/>
          <a:lstStyle/>
          <a:p>
            <a:r>
              <a:rPr lang="en-US" dirty="0" smtClean="0">
                <a:solidFill>
                  <a:srgbClr val="FBD821"/>
                </a:solidFill>
              </a:rPr>
              <a:t>Artificial neural networks</a:t>
            </a:r>
            <a:endParaRPr lang="en-US" dirty="0">
              <a:solidFill>
                <a:srgbClr val="FBD821"/>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9800"/>
            <a:ext cx="7772400" cy="685800"/>
          </a:xfrm>
        </p:spPr>
        <p:txBody>
          <a:bodyPr/>
          <a:lstStyle/>
          <a:p>
            <a:r>
              <a:rPr lang="en-US" sz="1800" dirty="0" smtClean="0"/>
              <a:t>Figure 1 Artificial neural networks. (</a:t>
            </a:r>
            <a:r>
              <a:rPr lang="en-US" sz="1800" dirty="0" err="1" smtClean="0"/>
              <a:t>d</a:t>
            </a:r>
            <a:r>
              <a:rPr lang="en-US" sz="1800" dirty="0" smtClean="0"/>
              <a:t>) Over-fitting.</a:t>
            </a:r>
            <a:endParaRPr lang="en-US" sz="1800" dirty="0"/>
          </a:p>
        </p:txBody>
      </p:sp>
      <p:pic>
        <p:nvPicPr>
          <p:cNvPr id="3" name="Picture 2" descr="Fig1d.png"/>
          <p:cNvPicPr>
            <a:picLocks noChangeAspect="1"/>
          </p:cNvPicPr>
          <p:nvPr/>
        </p:nvPicPr>
        <p:blipFill>
          <a:blip r:embed="rId1"/>
          <a:stretch>
            <a:fillRect/>
          </a:stretch>
        </p:blipFill>
        <p:spPr>
          <a:xfrm>
            <a:off x="1892300" y="1381125"/>
            <a:ext cx="5283200" cy="3683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a:t>
            </a:r>
            <a:endParaRPr lang="en-US" dirty="0"/>
          </a:p>
        </p:txBody>
      </p:sp>
      <p:sp>
        <p:nvSpPr>
          <p:cNvPr id="3" name="Content Placeholder 2"/>
          <p:cNvSpPr>
            <a:spLocks noGrp="1"/>
          </p:cNvSpPr>
          <p:nvPr>
            <p:ph idx="1"/>
          </p:nvPr>
        </p:nvSpPr>
        <p:spPr/>
        <p:txBody>
          <a:bodyPr/>
          <a:lstStyle/>
          <a:p>
            <a:pPr>
              <a:spcAft>
                <a:spcPts val="600"/>
              </a:spcAft>
            </a:pPr>
            <a:r>
              <a:rPr lang="en-US" sz="2200" dirty="0" smtClean="0"/>
              <a:t>If the classification problem is separable, we still need a way to set the weights and the threshold, such that the threshold unit correctly solves the classification problem.</a:t>
            </a:r>
            <a:endParaRPr lang="en-US" sz="2200" dirty="0" smtClean="0"/>
          </a:p>
          <a:p>
            <a:pPr>
              <a:spcAft>
                <a:spcPts val="600"/>
              </a:spcAft>
            </a:pPr>
            <a:r>
              <a:rPr lang="en-US" sz="2200" dirty="0" smtClean="0"/>
              <a:t>This can be done in an iterative manner by presenting examples with known classifications, one after another. This process is called learning or training, because it resembles the process we go through when learning something.</a:t>
            </a:r>
            <a:endParaRPr lang="en-US" sz="22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a:t>
            </a:r>
            <a:endParaRPr lang="en-US" dirty="0"/>
          </a:p>
        </p:txBody>
      </p:sp>
      <p:sp>
        <p:nvSpPr>
          <p:cNvPr id="3" name="Content Placeholder 2"/>
          <p:cNvSpPr>
            <a:spLocks noGrp="1"/>
          </p:cNvSpPr>
          <p:nvPr>
            <p:ph idx="1"/>
          </p:nvPr>
        </p:nvSpPr>
        <p:spPr/>
        <p:txBody>
          <a:bodyPr/>
          <a:lstStyle/>
          <a:p>
            <a:pPr>
              <a:spcAft>
                <a:spcPts val="600"/>
              </a:spcAft>
            </a:pPr>
            <a:r>
              <a:rPr lang="en-US" sz="2200" dirty="0" smtClean="0"/>
              <a:t>Simulation of learning by a computer involves making small changes in the weights and the threshold each time a new example is presented in such a way that the classification is improved. </a:t>
            </a:r>
            <a:endParaRPr lang="en-US" sz="2200" dirty="0" smtClean="0"/>
          </a:p>
          <a:p>
            <a:pPr>
              <a:spcAft>
                <a:spcPts val="600"/>
              </a:spcAft>
            </a:pPr>
            <a:r>
              <a:rPr lang="en-US" sz="2200" dirty="0" smtClean="0"/>
              <a:t>During training, the </a:t>
            </a:r>
            <a:r>
              <a:rPr lang="en-US" sz="2200" dirty="0" err="1" smtClean="0"/>
              <a:t>hyperplane</a:t>
            </a:r>
            <a:r>
              <a:rPr lang="en-US" sz="2200" dirty="0" smtClean="0"/>
              <a:t> moves around until it finds its correct position in space, after which it will not change so much.</a:t>
            </a:r>
            <a:endParaRPr lang="en-US" sz="2200" dirty="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 </a:t>
            </a:r>
            <a:endParaRPr lang="en-US" dirty="0"/>
          </a:p>
        </p:txBody>
      </p:sp>
      <p:sp>
        <p:nvSpPr>
          <p:cNvPr id="3" name="Content Placeholder 2"/>
          <p:cNvSpPr>
            <a:spLocks noGrp="1"/>
          </p:cNvSpPr>
          <p:nvPr>
            <p:ph idx="1"/>
          </p:nvPr>
        </p:nvSpPr>
        <p:spPr/>
        <p:txBody>
          <a:bodyPr/>
          <a:lstStyle/>
          <a:p>
            <a:pPr>
              <a:spcAft>
                <a:spcPts val="600"/>
              </a:spcAft>
            </a:pPr>
            <a:r>
              <a:rPr lang="en-US" sz="2200" dirty="0" smtClean="0"/>
              <a:t>Of two classes of cancer, only one responds to a certain treatment, you decide to try to use gene expression measurements of tumor samples to classify them.</a:t>
            </a:r>
            <a:endParaRPr lang="en-US" sz="2200" dirty="0" smtClean="0"/>
          </a:p>
          <a:p>
            <a:pPr>
              <a:spcAft>
                <a:spcPts val="600"/>
              </a:spcAft>
            </a:pPr>
            <a:r>
              <a:rPr lang="en-US" sz="2200" dirty="0" smtClean="0"/>
              <a:t>Assume you measure gene expression values for 20 different genes in 50 tumors of class 0 (nonresponsive) and 50 of class 1 (responsive).</a:t>
            </a:r>
            <a:endParaRPr lang="en-US" sz="2200" dirty="0" smtClean="0"/>
          </a:p>
          <a:p>
            <a:pPr>
              <a:spcAft>
                <a:spcPts val="600"/>
              </a:spcAft>
            </a:pPr>
            <a:r>
              <a:rPr lang="en-US" sz="2200" dirty="0" smtClean="0"/>
              <a:t>On the basis of these data, you train a threshold unit that takes an array of 20 gene expression values as input and gives 0 or 1 as output for the two classes, respectively.</a:t>
            </a:r>
            <a:endParaRPr lang="en-US" sz="2200" dirty="0" smtClean="0"/>
          </a:p>
          <a:p>
            <a:pPr>
              <a:spcAft>
                <a:spcPts val="600"/>
              </a:spcAft>
            </a:pPr>
            <a:r>
              <a:rPr lang="en-US" sz="2200" dirty="0" smtClean="0"/>
              <a:t>If the data are linearly separable, the threshold unit will classify the training data correctly.</a:t>
            </a:r>
            <a:endParaRPr lang="en-US" sz="2200" dirty="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Feed-forward network</a:t>
            </a:r>
            <a:endParaRPr lang="en-US" dirty="0"/>
          </a:p>
        </p:txBody>
      </p:sp>
      <p:sp>
        <p:nvSpPr>
          <p:cNvPr id="3" name="Content Placeholder 2"/>
          <p:cNvSpPr>
            <a:spLocks noGrp="1"/>
          </p:cNvSpPr>
          <p:nvPr>
            <p:ph idx="1"/>
          </p:nvPr>
        </p:nvSpPr>
        <p:spPr/>
        <p:txBody>
          <a:bodyPr/>
          <a:lstStyle/>
          <a:p>
            <a:pPr>
              <a:spcAft>
                <a:spcPts val="600"/>
              </a:spcAft>
            </a:pPr>
            <a:r>
              <a:rPr lang="en-US" sz="2200" dirty="0" smtClean="0"/>
              <a:t>But many classification problems are not linearly separable. We can separate the classes in such nonlinear problems by introducing more </a:t>
            </a:r>
            <a:r>
              <a:rPr lang="en-US" sz="2200" dirty="0" err="1" smtClean="0"/>
              <a:t>hyperplanes</a:t>
            </a:r>
            <a:r>
              <a:rPr lang="en-US" sz="2200" dirty="0" smtClean="0"/>
              <a:t>; that is, by introducing more than one threshold unit. </a:t>
            </a:r>
            <a:endParaRPr lang="en-US" sz="2200" dirty="0" smtClean="0"/>
          </a:p>
          <a:p>
            <a:pPr>
              <a:spcAft>
                <a:spcPts val="600"/>
              </a:spcAft>
            </a:pPr>
            <a:r>
              <a:rPr lang="en-US" sz="2200" dirty="0" smtClean="0"/>
              <a:t>This is usually done by adding an extra (hidden) layer of threshold units each of which does a partial classification of the input and sends its output to a final layer, which assembles the partial classifications to the final classification (Fig. 1c).</a:t>
            </a:r>
            <a:endParaRPr lang="en-US" sz="2200" dirty="0" smtClean="0"/>
          </a:p>
          <a:p>
            <a:pPr>
              <a:spcAft>
                <a:spcPts val="600"/>
              </a:spcAft>
            </a:pPr>
            <a:r>
              <a:rPr lang="en-US" sz="2200" dirty="0" smtClean="0"/>
              <a:t>Such a network is called a multi-layer </a:t>
            </a:r>
            <a:r>
              <a:rPr lang="en-US" sz="2200" dirty="0" err="1" smtClean="0"/>
              <a:t>perceptron</a:t>
            </a:r>
            <a:r>
              <a:rPr lang="en-US" sz="2200" dirty="0" smtClean="0"/>
              <a:t> or a feed-forward network.</a:t>
            </a:r>
            <a:endParaRPr lang="en-US" sz="2200" dirty="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962400"/>
            <a:ext cx="7772400" cy="2667000"/>
          </a:xfrm>
        </p:spPr>
        <p:txBody>
          <a:bodyPr/>
          <a:lstStyle/>
          <a:p>
            <a:pPr>
              <a:spcAft>
                <a:spcPts val="600"/>
              </a:spcAft>
            </a:pPr>
            <a:r>
              <a:rPr lang="en-US" sz="2200" dirty="0" smtClean="0"/>
              <a:t>either a highly expressed gene 1 and a silent gene 2 or a silent gene 1 and a highly expressed gene 2; </a:t>
            </a:r>
            <a:endParaRPr lang="en-US" sz="2200" dirty="0" smtClean="0"/>
          </a:p>
          <a:p>
            <a:pPr>
              <a:spcAft>
                <a:spcPts val="600"/>
              </a:spcAft>
            </a:pPr>
            <a:r>
              <a:rPr lang="en-US" sz="2200" dirty="0" smtClean="0"/>
              <a:t>if neither or both of the genes are expressed, it is a class 0 tumor. ‘exclusive or’ function, nonlinearly separable</a:t>
            </a:r>
            <a:endParaRPr lang="en-US" sz="2200" dirty="0" smtClean="0"/>
          </a:p>
          <a:p>
            <a:pPr>
              <a:spcAft>
                <a:spcPts val="600"/>
              </a:spcAft>
            </a:pPr>
            <a:r>
              <a:rPr lang="en-US" sz="2200" dirty="0" smtClean="0"/>
              <a:t>In this case, it would be necessary to use a multi-layer network to classify the tumors.</a:t>
            </a:r>
            <a:endParaRPr lang="en-US" sz="2200" dirty="0"/>
          </a:p>
        </p:txBody>
      </p:sp>
      <p:pic>
        <p:nvPicPr>
          <p:cNvPr id="4" name="Picture 3" descr="Fig1b.png"/>
          <p:cNvPicPr>
            <a:picLocks noChangeAspect="1"/>
          </p:cNvPicPr>
          <p:nvPr/>
        </p:nvPicPr>
        <p:blipFill>
          <a:blip r:embed="rId1"/>
          <a:stretch>
            <a:fillRect/>
          </a:stretch>
        </p:blipFill>
        <p:spPr>
          <a:xfrm>
            <a:off x="2600325" y="228600"/>
            <a:ext cx="3943350" cy="3441652"/>
          </a:xfrm>
          <a:prstGeom prst="rect">
            <a:avLst/>
          </a:prstGeom>
        </p:spPr>
      </p:pic>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9800"/>
            <a:ext cx="7772400" cy="685800"/>
          </a:xfrm>
        </p:spPr>
        <p:txBody>
          <a:bodyPr/>
          <a:lstStyle/>
          <a:p>
            <a:r>
              <a:rPr lang="en-US" sz="1800" dirty="0" smtClean="0"/>
              <a:t>Figure 1 Artificial neural networks. (</a:t>
            </a:r>
            <a:r>
              <a:rPr lang="en-US" sz="1800" dirty="0" err="1" smtClean="0"/>
              <a:t>c</a:t>
            </a:r>
            <a:r>
              <a:rPr lang="en-US" sz="1800" dirty="0" smtClean="0"/>
              <a:t>) Feed-forward network.</a:t>
            </a:r>
            <a:endParaRPr lang="en-US" sz="1800" dirty="0"/>
          </a:p>
        </p:txBody>
      </p:sp>
      <p:pic>
        <p:nvPicPr>
          <p:cNvPr id="3" name="Picture 2" descr="Fig1c.png"/>
          <p:cNvPicPr>
            <a:picLocks noChangeAspect="1"/>
          </p:cNvPicPr>
          <p:nvPr/>
        </p:nvPicPr>
        <p:blipFill>
          <a:blip r:embed="rId1"/>
          <a:stretch>
            <a:fillRect/>
          </a:stretch>
        </p:blipFill>
        <p:spPr>
          <a:xfrm>
            <a:off x="2182813" y="1658938"/>
            <a:ext cx="5270500" cy="33782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Back-propagation</a:t>
            </a:r>
            <a:endParaRPr lang="en-US" dirty="0"/>
          </a:p>
        </p:txBody>
      </p:sp>
      <p:sp>
        <p:nvSpPr>
          <p:cNvPr id="3" name="Content Placeholder 2"/>
          <p:cNvSpPr>
            <a:spLocks noGrp="1"/>
          </p:cNvSpPr>
          <p:nvPr>
            <p:ph idx="1"/>
          </p:nvPr>
        </p:nvSpPr>
        <p:spPr/>
        <p:txBody>
          <a:bodyPr/>
          <a:lstStyle/>
          <a:p>
            <a:pPr>
              <a:spcAft>
                <a:spcPts val="600"/>
              </a:spcAft>
            </a:pPr>
            <a:r>
              <a:rPr lang="en-US" sz="2200" dirty="0" smtClean="0"/>
              <a:t>Back-propagation is a learning algorithm works for feed-forward networks with continuous output.</a:t>
            </a:r>
            <a:endParaRPr lang="en-US" sz="2200" dirty="0" smtClean="0"/>
          </a:p>
          <a:p>
            <a:pPr>
              <a:spcAft>
                <a:spcPts val="600"/>
              </a:spcAft>
            </a:pPr>
            <a:r>
              <a:rPr lang="en-US" sz="2200" dirty="0" smtClean="0"/>
              <a:t>Training starts by setting all the weights in the network to small random numbers. Now, for each input example the network gives an output, which starts randomly. </a:t>
            </a:r>
            <a:endParaRPr lang="en-US" sz="2200" dirty="0" smtClean="0"/>
          </a:p>
          <a:p>
            <a:pPr>
              <a:spcAft>
                <a:spcPts val="600"/>
              </a:spcAft>
            </a:pPr>
            <a:r>
              <a:rPr lang="en-US" sz="2200" dirty="0" smtClean="0"/>
              <a:t>We measure the squared difference between this output and the desired output—the correct class or value. The sum of all these numbers over all training examples is called the total error of the network.</a:t>
            </a:r>
            <a:endParaRPr lang="en-US" sz="2200" dirty="0" smtClean="0"/>
          </a:p>
          <a:p>
            <a:pPr>
              <a:spcAft>
                <a:spcPts val="600"/>
              </a:spcAft>
            </a:pPr>
            <a:r>
              <a:rPr lang="en-US" sz="2200" dirty="0" smtClean="0"/>
              <a:t>If this number was zero, the network would be perfect, and the smaller the error, the better the network.</a:t>
            </a:r>
            <a:endParaRPr lang="en-US" sz="2200" dirty="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Back-propagation</a:t>
            </a:r>
            <a:endParaRPr lang="en-US" dirty="0"/>
          </a:p>
        </p:txBody>
      </p:sp>
      <p:sp>
        <p:nvSpPr>
          <p:cNvPr id="3" name="Content Placeholder 2"/>
          <p:cNvSpPr>
            <a:spLocks noGrp="1"/>
          </p:cNvSpPr>
          <p:nvPr>
            <p:ph idx="1"/>
          </p:nvPr>
        </p:nvSpPr>
        <p:spPr/>
        <p:txBody>
          <a:bodyPr/>
          <a:lstStyle/>
          <a:p>
            <a:pPr>
              <a:spcAft>
                <a:spcPts val="600"/>
              </a:spcAft>
            </a:pPr>
            <a:r>
              <a:rPr lang="en-US" sz="2200" dirty="0" smtClean="0"/>
              <a:t>By choosing the weights that minimize the total error, one can obtain the neural network that best solves the problem at hand.</a:t>
            </a:r>
            <a:endParaRPr lang="en-US" sz="2200" dirty="0" smtClean="0"/>
          </a:p>
          <a:p>
            <a:pPr>
              <a:spcAft>
                <a:spcPts val="600"/>
              </a:spcAft>
            </a:pPr>
            <a:r>
              <a:rPr lang="en-US" sz="2200" dirty="0" smtClean="0"/>
              <a:t>This is the same as linear regression, where the two parameters characterizing the line are chosen such that the sum of squared differences between the line and the data points is minimal. </a:t>
            </a:r>
            <a:endParaRPr lang="en-US" sz="2200" dirty="0" smtClean="0"/>
          </a:p>
          <a:p>
            <a:pPr>
              <a:spcAft>
                <a:spcPts val="600"/>
              </a:spcAft>
            </a:pPr>
            <a:r>
              <a:rPr lang="en-US" sz="2200" dirty="0" smtClean="0"/>
              <a:t>This can be done analytically in linear regression, but there is no analytical solution in a feed-forward neural network with hidden units. </a:t>
            </a:r>
            <a:endParaRPr lang="en-US" sz="2200" dirty="0" smtClean="0"/>
          </a:p>
          <a:p>
            <a:pPr>
              <a:spcAft>
                <a:spcPts val="600"/>
              </a:spcAft>
            </a:pPr>
            <a:r>
              <a:rPr lang="en-US" sz="2200" dirty="0" smtClean="0"/>
              <a:t>In back-propagation, the weights and thresholds are changed each time an example is presented, such that the error gradually becomes smaller. </a:t>
            </a:r>
            <a:endParaRPr lang="en-US" sz="2200" dirty="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Back-propagation</a:t>
            </a:r>
            <a:endParaRPr lang="en-US" dirty="0"/>
          </a:p>
        </p:txBody>
      </p:sp>
      <p:sp>
        <p:nvSpPr>
          <p:cNvPr id="3" name="Content Placeholder 2"/>
          <p:cNvSpPr>
            <a:spLocks noGrp="1"/>
          </p:cNvSpPr>
          <p:nvPr>
            <p:ph idx="1"/>
          </p:nvPr>
        </p:nvSpPr>
        <p:spPr/>
        <p:txBody>
          <a:bodyPr/>
          <a:lstStyle/>
          <a:p>
            <a:pPr>
              <a:spcAft>
                <a:spcPts val="600"/>
              </a:spcAft>
            </a:pPr>
            <a:r>
              <a:rPr lang="en-US" sz="2200" dirty="0" smtClean="0"/>
              <a:t>In back-propagation, a numerical optimization technique called </a:t>
            </a:r>
            <a:r>
              <a:rPr lang="en-US" sz="2200" b="1" dirty="0" smtClean="0"/>
              <a:t>gradient descent </a:t>
            </a:r>
            <a:r>
              <a:rPr lang="en-US" sz="2200" dirty="0" smtClean="0"/>
              <a:t>makes the math particularly simple. </a:t>
            </a:r>
            <a:endParaRPr lang="en-US" sz="2200" dirty="0" smtClean="0"/>
          </a:p>
          <a:p>
            <a:pPr>
              <a:spcAft>
                <a:spcPts val="600"/>
              </a:spcAft>
            </a:pPr>
            <a:r>
              <a:rPr lang="en-US" sz="2200" dirty="0" smtClean="0"/>
              <a:t>There are some learning parameters (called learning rate and momentum) that need tuning when using back-propagation, and there are other problems to consider.</a:t>
            </a:r>
            <a:endParaRPr lang="en-US" sz="22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人工智能基础.jpg"/>
          <p:cNvPicPr>
            <a:picLocks noChangeAspect="1"/>
          </p:cNvPicPr>
          <p:nvPr/>
        </p:nvPicPr>
        <p:blipFill>
          <a:blip r:embed="rId1"/>
          <a:stretch>
            <a:fillRect/>
          </a:stretch>
        </p:blipFill>
        <p:spPr>
          <a:xfrm>
            <a:off x="309563" y="0"/>
            <a:ext cx="5349875" cy="6858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Over-fitting</a:t>
            </a:r>
            <a:endParaRPr lang="en-US" dirty="0"/>
          </a:p>
        </p:txBody>
      </p:sp>
      <p:sp>
        <p:nvSpPr>
          <p:cNvPr id="3" name="Content Placeholder 2"/>
          <p:cNvSpPr>
            <a:spLocks noGrp="1"/>
          </p:cNvSpPr>
          <p:nvPr>
            <p:ph idx="1"/>
          </p:nvPr>
        </p:nvSpPr>
        <p:spPr/>
        <p:txBody>
          <a:bodyPr/>
          <a:lstStyle/>
          <a:p>
            <a:pPr>
              <a:spcAft>
                <a:spcPts val="600"/>
              </a:spcAft>
            </a:pPr>
            <a:r>
              <a:rPr lang="en-US" sz="2200" dirty="0" smtClean="0"/>
              <a:t>Over-fitting occurs when the network has too many parameters to be learned from the number of examples available, that is, when a few points are fitted with a function with too many free parameters.</a:t>
            </a:r>
            <a:endParaRPr lang="en-US" sz="2200" dirty="0" smtClean="0"/>
          </a:p>
          <a:p>
            <a:pPr>
              <a:spcAft>
                <a:spcPts val="600"/>
              </a:spcAft>
            </a:pPr>
            <a:r>
              <a:rPr lang="en-US" sz="2200" dirty="0" smtClean="0"/>
              <a:t>There are many ways to limit over-fitting (apart from simply making small networks), but the most common include averaging over several networks, regularization and using methods from Bayesian statistics</a:t>
            </a:r>
            <a:endParaRPr lang="en-US" sz="2200" dirty="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Cross-validation</a:t>
            </a:r>
            <a:endParaRPr lang="en-US" dirty="0"/>
          </a:p>
        </p:txBody>
      </p:sp>
      <p:sp>
        <p:nvSpPr>
          <p:cNvPr id="3" name="Content Placeholder 2"/>
          <p:cNvSpPr>
            <a:spLocks noGrp="1"/>
          </p:cNvSpPr>
          <p:nvPr>
            <p:ph idx="1"/>
          </p:nvPr>
        </p:nvSpPr>
        <p:spPr/>
        <p:txBody>
          <a:bodyPr/>
          <a:lstStyle/>
          <a:p>
            <a:pPr>
              <a:spcAft>
                <a:spcPts val="1800"/>
              </a:spcAft>
            </a:pPr>
            <a:r>
              <a:rPr lang="en-US" sz="2200" dirty="0" smtClean="0"/>
              <a:t>To estimate the generalization performance of the neural network, one needs to test it on independent data, which have not been used to train the network. </a:t>
            </a:r>
            <a:endParaRPr lang="en-US" sz="2200" dirty="0" smtClean="0"/>
          </a:p>
          <a:p>
            <a:pPr>
              <a:spcAft>
                <a:spcPts val="1800"/>
              </a:spcAft>
            </a:pPr>
            <a:r>
              <a:rPr lang="en-US" sz="2200" dirty="0" smtClean="0"/>
              <a:t>This is usually done by cross-validation, where the data set is split into, for example, ten sets of equal size. The network is then trained on nine sets and tested on the tenth, and this is repeated ten times, so all the sets are used for testing.</a:t>
            </a:r>
            <a:endParaRPr lang="en-US" sz="2200" dirty="0" smtClean="0"/>
          </a:p>
          <a:p>
            <a:pPr>
              <a:spcAft>
                <a:spcPts val="1800"/>
              </a:spcAft>
            </a:pPr>
            <a:r>
              <a:rPr lang="en-US" sz="2200" dirty="0" smtClean="0"/>
              <a:t>This gives an estimate of the generalization ability of the network; that is, its ability to classify inputs that it was not trained on.</a:t>
            </a:r>
            <a:endParaRPr lang="en-US" sz="22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533400"/>
            <a:ext cx="7772400" cy="1143000"/>
          </a:xfrm>
        </p:spPr>
        <p:txBody>
          <a:bodyPr/>
          <a:lstStyle/>
          <a:p>
            <a:pPr eaLnBrk="1" hangingPunct="1"/>
            <a:r>
              <a:rPr lang="en-US" dirty="0" smtClean="0">
                <a:solidFill>
                  <a:srgbClr val="000000"/>
                </a:solidFill>
                <a:latin typeface="Lucida Grande" pitchFamily="-109" charset="0"/>
                <a:ea typeface="MS PGothic" panose="020B0600070205080204" pitchFamily="-109" charset="-128"/>
                <a:cs typeface="MS PGothic" panose="020B0600070205080204" pitchFamily="-109" charset="-128"/>
              </a:rPr>
              <a:t>The human brain </a:t>
            </a:r>
            <a:endParaRPr lang="en-US" dirty="0" smtClean="0">
              <a:ea typeface="MS PGothic" panose="020B0600070205080204" pitchFamily="-109" charset="-128"/>
              <a:cs typeface="MS PGothic" panose="020B0600070205080204" pitchFamily="-109" charset="-128"/>
            </a:endParaRPr>
          </a:p>
        </p:txBody>
      </p:sp>
      <p:sp>
        <p:nvSpPr>
          <p:cNvPr id="812035" name="Rectangle 3"/>
          <p:cNvSpPr>
            <a:spLocks noGrp="1" noChangeArrowheads="1"/>
          </p:cNvSpPr>
          <p:nvPr>
            <p:ph type="body" idx="1"/>
          </p:nvPr>
        </p:nvSpPr>
        <p:spPr>
          <a:xfrm>
            <a:off x="685800" y="1981200"/>
            <a:ext cx="7772400" cy="3200400"/>
          </a:xfrm>
        </p:spPr>
        <p:txBody>
          <a:bodyPr/>
          <a:lstStyle/>
          <a:p>
            <a:pPr eaLnBrk="1" hangingPunct="1">
              <a:spcAft>
                <a:spcPts val="1800"/>
              </a:spcAft>
            </a:pPr>
            <a:r>
              <a:rPr lang="en-US" sz="2200" dirty="0" smtClean="0">
                <a:solidFill>
                  <a:srgbClr val="000000"/>
                </a:solidFill>
                <a:latin typeface="Lucida Grande" pitchFamily="-109" charset="0"/>
                <a:ea typeface="MS PGothic" panose="020B0600070205080204" pitchFamily="-109" charset="-128"/>
                <a:cs typeface="MS PGothic" panose="020B0600070205080204" pitchFamily="-109" charset="-128"/>
              </a:rPr>
              <a:t>Possesses many advantages over a digital computer. </a:t>
            </a:r>
            <a:endParaRPr lang="en-US" sz="2200" dirty="0" smtClean="0">
              <a:solidFill>
                <a:srgbClr val="000000"/>
              </a:solidFill>
              <a:latin typeface="Lucida Grande" pitchFamily="-109" charset="0"/>
              <a:ea typeface="MS PGothic" panose="020B0600070205080204" pitchFamily="-109" charset="-128"/>
              <a:cs typeface="MS PGothic" panose="020B0600070205080204" pitchFamily="-109" charset="-128"/>
            </a:endParaRPr>
          </a:p>
          <a:p>
            <a:pPr lvl="1" eaLnBrk="1" hangingPunct="1">
              <a:spcAft>
                <a:spcPts val="1800"/>
              </a:spcAft>
            </a:pPr>
            <a:r>
              <a:rPr lang="en-US" sz="1800" dirty="0" smtClean="0">
                <a:solidFill>
                  <a:srgbClr val="000000"/>
                </a:solidFill>
                <a:latin typeface="Lucida Grande" pitchFamily="-109" charset="0"/>
                <a:ea typeface="MS PGothic" panose="020B0600070205080204" pitchFamily="-109" charset="-128"/>
                <a:cs typeface="MS PGothic" panose="020B0600070205080204" pitchFamily="-109" charset="-128"/>
              </a:rPr>
              <a:t>Complex task</a:t>
            </a:r>
            <a:endParaRPr lang="en-US" sz="1800" dirty="0" smtClean="0">
              <a:solidFill>
                <a:srgbClr val="000000"/>
              </a:solidFill>
              <a:latin typeface="Lucida Grande" pitchFamily="-109" charset="0"/>
              <a:ea typeface="MS PGothic" panose="020B0600070205080204" pitchFamily="-109" charset="-128"/>
              <a:cs typeface="MS PGothic" panose="020B0600070205080204" pitchFamily="-109" charset="-128"/>
            </a:endParaRPr>
          </a:p>
          <a:p>
            <a:pPr lvl="1" eaLnBrk="1" hangingPunct="1">
              <a:spcAft>
                <a:spcPts val="1800"/>
              </a:spcAft>
            </a:pPr>
            <a:r>
              <a:rPr lang="en-US" sz="1800" dirty="0" smtClean="0">
                <a:solidFill>
                  <a:srgbClr val="000000"/>
                </a:solidFill>
                <a:latin typeface="Lucida Grande" pitchFamily="-109" charset="0"/>
                <a:ea typeface="MS PGothic" panose="020B0600070205080204" pitchFamily="-109" charset="-128"/>
                <a:cs typeface="MS PGothic" panose="020B0600070205080204" pitchFamily="-109" charset="-128"/>
              </a:rPr>
              <a:t>Robust</a:t>
            </a:r>
            <a:endParaRPr lang="en-US" sz="1800" dirty="0" smtClean="0">
              <a:solidFill>
                <a:srgbClr val="000000"/>
              </a:solidFill>
              <a:latin typeface="Lucida Grande" pitchFamily="-109" charset="0"/>
              <a:ea typeface="MS PGothic" panose="020B0600070205080204" pitchFamily="-109" charset="-128"/>
              <a:cs typeface="MS PGothic" panose="020B0600070205080204" pitchFamily="-109" charset="-128"/>
            </a:endParaRPr>
          </a:p>
          <a:p>
            <a:pPr lvl="1" eaLnBrk="1" hangingPunct="1">
              <a:spcAft>
                <a:spcPts val="1800"/>
              </a:spcAft>
            </a:pPr>
            <a:r>
              <a:rPr lang="en-US" sz="1800" dirty="0" smtClean="0">
                <a:solidFill>
                  <a:srgbClr val="000000"/>
                </a:solidFill>
                <a:latin typeface="Lucida Grande" pitchFamily="-109" charset="0"/>
                <a:ea typeface="MS PGothic" panose="020B0600070205080204" pitchFamily="-109" charset="-128"/>
                <a:cs typeface="MS PGothic" panose="020B0600070205080204" pitchFamily="-109" charset="-128"/>
              </a:rPr>
              <a:t>Ability to learn</a:t>
            </a:r>
            <a:endParaRPr lang="en-US" sz="1800" dirty="0" smtClean="0">
              <a:solidFill>
                <a:srgbClr val="000000"/>
              </a:solidFill>
              <a:latin typeface="Lucida Grande" pitchFamily="-109" charset="0"/>
              <a:ea typeface="MS PGothic" panose="020B0600070205080204" pitchFamily="-109" charset="-128"/>
              <a:cs typeface="MS PGothic" panose="020B0600070205080204" pitchFamily="-109" charset="-128"/>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2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20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20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120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2035" grpId="0" bldLvl="2" autoUpdateAnimBg="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33400"/>
            <a:ext cx="7772400" cy="1828800"/>
          </a:xfrm>
        </p:spPr>
        <p:txBody>
          <a:bodyPr/>
          <a:lstStyle/>
          <a:p>
            <a:r>
              <a:rPr lang="en-US" sz="2200" dirty="0" smtClean="0"/>
              <a:t>The computations of the brain are done by a highly interconnected network of neurons, which communicate by sending electric pulses through the neural wiring consisting of axons, synapses and dendrites.</a:t>
            </a:r>
            <a:endParaRPr lang="en-US" sz="2200" dirty="0"/>
          </a:p>
        </p:txBody>
      </p:sp>
      <p:pic>
        <p:nvPicPr>
          <p:cNvPr id="4" name="Picture 3" descr="Neuron.jpg"/>
          <p:cNvPicPr>
            <a:picLocks noChangeAspect="1"/>
          </p:cNvPicPr>
          <p:nvPr/>
        </p:nvPicPr>
        <p:blipFill>
          <a:blip r:embed="rId1"/>
          <a:stretch>
            <a:fillRect/>
          </a:stretch>
        </p:blipFill>
        <p:spPr>
          <a:xfrm>
            <a:off x="914400" y="2250440"/>
            <a:ext cx="7315200" cy="4455160"/>
          </a:xfrm>
          <a:prstGeom prst="rect">
            <a:avLst/>
          </a:prstGeom>
        </p:spPr>
      </p:pic>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Perceptrons</a:t>
            </a:r>
            <a:endParaRPr lang="en-US" dirty="0"/>
          </a:p>
        </p:txBody>
      </p:sp>
      <p:sp>
        <p:nvSpPr>
          <p:cNvPr id="3" name="Content Placeholder 2"/>
          <p:cNvSpPr>
            <a:spLocks noGrp="1"/>
          </p:cNvSpPr>
          <p:nvPr>
            <p:ph idx="1"/>
          </p:nvPr>
        </p:nvSpPr>
        <p:spPr/>
        <p:txBody>
          <a:bodyPr/>
          <a:lstStyle/>
          <a:p>
            <a:pPr>
              <a:spcAft>
                <a:spcPts val="1200"/>
              </a:spcAft>
            </a:pPr>
            <a:r>
              <a:rPr lang="en-US" sz="2200" dirty="0" smtClean="0"/>
              <a:t>In 1943, McCulloch and Pitts modeled a neuron as a switch that receives input from other neurons and, depending on the total weighted input, is either activated or remains inactive.</a:t>
            </a:r>
            <a:endParaRPr lang="en-US" sz="2200" dirty="0" smtClean="0"/>
          </a:p>
          <a:p>
            <a:pPr>
              <a:spcAft>
                <a:spcPts val="1200"/>
              </a:spcAft>
            </a:pPr>
            <a:r>
              <a:rPr lang="en-US" sz="2200" dirty="0" smtClean="0"/>
              <a:t>The weight, by which an input from another cell is multiplied, corresponds to the strength of a synapse—the neural contacts between nerve cells. These weights can be both positive (excitatory) and negative (inhibitory). </a:t>
            </a:r>
            <a:endParaRPr lang="en-US" sz="2200" dirty="0" smtClean="0"/>
          </a:p>
          <a:p>
            <a:pPr>
              <a:spcAft>
                <a:spcPts val="1200"/>
              </a:spcAft>
            </a:pPr>
            <a:r>
              <a:rPr lang="en-US" sz="2200" dirty="0" smtClean="0"/>
              <a:t>It was shown that networks of such model neurons have properties similar to the brain: they can perform sophisticated pattern </a:t>
            </a:r>
            <a:r>
              <a:rPr lang="en-US" sz="2400" dirty="0" smtClean="0"/>
              <a:t>recognition, and they can function even if some of the neurons are destroyed. </a:t>
            </a:r>
            <a:endParaRPr lang="en-US" sz="24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model neuron</a:t>
            </a:r>
            <a:endParaRPr lang="en-US" dirty="0"/>
          </a:p>
        </p:txBody>
      </p:sp>
      <p:sp>
        <p:nvSpPr>
          <p:cNvPr id="3" name="Content Placeholder 2"/>
          <p:cNvSpPr>
            <a:spLocks noGrp="1"/>
          </p:cNvSpPr>
          <p:nvPr>
            <p:ph idx="1"/>
          </p:nvPr>
        </p:nvSpPr>
        <p:spPr/>
        <p:txBody>
          <a:bodyPr/>
          <a:lstStyle/>
          <a:p>
            <a:pPr>
              <a:spcAft>
                <a:spcPts val="1800"/>
              </a:spcAft>
            </a:pPr>
            <a:r>
              <a:rPr lang="en-US" sz="2200" dirty="0" smtClean="0"/>
              <a:t>A model neuron is referred to as a threshold unit and its function is illustrated in Figure 1a. </a:t>
            </a:r>
            <a:endParaRPr lang="en-US" sz="2200" dirty="0" smtClean="0"/>
          </a:p>
          <a:p>
            <a:pPr>
              <a:spcAft>
                <a:spcPts val="1800"/>
              </a:spcAft>
            </a:pPr>
            <a:r>
              <a:rPr lang="en-US" sz="2200" dirty="0" smtClean="0"/>
              <a:t>It receives input from a number of other units or external sources, weighs each input and adds them up. If the total input is above a threshold, the output of the unit is one; otherwise it is zero. </a:t>
            </a:r>
            <a:endParaRPr lang="en-US" sz="2200" dirty="0" smtClean="0"/>
          </a:p>
          <a:p>
            <a:pPr>
              <a:spcAft>
                <a:spcPts val="1800"/>
              </a:spcAft>
            </a:pPr>
            <a:r>
              <a:rPr lang="en-US" sz="2200" dirty="0" smtClean="0"/>
              <a:t>The points in input space satisfying this condition define a so called </a:t>
            </a:r>
            <a:r>
              <a:rPr lang="en-US" sz="2200" dirty="0" err="1" smtClean="0"/>
              <a:t>hyperplane</a:t>
            </a:r>
            <a:r>
              <a:rPr lang="en-US" sz="2200" dirty="0" smtClean="0"/>
              <a:t>.</a:t>
            </a:r>
            <a:endParaRPr lang="en-US" sz="2200" dirty="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9800"/>
            <a:ext cx="7772400" cy="685800"/>
          </a:xfrm>
        </p:spPr>
        <p:txBody>
          <a:bodyPr/>
          <a:lstStyle/>
          <a:p>
            <a:r>
              <a:rPr lang="en-US" sz="1800" dirty="0" smtClean="0"/>
              <a:t>Figure 1 Artificial neural networks. (a) Graphical representation of the McCulloch-Pitts model neuron or threshold unit.</a:t>
            </a:r>
            <a:endParaRPr lang="en-US" sz="1800" dirty="0"/>
          </a:p>
        </p:txBody>
      </p:sp>
      <p:pic>
        <p:nvPicPr>
          <p:cNvPr id="4" name="Picture 3" descr="Fig1a.png"/>
          <p:cNvPicPr>
            <a:picLocks noChangeAspect="1"/>
          </p:cNvPicPr>
          <p:nvPr/>
        </p:nvPicPr>
        <p:blipFill>
          <a:blip r:embed="rId1"/>
          <a:stretch>
            <a:fillRect/>
          </a:stretch>
        </p:blipFill>
        <p:spPr>
          <a:xfrm>
            <a:off x="1795463" y="860425"/>
            <a:ext cx="6108700" cy="37592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9800"/>
            <a:ext cx="7772400" cy="685800"/>
          </a:xfrm>
        </p:spPr>
        <p:txBody>
          <a:bodyPr/>
          <a:lstStyle/>
          <a:p>
            <a:r>
              <a:rPr lang="en-US" sz="1800" dirty="0" smtClean="0"/>
              <a:t>Figure 1 Artificial neural networks. (</a:t>
            </a:r>
            <a:r>
              <a:rPr lang="en-US" sz="1800" dirty="0" err="1" smtClean="0"/>
              <a:t>b</a:t>
            </a:r>
            <a:r>
              <a:rPr lang="en-US" sz="1800" dirty="0" smtClean="0"/>
              <a:t>) Linear </a:t>
            </a:r>
            <a:r>
              <a:rPr lang="en-US" sz="1800" dirty="0" err="1" smtClean="0"/>
              <a:t>separability</a:t>
            </a:r>
            <a:r>
              <a:rPr lang="en-US" sz="1800" dirty="0" smtClean="0"/>
              <a:t>. In three dimensions, a</a:t>
            </a:r>
            <a:br>
              <a:rPr lang="en-US" sz="1800" dirty="0" smtClean="0"/>
            </a:br>
            <a:r>
              <a:rPr lang="en-US" sz="1800" dirty="0" smtClean="0"/>
              <a:t>threshold unit can classify points that can be separated by a plane.</a:t>
            </a:r>
            <a:endParaRPr lang="en-US" sz="1800" dirty="0"/>
          </a:p>
        </p:txBody>
      </p:sp>
      <p:pic>
        <p:nvPicPr>
          <p:cNvPr id="3" name="Picture 2" descr="Fig1b.png"/>
          <p:cNvPicPr>
            <a:picLocks noChangeAspect="1"/>
          </p:cNvPicPr>
          <p:nvPr/>
        </p:nvPicPr>
        <p:blipFill>
          <a:blip r:embed="rId1"/>
          <a:stretch>
            <a:fillRect/>
          </a:stretch>
        </p:blipFill>
        <p:spPr>
          <a:xfrm>
            <a:off x="1660525" y="698500"/>
            <a:ext cx="4991100" cy="43561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9800"/>
            <a:ext cx="7772400" cy="685800"/>
          </a:xfrm>
        </p:spPr>
        <p:txBody>
          <a:bodyPr/>
          <a:lstStyle/>
          <a:p>
            <a:r>
              <a:rPr lang="en-US" sz="1800" dirty="0" smtClean="0"/>
              <a:t>Figure 1 Artificial neural networks. (</a:t>
            </a:r>
            <a:r>
              <a:rPr lang="en-US" sz="1800" dirty="0" err="1" smtClean="0"/>
              <a:t>c</a:t>
            </a:r>
            <a:r>
              <a:rPr lang="en-US" sz="1800" dirty="0" smtClean="0"/>
              <a:t>) Feed-forward network.</a:t>
            </a:r>
            <a:endParaRPr lang="en-US" sz="1800" dirty="0"/>
          </a:p>
        </p:txBody>
      </p:sp>
      <p:pic>
        <p:nvPicPr>
          <p:cNvPr id="3" name="Picture 2" descr="Fig1c.png"/>
          <p:cNvPicPr>
            <a:picLocks noChangeAspect="1"/>
          </p:cNvPicPr>
          <p:nvPr/>
        </p:nvPicPr>
        <p:blipFill>
          <a:blip r:embed="rId1"/>
          <a:stretch>
            <a:fillRect/>
          </a:stretch>
        </p:blipFill>
        <p:spPr>
          <a:xfrm>
            <a:off x="2182813" y="1658938"/>
            <a:ext cx="5270500" cy="33782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ags/tag1.xml><?xml version="1.0" encoding="utf-8"?>
<p:tagLst xmlns:p="http://schemas.openxmlformats.org/presentationml/2006/main">
  <p:tag name="TIMING" val="|2.7|39.7|19.9|29.5"/>
</p:tagLst>
</file>

<file path=ppt/tags/tag10.xml><?xml version="1.0" encoding="utf-8"?>
<p:tagLst xmlns:p="http://schemas.openxmlformats.org/presentationml/2006/main">
  <p:tag name="TIMING" val="|6.7|22.9|14.5|19"/>
</p:tagLst>
</file>

<file path=ppt/tags/tag11.xml><?xml version="1.0" encoding="utf-8"?>
<p:tagLst xmlns:p="http://schemas.openxmlformats.org/presentationml/2006/main">
  <p:tag name="TIMING" val="|0.6|3.9|44|29"/>
</p:tagLst>
</file>

<file path=ppt/tags/tag12.xml><?xml version="1.0" encoding="utf-8"?>
<p:tagLst xmlns:p="http://schemas.openxmlformats.org/presentationml/2006/main">
  <p:tag name="TIMING" val="|0.9|14.8"/>
</p:tagLst>
</file>

<file path=ppt/tags/tag13.xml><?xml version="1.0" encoding="utf-8"?>
<p:tagLst xmlns:p="http://schemas.openxmlformats.org/presentationml/2006/main">
  <p:tag name="TIMING" val="|1.5|38.4"/>
</p:tagLst>
</file>

<file path=ppt/tags/tag14.xml><?xml version="1.0" encoding="utf-8"?>
<p:tagLst xmlns:p="http://schemas.openxmlformats.org/presentationml/2006/main">
  <p:tag name="KSO_WPP_MARK_KEY" val="bd291316-55c3-4e68-92e2-cb1a8153ba34"/>
  <p:tag name="COMMONDATA" val="eyJoZGlkIjoiNGMyZDY0N2IzZjNhMzQ0MTE3NzZiOTUyZGIzNWE4NjcifQ=="/>
</p:tagLst>
</file>

<file path=ppt/tags/tag2.xml><?xml version="1.0" encoding="utf-8"?>
<p:tagLst xmlns:p="http://schemas.openxmlformats.org/presentationml/2006/main">
  <p:tag name="TIMING" val="|34"/>
</p:tagLst>
</file>

<file path=ppt/tags/tag3.xml><?xml version="1.0" encoding="utf-8"?>
<p:tagLst xmlns:p="http://schemas.openxmlformats.org/presentationml/2006/main">
  <p:tag name="TIMING" val="|2.4|24.3|21.7"/>
</p:tagLst>
</file>

<file path=ppt/tags/tag4.xml><?xml version="1.0" encoding="utf-8"?>
<p:tagLst xmlns:p="http://schemas.openxmlformats.org/presentationml/2006/main">
  <p:tag name="TIMING" val="|0.6|8.8|22.2"/>
</p:tagLst>
</file>

<file path=ppt/tags/tag5.xml><?xml version="1.0" encoding="utf-8"?>
<p:tagLst xmlns:p="http://schemas.openxmlformats.org/presentationml/2006/main">
  <p:tag name="TIMING" val="|0.6|37.7"/>
</p:tagLst>
</file>

<file path=ppt/tags/tag6.xml><?xml version="1.0" encoding="utf-8"?>
<p:tagLst xmlns:p="http://schemas.openxmlformats.org/presentationml/2006/main">
  <p:tag name="TIMING" val="|0.7|12.3"/>
</p:tagLst>
</file>

<file path=ppt/tags/tag7.xml><?xml version="1.0" encoding="utf-8"?>
<p:tagLst xmlns:p="http://schemas.openxmlformats.org/presentationml/2006/main">
  <p:tag name="TIMING" val="|0.9|27.8|16.9|20.3"/>
</p:tagLst>
</file>

<file path=ppt/tags/tag8.xml><?xml version="1.0" encoding="utf-8"?>
<p:tagLst xmlns:p="http://schemas.openxmlformats.org/presentationml/2006/main">
  <p:tag name="TIMING" val="|1.9|31.8|18.8"/>
</p:tagLst>
</file>

<file path=ppt/tags/tag9.xml><?xml version="1.0" encoding="utf-8"?>
<p:tagLst xmlns:p="http://schemas.openxmlformats.org/presentationml/2006/main">
  <p:tag name="TIMING" val="|8.9|9.9|6.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6407</Words>
  <Application>WPS 演示</Application>
  <PresentationFormat>全屏显示(4:3)</PresentationFormat>
  <Paragraphs>90</Paragraphs>
  <Slides>21</Slides>
  <Notes>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21</vt:i4>
      </vt:variant>
    </vt:vector>
  </HeadingPairs>
  <TitlesOfParts>
    <vt:vector size="31" baseType="lpstr">
      <vt:lpstr>Arial</vt:lpstr>
      <vt:lpstr>宋体</vt:lpstr>
      <vt:lpstr>Wingdings</vt:lpstr>
      <vt:lpstr>Arial</vt:lpstr>
      <vt:lpstr>Lucida Grande</vt:lpstr>
      <vt:lpstr>MS PGothic</vt:lpstr>
      <vt:lpstr>Calibri</vt:lpstr>
      <vt:lpstr>微软雅黑</vt:lpstr>
      <vt:lpstr>Arial Unicode MS</vt:lpstr>
      <vt:lpstr>Office Theme</vt:lpstr>
      <vt:lpstr>Artificial neural networks</vt:lpstr>
      <vt:lpstr>PowerPoint 演示文稿</vt:lpstr>
      <vt:lpstr>The human brain </vt:lpstr>
      <vt:lpstr>PowerPoint 演示文稿</vt:lpstr>
      <vt:lpstr>Perceptrons</vt:lpstr>
      <vt:lpstr>The model neuron</vt:lpstr>
      <vt:lpstr>Figure 1 Artificial neural networks. (a) Graphical representation of the McCulloch-Pitts model neuron or threshold unit.</vt:lpstr>
      <vt:lpstr>Figure 1 Artificial neural networks. (b) Linear separability. In three dimensions, a threshold unit can classify points that can be separated by a plane.</vt:lpstr>
      <vt:lpstr>Figure 1 Artificial neural networks. (c) Feed-forward network.</vt:lpstr>
      <vt:lpstr>Figure 1 Artificial neural networks. (d) Over-fitting.</vt:lpstr>
      <vt:lpstr>Learning</vt:lpstr>
      <vt:lpstr>Learning</vt:lpstr>
      <vt:lpstr>An example </vt:lpstr>
      <vt:lpstr>Feed-forward network</vt:lpstr>
      <vt:lpstr>PowerPoint 演示文稿</vt:lpstr>
      <vt:lpstr>Figure 1 Artificial neural networks. (c) Feed-forward network.</vt:lpstr>
      <vt:lpstr>Back-propagation</vt:lpstr>
      <vt:lpstr>Back-propagation</vt:lpstr>
      <vt:lpstr>Back-propagation</vt:lpstr>
      <vt:lpstr>Over-fitting</vt:lpstr>
      <vt:lpstr>Cross-validation</vt:lpstr>
    </vt:vector>
  </TitlesOfParts>
  <Company>unl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 Chenhong</dc:creator>
  <cp:lastModifiedBy>李晨虹</cp:lastModifiedBy>
  <cp:revision>29</cp:revision>
  <dcterms:created xsi:type="dcterms:W3CDTF">2020-03-19T01:55:00Z</dcterms:created>
  <dcterms:modified xsi:type="dcterms:W3CDTF">2022-12-16T09:20:49Z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7F0AFA6655864FD8807CC3DF2F351D72</vt:lpwstr>
  </property>
  <property fmtid="{D5CDD505-2E9C-101B-9397-08002B2CF9AE}" pid="3" name="KSOProductBuildVer">
    <vt:lpwstr>2052-11.1.0.12980</vt:lpwstr>
  </property>
</Properties>
</file>