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344" r:id="rId3"/>
    <p:sldId id="345" r:id="rId4"/>
    <p:sldId id="346" r:id="rId5"/>
    <p:sldId id="347" r:id="rId6"/>
    <p:sldId id="348" r:id="rId7"/>
    <p:sldId id="349" r:id="rId8"/>
    <p:sldId id="350" r:id="rId9"/>
    <p:sldId id="351" r:id="rId10"/>
    <p:sldId id="352" r:id="rId11"/>
    <p:sldId id="353" r:id="rId12"/>
    <p:sldId id="354" r:id="rId13"/>
    <p:sldId id="359" r:id="rId14"/>
    <p:sldId id="363" r:id="rId15"/>
    <p:sldId id="362" r:id="rId16"/>
    <p:sldId id="361" r:id="rId17"/>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showGuide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7.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921B3-59D9-2E4F-9598-FD10777116BC}"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DF10F-178A-FA42-A738-E5B710D0CD8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0B4A9-B924-044D-8D97-A93F5EAFFC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540B4A9-B924-044D-8D97-A93F5EAFFC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540B4A9-B924-044D-8D97-A93F5EAFFC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540B4A9-B924-044D-8D97-A93F5EAFFC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A540B4A9-B924-044D-8D97-A93F5EAFFCF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A540B4A9-B924-044D-8D97-A93F5EAFFCF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A540B4A9-B924-044D-8D97-A93F5EAFFCF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0B4A9-B924-044D-8D97-A93F5EAFFCF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0B4A9-B924-044D-8D97-A93F5EAFFCF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540B4A9-B924-044D-8D97-A93F5EAFFCF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540B4A9-B924-044D-8D97-A93F5EAFFCF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95E3C-FF53-8E4F-8F52-8D7D56DF30E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0B4A9-B924-044D-8D97-A93F5EAFFCF8}"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95E3C-FF53-8E4F-8F52-8D7D56DF30E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3.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and applications</a:t>
            </a:r>
            <a:endParaRPr lang="en-US" dirty="0"/>
          </a:p>
        </p:txBody>
      </p:sp>
      <p:sp>
        <p:nvSpPr>
          <p:cNvPr id="3" name="Content Placeholder 2"/>
          <p:cNvSpPr>
            <a:spLocks noGrp="1"/>
          </p:cNvSpPr>
          <p:nvPr>
            <p:ph idx="1"/>
          </p:nvPr>
        </p:nvSpPr>
        <p:spPr/>
        <p:txBody>
          <a:bodyPr/>
          <a:lstStyle/>
          <a:p>
            <a:pPr>
              <a:spcAft>
                <a:spcPts val="1200"/>
              </a:spcAft>
            </a:pPr>
            <a:r>
              <a:rPr lang="en-US" sz="2200" dirty="0" smtClean="0"/>
              <a:t>Both the simple </a:t>
            </a:r>
            <a:r>
              <a:rPr lang="en-US" sz="2200" dirty="0" err="1" smtClean="0"/>
              <a:t>perceptron</a:t>
            </a:r>
            <a:r>
              <a:rPr lang="en-US" sz="2200" dirty="0" smtClean="0"/>
              <a:t> with a single unit and the multi-layer network with multiple units can easily be generalized to prediction of more than two classes by just adding more output units. </a:t>
            </a:r>
            <a:endParaRPr lang="en-US" sz="2200" dirty="0" smtClean="0"/>
          </a:p>
          <a:p>
            <a:pPr>
              <a:spcAft>
                <a:spcPts val="1200"/>
              </a:spcAft>
            </a:pPr>
            <a:r>
              <a:rPr lang="en-US" sz="2200" dirty="0" smtClean="0"/>
              <a:t>Any classification problem can be coded into a set of binary outputs. In the above example, we could, for instance, imagine that there are three different treatments, and for a given tumor we may want to know which of the treatments it responds to. </a:t>
            </a:r>
            <a:endParaRPr lang="en-US" sz="2200" dirty="0" smtClean="0"/>
          </a:p>
          <a:p>
            <a:pPr>
              <a:spcAft>
                <a:spcPts val="1200"/>
              </a:spcAft>
            </a:pPr>
            <a:r>
              <a:rPr lang="en-US" sz="2200" dirty="0" smtClean="0"/>
              <a:t>This could be solved using three output units—one for each treatment—which are connected to the same hidden units.</a:t>
            </a:r>
            <a:endParaRPr lang="en-US" sz="2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153400" cy="1143000"/>
          </a:xfrm>
        </p:spPr>
        <p:txBody>
          <a:bodyPr/>
          <a:lstStyle/>
          <a:p>
            <a:r>
              <a:rPr lang="en-US" sz="3200" dirty="0" smtClean="0"/>
              <a:t>Predict protein structure PSIPRED (Jones 1999)</a:t>
            </a:r>
            <a:endParaRPr lang="en-US" sz="3200" dirty="0"/>
          </a:p>
        </p:txBody>
      </p:sp>
      <p:pic>
        <p:nvPicPr>
          <p:cNvPr id="4" name="Content Placeholder 3" descr="NNprotein1.png"/>
          <p:cNvPicPr>
            <a:picLocks noGrp="1" noChangeAspect="1"/>
          </p:cNvPicPr>
          <p:nvPr>
            <p:ph idx="1"/>
          </p:nvPr>
        </p:nvPicPr>
        <p:blipFill>
          <a:blip r:embed="rId1"/>
          <a:srcRect l="-17050" r="-17050"/>
          <a:stretch>
            <a:fillRect/>
          </a:stretch>
        </p:blipFill>
        <p:spPr>
          <a:xfrm>
            <a:off x="457200" y="685800"/>
            <a:ext cx="8229600" cy="4525963"/>
          </a:xfrm>
        </p:spPr>
      </p:pic>
      <p:sp>
        <p:nvSpPr>
          <p:cNvPr id="5" name="Rectangle 4"/>
          <p:cNvSpPr/>
          <p:nvPr/>
        </p:nvSpPr>
        <p:spPr>
          <a:xfrm>
            <a:off x="0" y="5103673"/>
            <a:ext cx="8991600" cy="1754327"/>
          </a:xfrm>
          <a:prstGeom prst="rect">
            <a:avLst/>
          </a:prstGeom>
        </p:spPr>
        <p:txBody>
          <a:bodyPr wrap="square">
            <a:spAutoFit/>
          </a:bodyPr>
          <a:lstStyle/>
          <a:p>
            <a:r>
              <a:rPr lang="en-US" dirty="0" smtClean="0"/>
              <a:t>Architecture of PSIPRED algorithm. The algorithm is two-stage and includes two 3-layer </a:t>
            </a:r>
            <a:r>
              <a:rPr lang="en-US" dirty="0" err="1" smtClean="0"/>
              <a:t>FNNs</a:t>
            </a:r>
            <a:r>
              <a:rPr lang="en-US" dirty="0" smtClean="0"/>
              <a:t>, where the output of the first stage network feeds into the input to the second stage network. In the first stage, a window of 15 positions over the PSSM profile generated by the PSI-BLAST program from the input protein sequence is used. Each position in the input is represented by a vector of 21 values (the </a:t>
            </a:r>
            <a:r>
              <a:rPr lang="en-US" b="1" dirty="0" err="1" smtClean="0"/>
              <a:t>ith</a:t>
            </a:r>
            <a:r>
              <a:rPr lang="en-US" b="1" dirty="0" smtClean="0"/>
              <a:t> AA in the window is represented as mi,1mi,2 . . . mi,21). The </a:t>
            </a:r>
            <a:r>
              <a:rPr lang="en-US" dirty="0" smtClean="0"/>
              <a:t>21  15 values are fed into the input layer. </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Predict protein structure</a:t>
            </a:r>
            <a:endParaRPr lang="en-US" dirty="0"/>
          </a:p>
        </p:txBody>
      </p:sp>
      <p:pic>
        <p:nvPicPr>
          <p:cNvPr id="6" name="Content Placeholder 5" descr="NNprotein2.png"/>
          <p:cNvPicPr>
            <a:picLocks noGrp="1" noChangeAspect="1"/>
          </p:cNvPicPr>
          <p:nvPr>
            <p:ph idx="1"/>
          </p:nvPr>
        </p:nvPicPr>
        <p:blipFill>
          <a:blip r:embed="rId1"/>
          <a:srcRect t="-9393" b="-9393"/>
          <a:stretch>
            <a:fillRect/>
          </a:stretch>
        </p:blipFill>
        <p:spPr>
          <a:xfrm>
            <a:off x="457200" y="182562"/>
            <a:ext cx="8229600" cy="4525963"/>
          </a:xfrm>
        </p:spPr>
      </p:pic>
      <p:sp>
        <p:nvSpPr>
          <p:cNvPr id="4" name="Rectangle 3"/>
          <p:cNvSpPr/>
          <p:nvPr/>
        </p:nvSpPr>
        <p:spPr>
          <a:xfrm>
            <a:off x="0" y="4417873"/>
            <a:ext cx="9144000" cy="1754327"/>
          </a:xfrm>
          <a:prstGeom prst="rect">
            <a:avLst/>
          </a:prstGeom>
        </p:spPr>
        <p:txBody>
          <a:bodyPr wrap="square">
            <a:spAutoFit/>
          </a:bodyPr>
          <a:lstStyle/>
          <a:p>
            <a:r>
              <a:rPr lang="en-US" dirty="0" smtClean="0"/>
              <a:t>The output layer in the first stage NN contains three nodes that represent the probabilities of forming helix, strand, and coil structures (the predicted probabilities for the central AA in the window are represented as </a:t>
            </a:r>
            <a:r>
              <a:rPr lang="en-US" b="1" dirty="0" smtClean="0"/>
              <a:t>y8,1, y8,2, and y8,3). These </a:t>
            </a:r>
            <a:r>
              <a:rPr lang="en-US" dirty="0" smtClean="0"/>
              <a:t>probabilities, using a window of 15 positions, are fed into the second-stage NN. The output from the second-stage NN is the final prediction that represents the probabilities of three types of the secondary structure: </a:t>
            </a:r>
            <a:r>
              <a:rPr lang="en-US" b="1" dirty="0" smtClean="0"/>
              <a:t>z8,1, z8,2, and z8,3.</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a:t>
            </a:r>
            <a:endParaRPr lang="en-US" dirty="0"/>
          </a:p>
        </p:txBody>
      </p:sp>
      <p:pic>
        <p:nvPicPr>
          <p:cNvPr id="4" name="Content Placeholder 3" descr="AlphaGo-Logotype-Black-Highres-300ppi_hr8uel.png"/>
          <p:cNvPicPr>
            <a:picLocks noGrp="1" noChangeAspect="1"/>
          </p:cNvPicPr>
          <p:nvPr>
            <p:ph idx="1"/>
          </p:nvPr>
        </p:nvPicPr>
        <p:blipFill>
          <a:blip r:embed="rId1"/>
          <a:srcRect t="-45614" b="-45614"/>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2613025" y="1082675"/>
            <a:ext cx="3917950" cy="46926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600200"/>
            <a:ext cx="8229600" cy="4525963"/>
          </a:xfrm>
        </p:spPr>
        <p:txBody>
          <a:bodyPr/>
          <a:lstStyle/>
          <a:p>
            <a:pPr>
              <a:lnSpc>
                <a:spcPct val="120000"/>
              </a:lnSpc>
            </a:pPr>
            <a:r>
              <a:rPr lang="zh-CN" altLang="en-US" dirty="0">
                <a:solidFill>
                  <a:srgbClr val="FF0000"/>
                </a:solidFill>
              </a:rPr>
              <a:t>19:00-20:30</a:t>
            </a:r>
            <a:r>
              <a:rPr lang="en-US" altLang="zh-CN" dirty="0">
                <a:solidFill>
                  <a:srgbClr val="FF0000"/>
                </a:solidFill>
              </a:rPr>
              <a:t>, </a:t>
            </a:r>
            <a:r>
              <a:rPr lang="zh-CN" altLang="en-US" dirty="0">
                <a:solidFill>
                  <a:srgbClr val="FF0000"/>
                </a:solidFill>
              </a:rPr>
              <a:t>2</a:t>
            </a:r>
            <a:r>
              <a:rPr lang="en-US" altLang="zh-CN" dirty="0">
                <a:solidFill>
                  <a:srgbClr val="FF0000"/>
                </a:solidFill>
              </a:rPr>
              <a:t>3</a:t>
            </a:r>
            <a:r>
              <a:rPr lang="zh-CN" altLang="en-US" dirty="0">
                <a:solidFill>
                  <a:srgbClr val="FF0000"/>
                </a:solidFill>
              </a:rPr>
              <a:t> </a:t>
            </a:r>
            <a:r>
              <a:rPr lang="en-US" altLang="zh-CN" dirty="0">
                <a:solidFill>
                  <a:srgbClr val="FF0000"/>
                </a:solidFill>
              </a:rPr>
              <a:t>Dec</a:t>
            </a:r>
            <a:r>
              <a:rPr lang="zh-CN" altLang="en-US" dirty="0">
                <a:solidFill>
                  <a:srgbClr val="FF0000"/>
                </a:solidFill>
              </a:rPr>
              <a:t>, </a:t>
            </a:r>
            <a:r>
              <a:rPr lang="en-US" altLang="zh-CN" dirty="0">
                <a:solidFill>
                  <a:srgbClr val="FF0000"/>
                </a:solidFill>
              </a:rPr>
              <a:t>Friday, </a:t>
            </a:r>
            <a:r>
              <a:rPr lang="zh-CN" altLang="en-US" dirty="0"/>
              <a:t>	Final </a:t>
            </a:r>
            <a:r>
              <a:rPr lang="en-US" altLang="zh-CN" dirty="0"/>
              <a:t>E</a:t>
            </a:r>
            <a:r>
              <a:rPr lang="zh-CN" altLang="en-US" dirty="0"/>
              <a:t>xam 70%	Online exam, </a:t>
            </a:r>
            <a:r>
              <a:rPr lang="en-US" altLang="zh-CN" dirty="0"/>
              <a:t>open </a:t>
            </a:r>
            <a:r>
              <a:rPr lang="zh-CN" altLang="en-US" dirty="0"/>
              <a:t>book</a:t>
            </a:r>
            <a:endParaRPr lang="zh-CN" altLang="en-US" dirty="0"/>
          </a:p>
          <a:p>
            <a:pPr>
              <a:lnSpc>
                <a:spcPct val="120000"/>
              </a:lnSpc>
            </a:pPr>
            <a:r>
              <a:rPr lang="en-US" altLang="zh-CN" dirty="0"/>
              <a:t>25 Dec, Sun, </a:t>
            </a:r>
            <a:r>
              <a:rPr lang="en-US" altLang="zh-CN" dirty="0" err="1"/>
              <a:t>handin</a:t>
            </a:r>
            <a:r>
              <a:rPr lang="en-US" altLang="zh-CN" dirty="0"/>
              <a:t> your homework 3</a:t>
            </a:r>
            <a:endParaRPr lang="en-US" altLang="zh-CN" dirty="0"/>
          </a:p>
        </p:txBody>
      </p:sp>
      <p:sp>
        <p:nvSpPr>
          <p:cNvPr id="2" name="标题 1"/>
          <p:cNvSpPr>
            <a:spLocks noGrp="1"/>
          </p:cNvSpPr>
          <p:nvPr>
            <p:ph type="title"/>
            <p:custDataLst>
              <p:tags r:id="rId1"/>
            </p:custDataLst>
          </p:nvPr>
        </p:nvSpPr>
        <p:spPr/>
        <p:txBody>
          <a:bodyPr/>
          <a:p>
            <a:r>
              <a:rPr lang="zh-CN" altLang="en-US" dirty="0"/>
              <a:t>考试</a:t>
            </a:r>
            <a:r>
              <a:rPr lang="zh-CN" altLang="en-US" dirty="0" smtClean="0"/>
              <a:t>日期</a:t>
            </a:r>
            <a:r>
              <a:rPr lang="en-US" altLang="zh-CN" dirty="0"/>
              <a:t>(</a:t>
            </a:r>
            <a:r>
              <a:rPr lang="zh-CN" altLang="en-US" dirty="0"/>
              <a:t>开卷考试</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考试规则</a:t>
            </a:r>
            <a:endParaRPr lang="zh-CN" altLang="en-US" dirty="0"/>
          </a:p>
        </p:txBody>
      </p:sp>
      <p:sp>
        <p:nvSpPr>
          <p:cNvPr id="3" name="内容占位符 2"/>
          <p:cNvSpPr>
            <a:spLocks noGrp="1"/>
          </p:cNvSpPr>
          <p:nvPr>
            <p:ph idx="1"/>
          </p:nvPr>
        </p:nvSpPr>
        <p:spPr/>
        <p:txBody>
          <a:bodyPr>
            <a:normAutofit fontScale="70000"/>
          </a:bodyPr>
          <a:lstStyle/>
          <a:p>
            <a:r>
              <a:rPr lang="en-US" altLang="zh-CN" dirty="0"/>
              <a:t>1.</a:t>
            </a:r>
            <a:r>
              <a:rPr lang="zh-CN" altLang="en-US" dirty="0"/>
              <a:t>考试时，请各位同学将自己的姓名备注为“学号</a:t>
            </a:r>
            <a:r>
              <a:rPr lang="en-US" altLang="zh-CN" dirty="0"/>
              <a:t>+</a:t>
            </a:r>
            <a:r>
              <a:rPr lang="zh-CN" altLang="en-US" dirty="0"/>
              <a:t>名字</a:t>
            </a:r>
            <a:r>
              <a:rPr lang="zh-CN" altLang="en-US" dirty="0" smtClean="0"/>
              <a:t>”</a:t>
            </a:r>
            <a:r>
              <a:rPr lang="zh-CN" altLang="en-US" dirty="0"/>
              <a:t>；</a:t>
            </a:r>
            <a:endParaRPr lang="en-US" altLang="zh-CN" dirty="0" smtClean="0"/>
          </a:p>
          <a:p>
            <a:r>
              <a:rPr lang="en-US" altLang="zh-CN" dirty="0" smtClean="0"/>
              <a:t>2</a:t>
            </a:r>
            <a:r>
              <a:rPr lang="en-US" altLang="zh-CN" dirty="0"/>
              <a:t>.</a:t>
            </a:r>
            <a:r>
              <a:rPr lang="zh-CN" altLang="en-US" dirty="0"/>
              <a:t>正式考试时，未开摄像头，一经发现，扣</a:t>
            </a:r>
            <a:r>
              <a:rPr lang="en-US" altLang="zh-CN" dirty="0"/>
              <a:t>20</a:t>
            </a:r>
            <a:r>
              <a:rPr lang="zh-CN" altLang="en-US" dirty="0" smtClean="0"/>
              <a:t>分</a:t>
            </a:r>
            <a:r>
              <a:rPr lang="zh-CN" altLang="en-US" dirty="0"/>
              <a:t>；</a:t>
            </a:r>
            <a:endParaRPr lang="en-US" altLang="zh-CN" dirty="0" smtClean="0"/>
          </a:p>
          <a:p>
            <a:r>
              <a:rPr lang="en-US" altLang="zh-CN" dirty="0" smtClean="0"/>
              <a:t>3</a:t>
            </a:r>
            <a:r>
              <a:rPr lang="en-US" altLang="zh-CN" dirty="0"/>
              <a:t>.</a:t>
            </a:r>
            <a:r>
              <a:rPr lang="zh-CN" altLang="en-US" dirty="0"/>
              <a:t>摄像头必须对准电脑屏幕，并且保准双手露出。如若没有，扣</a:t>
            </a:r>
            <a:r>
              <a:rPr lang="en-US" altLang="zh-CN" dirty="0"/>
              <a:t>5</a:t>
            </a:r>
            <a:r>
              <a:rPr lang="zh-CN" altLang="en-US" dirty="0" smtClean="0"/>
              <a:t>分</a:t>
            </a:r>
            <a:r>
              <a:rPr lang="zh-CN" altLang="en-US" dirty="0"/>
              <a:t>；</a:t>
            </a:r>
            <a:endParaRPr lang="en-US" altLang="zh-CN" dirty="0" smtClean="0"/>
          </a:p>
          <a:p>
            <a:r>
              <a:rPr lang="en-US" altLang="zh-CN" dirty="0" smtClean="0"/>
              <a:t>4</a:t>
            </a:r>
            <a:r>
              <a:rPr lang="en-US" altLang="zh-CN" dirty="0"/>
              <a:t>.</a:t>
            </a:r>
            <a:r>
              <a:rPr lang="zh-CN" altLang="en-US" dirty="0"/>
              <a:t>不允许交头接耳，例如考试时坐在一起，看对方屏幕，讨论问题。如若发现，扣</a:t>
            </a:r>
            <a:r>
              <a:rPr lang="en-US" altLang="zh-CN" dirty="0"/>
              <a:t>10</a:t>
            </a:r>
            <a:r>
              <a:rPr lang="zh-CN" altLang="en-US" dirty="0" smtClean="0"/>
              <a:t>分</a:t>
            </a:r>
            <a:r>
              <a:rPr lang="zh-CN" altLang="en-US" dirty="0"/>
              <a:t>；</a:t>
            </a:r>
            <a:endParaRPr lang="en-US" altLang="zh-CN" dirty="0" smtClean="0"/>
          </a:p>
          <a:p>
            <a:r>
              <a:rPr lang="en-US" altLang="zh-CN" dirty="0" smtClean="0"/>
              <a:t>5</a:t>
            </a:r>
            <a:r>
              <a:rPr lang="en-US" altLang="zh-CN" dirty="0"/>
              <a:t>.</a:t>
            </a:r>
            <a:r>
              <a:rPr lang="zh-CN" altLang="en-US" dirty="0"/>
              <a:t>发现使用微信，</a:t>
            </a:r>
            <a:r>
              <a:rPr lang="en-US" altLang="zh-CN" dirty="0"/>
              <a:t>QQ</a:t>
            </a:r>
            <a:r>
              <a:rPr lang="zh-CN" altLang="en-US" dirty="0"/>
              <a:t>等可以交流的社交软件，扣</a:t>
            </a:r>
            <a:r>
              <a:rPr lang="en-US" altLang="zh-CN" dirty="0"/>
              <a:t>10</a:t>
            </a:r>
            <a:r>
              <a:rPr lang="zh-CN" altLang="en-US" dirty="0" smtClean="0"/>
              <a:t>分</a:t>
            </a:r>
            <a:r>
              <a:rPr lang="zh-CN" altLang="en-US" dirty="0"/>
              <a:t>；</a:t>
            </a:r>
            <a:endParaRPr lang="en-US" altLang="zh-CN" dirty="0" smtClean="0"/>
          </a:p>
          <a:p>
            <a:r>
              <a:rPr lang="en-US" altLang="zh-CN" dirty="0"/>
              <a:t>6.</a:t>
            </a:r>
            <a:r>
              <a:rPr lang="zh-CN" altLang="en-US" dirty="0"/>
              <a:t>切屏</a:t>
            </a:r>
            <a:r>
              <a:rPr lang="en-US" altLang="zh-CN" dirty="0"/>
              <a:t>3</a:t>
            </a:r>
            <a:r>
              <a:rPr lang="zh-CN" altLang="en-US" dirty="0"/>
              <a:t>次，自动提交试卷</a:t>
            </a:r>
            <a:r>
              <a:rPr lang="zh-CN" altLang="en-US" dirty="0" smtClean="0"/>
              <a:t>。</a:t>
            </a:r>
            <a:endParaRPr lang="en-US" altLang="zh-CN" dirty="0" smtClean="0"/>
          </a:p>
          <a:p>
            <a:pPr marL="0" indent="0">
              <a:buNone/>
            </a:pPr>
            <a:r>
              <a:rPr lang="zh-CN" altLang="en-US" dirty="0" smtClean="0"/>
              <a:t>（</a:t>
            </a:r>
            <a:r>
              <a:rPr lang="zh-CN" altLang="en-US" dirty="0"/>
              <a:t>考试时，全程有多名监考人员，请各位遵守考场规则，不要有侥幸心理）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and applications</a:t>
            </a:r>
            <a:endParaRPr lang="en-US" dirty="0"/>
          </a:p>
        </p:txBody>
      </p:sp>
      <p:sp>
        <p:nvSpPr>
          <p:cNvPr id="3" name="Content Placeholder 2"/>
          <p:cNvSpPr>
            <a:spLocks noGrp="1"/>
          </p:cNvSpPr>
          <p:nvPr>
            <p:ph idx="1"/>
          </p:nvPr>
        </p:nvSpPr>
        <p:spPr/>
        <p:txBody>
          <a:bodyPr/>
          <a:lstStyle/>
          <a:p>
            <a:pPr>
              <a:spcAft>
                <a:spcPts val="1200"/>
              </a:spcAft>
            </a:pPr>
            <a:r>
              <a:rPr lang="en-US" sz="2200" dirty="0" smtClean="0"/>
              <a:t>Neural networks have been applied to many interesting problems in different areas of </a:t>
            </a:r>
            <a:endParaRPr lang="en-US" sz="2200" dirty="0" smtClean="0"/>
          </a:p>
          <a:p>
            <a:pPr lvl="1">
              <a:spcAft>
                <a:spcPts val="1200"/>
              </a:spcAft>
            </a:pPr>
            <a:r>
              <a:rPr lang="en-US" sz="1800" dirty="0" smtClean="0"/>
              <a:t>Science</a:t>
            </a:r>
            <a:endParaRPr lang="en-US" sz="1800" dirty="0" smtClean="0"/>
          </a:p>
          <a:p>
            <a:pPr lvl="1">
              <a:spcAft>
                <a:spcPts val="1200"/>
              </a:spcAft>
            </a:pPr>
            <a:r>
              <a:rPr lang="en-US" sz="1800" dirty="0" smtClean="0"/>
              <a:t>Medicine</a:t>
            </a:r>
            <a:endParaRPr lang="en-US" sz="1800" dirty="0" smtClean="0"/>
          </a:p>
          <a:p>
            <a:pPr lvl="1">
              <a:spcAft>
                <a:spcPts val="1200"/>
              </a:spcAft>
            </a:pPr>
            <a:r>
              <a:rPr lang="en-US" sz="1800" dirty="0" smtClean="0"/>
              <a:t>Engineering</a:t>
            </a:r>
            <a:endParaRPr lang="en-US" sz="1800" dirty="0" smtClean="0"/>
          </a:p>
          <a:p>
            <a:pPr lvl="1">
              <a:spcAft>
                <a:spcPts val="1200"/>
              </a:spcAft>
            </a:pPr>
            <a:r>
              <a:rPr lang="en-US" sz="1800" dirty="0" smtClean="0"/>
              <a:t>and in some cases, they provide state-of-the-art solutions.</a:t>
            </a:r>
            <a:endParaRPr lang="en-US" sz="18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barcoding</a:t>
            </a:r>
            <a:endParaRPr lang="en-US" dirty="0"/>
          </a:p>
        </p:txBody>
      </p:sp>
      <p:pic>
        <p:nvPicPr>
          <p:cNvPr id="4" name="Content Placeholder 3" descr="DNAbarcodingNN.png"/>
          <p:cNvPicPr>
            <a:picLocks noGrp="1" noChangeAspect="1"/>
          </p:cNvPicPr>
          <p:nvPr>
            <p:ph idx="1"/>
          </p:nvPr>
        </p:nvPicPr>
        <p:blipFill>
          <a:blip r:embed="rId1"/>
          <a:srcRect t="-36631" b="-36631"/>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a:t>
            </a:r>
            <a:endParaRPr lang="en-US" dirty="0"/>
          </a:p>
        </p:txBody>
      </p:sp>
      <p:sp>
        <p:nvSpPr>
          <p:cNvPr id="3" name="Content Placeholder 2"/>
          <p:cNvSpPr>
            <a:spLocks noGrp="1"/>
          </p:cNvSpPr>
          <p:nvPr>
            <p:ph idx="1"/>
          </p:nvPr>
        </p:nvSpPr>
        <p:spPr>
          <a:xfrm>
            <a:off x="685800" y="1981200"/>
            <a:ext cx="7772400" cy="2514600"/>
          </a:xfrm>
        </p:spPr>
        <p:txBody>
          <a:bodyPr/>
          <a:lstStyle/>
          <a:p>
            <a:pPr>
              <a:spcAft>
                <a:spcPts val="1200"/>
              </a:spcAft>
            </a:pPr>
            <a:r>
              <a:rPr lang="en-US" sz="2200" dirty="0" smtClean="0"/>
              <a:t>Use DNA sequence to identify species</a:t>
            </a:r>
            <a:endParaRPr lang="en-US" sz="2200" dirty="0" smtClean="0"/>
          </a:p>
          <a:p>
            <a:pPr>
              <a:spcAft>
                <a:spcPts val="1200"/>
              </a:spcAft>
            </a:pPr>
            <a:r>
              <a:rPr lang="en-US" sz="2200" dirty="0" smtClean="0"/>
              <a:t>Popular methods, comparing similarity between unknown sequence and sequence of known species</a:t>
            </a:r>
            <a:endParaRPr lang="en-US" sz="2200" dirty="0" smtClean="0"/>
          </a:p>
          <a:p>
            <a:pPr lvl="1">
              <a:spcAft>
                <a:spcPts val="1200"/>
              </a:spcAft>
            </a:pPr>
            <a:r>
              <a:rPr lang="en-US" sz="1800" dirty="0" smtClean="0"/>
              <a:t>Blast</a:t>
            </a:r>
            <a:endParaRPr lang="en-US" sz="1800" dirty="0" smtClean="0"/>
          </a:p>
          <a:p>
            <a:pPr lvl="1">
              <a:spcAft>
                <a:spcPts val="1200"/>
              </a:spcAft>
            </a:pPr>
            <a:r>
              <a:rPr lang="en-US" sz="1800" dirty="0" smtClean="0"/>
              <a:t>Tree based method</a:t>
            </a:r>
            <a:endParaRPr lang="en-US" sz="1800" dirty="0" smtClean="0"/>
          </a:p>
        </p:txBody>
      </p:sp>
      <p:pic>
        <p:nvPicPr>
          <p:cNvPr id="6" name="Picture 5" descr="barcode-gap.png"/>
          <p:cNvPicPr>
            <a:picLocks noChangeAspect="1"/>
          </p:cNvPicPr>
          <p:nvPr/>
        </p:nvPicPr>
        <p:blipFill>
          <a:blip r:embed="rId1"/>
          <a:stretch>
            <a:fillRect/>
          </a:stretch>
        </p:blipFill>
        <p:spPr>
          <a:xfrm>
            <a:off x="5367338" y="4141437"/>
            <a:ext cx="2786062" cy="2564163"/>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Biology</a:t>
            </a:r>
            <a:endParaRPr lang="en-US" dirty="0"/>
          </a:p>
        </p:txBody>
      </p:sp>
      <p:sp>
        <p:nvSpPr>
          <p:cNvPr id="3" name="Content Placeholder 2"/>
          <p:cNvSpPr>
            <a:spLocks noGrp="1"/>
          </p:cNvSpPr>
          <p:nvPr>
            <p:ph idx="1"/>
          </p:nvPr>
        </p:nvSpPr>
        <p:spPr>
          <a:xfrm>
            <a:off x="685800" y="1981200"/>
            <a:ext cx="7772400" cy="1295400"/>
          </a:xfrm>
        </p:spPr>
        <p:txBody>
          <a:bodyPr/>
          <a:lstStyle/>
          <a:p>
            <a:pPr>
              <a:spcAft>
                <a:spcPts val="1200"/>
              </a:spcAft>
            </a:pPr>
            <a:r>
              <a:rPr lang="en-US" sz="2200" dirty="0" smtClean="0"/>
              <a:t>High error rate when species are affected by incomplete lineage sorting</a:t>
            </a:r>
            <a:endParaRPr lang="en-US" sz="2200" dirty="0"/>
          </a:p>
        </p:txBody>
      </p:sp>
      <p:pic>
        <p:nvPicPr>
          <p:cNvPr id="4" name="Picture 3" descr="barcode-gap.png"/>
          <p:cNvPicPr>
            <a:picLocks noChangeAspect="1"/>
          </p:cNvPicPr>
          <p:nvPr/>
        </p:nvPicPr>
        <p:blipFill>
          <a:blip r:embed="rId1"/>
          <a:stretch>
            <a:fillRect/>
          </a:stretch>
        </p:blipFill>
        <p:spPr>
          <a:xfrm>
            <a:off x="5367338" y="4114800"/>
            <a:ext cx="2786062" cy="2564163"/>
          </a:xfrm>
          <a:prstGeom prst="rect">
            <a:avLst/>
          </a:prstGeom>
        </p:spPr>
      </p:pic>
      <p:pic>
        <p:nvPicPr>
          <p:cNvPr id="5" name="Picture 4" descr="ILS.jpg"/>
          <p:cNvPicPr>
            <a:picLocks noChangeAspect="1"/>
          </p:cNvPicPr>
          <p:nvPr/>
        </p:nvPicPr>
        <p:blipFill>
          <a:blip r:embed="rId2"/>
          <a:stretch>
            <a:fillRect/>
          </a:stretch>
        </p:blipFill>
        <p:spPr>
          <a:xfrm>
            <a:off x="947738" y="4114800"/>
            <a:ext cx="3442345" cy="256032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using neural networks</a:t>
            </a:r>
            <a:endParaRPr lang="en-US" dirty="0"/>
          </a:p>
        </p:txBody>
      </p:sp>
      <p:pic>
        <p:nvPicPr>
          <p:cNvPr id="4" name="Content Placeholder 3" descr="NNbarcoding1.png"/>
          <p:cNvPicPr>
            <a:picLocks noGrp="1" noChangeAspect="1"/>
          </p:cNvPicPr>
          <p:nvPr>
            <p:ph idx="1"/>
          </p:nvPr>
        </p:nvPicPr>
        <p:blipFill>
          <a:blip r:embed="rId1"/>
          <a:srcRect l="-7009" r="-7009"/>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using neural networks</a:t>
            </a:r>
            <a:endParaRPr lang="en-US" dirty="0"/>
          </a:p>
        </p:txBody>
      </p:sp>
      <p:pic>
        <p:nvPicPr>
          <p:cNvPr id="6" name="Content Placeholder 5" descr="NNbarcoding2.png"/>
          <p:cNvPicPr>
            <a:picLocks noGrp="1" noChangeAspect="1"/>
          </p:cNvPicPr>
          <p:nvPr>
            <p:ph idx="1"/>
          </p:nvPr>
        </p:nvPicPr>
        <p:blipFill>
          <a:blip r:embed="rId1"/>
          <a:srcRect l="-16176" r="-16176"/>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using neural networks</a:t>
            </a:r>
            <a:endParaRPr lang="en-US" dirty="0"/>
          </a:p>
        </p:txBody>
      </p:sp>
      <p:sp>
        <p:nvSpPr>
          <p:cNvPr id="5" name="Content Placeholder 4"/>
          <p:cNvSpPr>
            <a:spLocks noGrp="1"/>
          </p:cNvSpPr>
          <p:nvPr>
            <p:ph idx="1"/>
          </p:nvPr>
        </p:nvSpPr>
        <p:spPr/>
        <p:txBody>
          <a:bodyPr/>
          <a:lstStyle/>
          <a:p>
            <a:pPr>
              <a:spcAft>
                <a:spcPts val="1800"/>
              </a:spcAft>
            </a:pPr>
            <a:r>
              <a:rPr lang="en-US" sz="2200" dirty="0" smtClean="0"/>
              <a:t>simulation studies indicate that the success rates of species identification depend on the divergence of sequences, the length of sequences, and the number of reference sequences.</a:t>
            </a:r>
            <a:endParaRPr lang="en-US" sz="2200" dirty="0" smtClean="0"/>
          </a:p>
          <a:p>
            <a:pPr>
              <a:spcAft>
                <a:spcPts val="1800"/>
              </a:spcAft>
            </a:pPr>
            <a:r>
              <a:rPr lang="en-US" sz="2200" dirty="0" smtClean="0"/>
              <a:t>Particularly in cases involving incomplete lineage sorting, this new BP-based method appears to be superior to commonly used methods for DNA-based species identification.</a:t>
            </a:r>
            <a:endParaRPr lang="en-US" sz="2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Neural Networks in Protein Bioinformatics</a:t>
            </a:r>
            <a:endParaRPr lang="en-US" dirty="0"/>
          </a:p>
        </p:txBody>
      </p:sp>
      <p:sp>
        <p:nvSpPr>
          <p:cNvPr id="3" name="Content Placeholder 2"/>
          <p:cNvSpPr>
            <a:spLocks noGrp="1"/>
          </p:cNvSpPr>
          <p:nvPr>
            <p:ph idx="1"/>
          </p:nvPr>
        </p:nvSpPr>
        <p:spPr/>
        <p:txBody>
          <a:bodyPr/>
          <a:lstStyle/>
          <a:p>
            <a:pPr>
              <a:spcAft>
                <a:spcPts val="1800"/>
              </a:spcAft>
            </a:pPr>
            <a:r>
              <a:rPr lang="en-US" sz="2200" dirty="0" smtClean="0"/>
              <a:t>Prediction of protein structure including secondary structure</a:t>
            </a:r>
            <a:endParaRPr lang="en-US" sz="2200" dirty="0" smtClean="0"/>
          </a:p>
          <a:p>
            <a:pPr>
              <a:spcAft>
                <a:spcPts val="1800"/>
              </a:spcAft>
            </a:pPr>
            <a:r>
              <a:rPr lang="en-US" sz="2200" dirty="0" smtClean="0"/>
              <a:t>Prediction of binding sites and </a:t>
            </a:r>
            <a:r>
              <a:rPr lang="en-US" sz="2200" dirty="0" err="1" smtClean="0"/>
              <a:t>ligands</a:t>
            </a:r>
            <a:endParaRPr lang="en-US" sz="2200" dirty="0" smtClean="0"/>
          </a:p>
          <a:p>
            <a:pPr>
              <a:spcAft>
                <a:spcPts val="1800"/>
              </a:spcAft>
            </a:pPr>
            <a:r>
              <a:rPr lang="en-US" sz="2200" dirty="0" smtClean="0"/>
              <a:t>Prediction of protein properties such as physicochemical proteins, localization in the host organism, etc.</a:t>
            </a:r>
            <a:endParaRPr lang="en-US" sz="22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1.2|9.4|4|7.9|1.4"/>
</p:tagLst>
</file>

<file path=ppt/tags/tag2.xml><?xml version="1.0" encoding="utf-8"?>
<p:tagLst xmlns:p="http://schemas.openxmlformats.org/presentationml/2006/main">
  <p:tag name="TIMING" val="|0.9|10.4|11.3|1.9|40.5"/>
</p:tagLst>
</file>

<file path=ppt/tags/tag3.xml><?xml version="1.0" encoding="utf-8"?>
<p:tagLst xmlns:p="http://schemas.openxmlformats.org/presentationml/2006/main">
  <p:tag name="TIMING" val="|2.4|69"/>
</p:tagLst>
</file>

<file path=ppt/tags/tag4.xml><?xml version="1.0" encoding="utf-8"?>
<p:tagLst xmlns:p="http://schemas.openxmlformats.org/presentationml/2006/main">
  <p:tag name="TIMING" val="|8.8|28.3|6.7"/>
</p:tagLst>
</file>

<file path=ppt/tags/tag5.xml><?xml version="1.0" encoding="utf-8"?>
<p:tagLst xmlns:p="http://schemas.openxmlformats.org/presentationml/2006/main">
  <p:tag name="KSO_WM_BEAUTIFY_FLAG" val=""/>
  <p:tag name="KSO_WM_UNIT_PLACING_PICTURE_USER_VIEWPORT" val="{&quot;height&quot;:7390,&quot;width&quot;:6170}"/>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PP_MARK_KEY" val="a7fb4ad3-c819-4a98-b9d2-70d2c9d5bf4c"/>
  <p:tag name="COMMONDATA" val="eyJoZGlkIjoiNGMyZDY0N2IzZjNhMzQ0MTE3NzZiOTUyZGIzNWE4Nj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3133</Words>
  <Application>WPS 演示</Application>
  <PresentationFormat>全屏显示(4:3)</PresentationFormat>
  <Paragraphs>67</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宋体</vt:lpstr>
      <vt:lpstr>Wingdings</vt:lpstr>
      <vt:lpstr>Arial</vt:lpstr>
      <vt:lpstr>Calibri</vt:lpstr>
      <vt:lpstr>微软雅黑</vt:lpstr>
      <vt:lpstr>Arial Unicode MS</vt:lpstr>
      <vt:lpstr>Office Theme</vt:lpstr>
      <vt:lpstr>Extensions and applications</vt:lpstr>
      <vt:lpstr>Extensions and applications</vt:lpstr>
      <vt:lpstr>DNA barcoding</vt:lpstr>
      <vt:lpstr>Biology</vt:lpstr>
      <vt:lpstr>Biology</vt:lpstr>
      <vt:lpstr>Method using neural networks</vt:lpstr>
      <vt:lpstr>Method using neural networks</vt:lpstr>
      <vt:lpstr>Method using neural networks</vt:lpstr>
      <vt:lpstr>Applications of Neural Networks in Protein Bioinformatics</vt:lpstr>
      <vt:lpstr>Predict protein structure PSIPRED (Jones 1999)</vt:lpstr>
      <vt:lpstr>Predict protein structure</vt:lpstr>
      <vt:lpstr>Artificial intelligence</vt:lpstr>
      <vt:lpstr>PowerPoint 演示文稿</vt:lpstr>
      <vt:lpstr>考试日期(开卷考试)</vt:lpstr>
      <vt:lpstr>考试规则</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27</cp:revision>
  <dcterms:created xsi:type="dcterms:W3CDTF">2020-03-19T01:58:00Z</dcterms:created>
  <dcterms:modified xsi:type="dcterms:W3CDTF">2022-12-16T10:14:47Z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9512DA62680041FA815AF59C64CE3AB1</vt:lpwstr>
  </property>
  <property fmtid="{D5CDD505-2E9C-101B-9397-08002B2CF9AE}" pid="3" name="KSOProductBuildVer">
    <vt:lpwstr>2052-11.1.0.12980</vt:lpwstr>
  </property>
</Properties>
</file>