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8" r:id="rId4"/>
    <p:sldId id="261" r:id="rId5"/>
    <p:sldId id="283" r:id="rId6"/>
    <p:sldId id="278" r:id="rId7"/>
    <p:sldId id="280" r:id="rId8"/>
    <p:sldId id="281" r:id="rId9"/>
    <p:sldId id="282" r:id="rId10"/>
    <p:sldId id="279"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DF955B-7FA7-4166-9D39-8116F0BF5152}" v="72" dt="2020-01-08T07:27:49.6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2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388A3D-4617-495D-B868-E41B3AF1451E}" type="datetimeFigureOut">
              <a:rPr lang="zh-CN" altLang="en-US" smtClean="0"/>
              <a:t>2020/1/9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677682-43D6-4578-B07E-C35F35BC3562}" type="slidenum">
              <a:rPr lang="zh-CN" altLang="en-US" smtClean="0"/>
              <a:t>‹#›</a:t>
            </a:fld>
            <a:endParaRPr lang="zh-CN" altLang="en-US"/>
          </a:p>
        </p:txBody>
      </p:sp>
    </p:spTree>
    <p:extLst>
      <p:ext uri="{BB962C8B-B14F-4D97-AF65-F5344CB8AC3E}">
        <p14:creationId xmlns:p14="http://schemas.microsoft.com/office/powerpoint/2010/main" val="37251243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1.	Then we can start to learn the ABBA-BABA. </a:t>
            </a:r>
            <a:endParaRPr lang="zh-CN" altLang="en-US" dirty="0"/>
          </a:p>
        </p:txBody>
      </p:sp>
      <p:sp>
        <p:nvSpPr>
          <p:cNvPr id="4" name="灯片编号占位符 3"/>
          <p:cNvSpPr>
            <a:spLocks noGrp="1"/>
          </p:cNvSpPr>
          <p:nvPr>
            <p:ph type="sldNum" sz="quarter" idx="10"/>
          </p:nvPr>
        </p:nvSpPr>
        <p:spPr/>
        <p:txBody>
          <a:bodyPr/>
          <a:lstStyle/>
          <a:p>
            <a:fld id="{B0677682-43D6-4578-B07E-C35F35BC3562}" type="slidenum">
              <a:rPr lang="zh-CN" altLang="en-US" smtClean="0"/>
              <a:t>1</a:t>
            </a:fld>
            <a:endParaRPr lang="zh-CN" altLang="en-US"/>
          </a:p>
        </p:txBody>
      </p:sp>
    </p:spTree>
    <p:extLst>
      <p:ext uri="{BB962C8B-B14F-4D97-AF65-F5344CB8AC3E}">
        <p14:creationId xmlns:p14="http://schemas.microsoft.com/office/powerpoint/2010/main" val="37311989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2.	In the ABBA-BABA method ,the main calculation is D statistic .the D statistic is to test for admixture between three closely related </a:t>
            </a:r>
            <a:r>
              <a:rPr lang="en-US" altLang="zh-CN" dirty="0" err="1" smtClean="0"/>
              <a:t>populations.The</a:t>
            </a:r>
            <a:r>
              <a:rPr lang="en-US" altLang="zh-CN" dirty="0" smtClean="0"/>
              <a:t> expectation of D was derived under a simple model of admixture with constant population size </a:t>
            </a:r>
            <a:endParaRPr lang="zh-CN" altLang="en-US" dirty="0"/>
          </a:p>
        </p:txBody>
      </p:sp>
      <p:sp>
        <p:nvSpPr>
          <p:cNvPr id="4" name="灯片编号占位符 3"/>
          <p:cNvSpPr>
            <a:spLocks noGrp="1"/>
          </p:cNvSpPr>
          <p:nvPr>
            <p:ph type="sldNum" sz="quarter" idx="10"/>
          </p:nvPr>
        </p:nvSpPr>
        <p:spPr/>
        <p:txBody>
          <a:bodyPr/>
          <a:lstStyle/>
          <a:p>
            <a:fld id="{B0677682-43D6-4578-B07E-C35F35BC3562}" type="slidenum">
              <a:rPr lang="zh-CN" altLang="en-US" smtClean="0"/>
              <a:t>2</a:t>
            </a:fld>
            <a:endParaRPr lang="zh-CN" altLang="en-US"/>
          </a:p>
        </p:txBody>
      </p:sp>
    </p:spTree>
    <p:extLst>
      <p:ext uri="{BB962C8B-B14F-4D97-AF65-F5344CB8AC3E}">
        <p14:creationId xmlns:p14="http://schemas.microsoft.com/office/powerpoint/2010/main" val="25133067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3.	First of all ,we can imagine that there are four population,p1,p2,p3 and the outgroup O. There is no gene flow between P3 and P1 or P2 since they have split. This is the null hypothesis.</a:t>
            </a:r>
            <a:endParaRPr lang="zh-CN" altLang="en-US" dirty="0"/>
          </a:p>
        </p:txBody>
      </p:sp>
      <p:sp>
        <p:nvSpPr>
          <p:cNvPr id="4" name="灯片编号占位符 3"/>
          <p:cNvSpPr>
            <a:spLocks noGrp="1"/>
          </p:cNvSpPr>
          <p:nvPr>
            <p:ph type="sldNum" sz="quarter" idx="10"/>
          </p:nvPr>
        </p:nvSpPr>
        <p:spPr/>
        <p:txBody>
          <a:bodyPr/>
          <a:lstStyle/>
          <a:p>
            <a:fld id="{B0677682-43D6-4578-B07E-C35F35BC3562}" type="slidenum">
              <a:rPr lang="zh-CN" altLang="en-US" smtClean="0"/>
              <a:t>3</a:t>
            </a:fld>
            <a:endParaRPr lang="zh-CN" altLang="en-US"/>
          </a:p>
        </p:txBody>
      </p:sp>
    </p:spTree>
    <p:extLst>
      <p:ext uri="{BB962C8B-B14F-4D97-AF65-F5344CB8AC3E}">
        <p14:creationId xmlns:p14="http://schemas.microsoft.com/office/powerpoint/2010/main" val="19398060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4.	We hypotheses there are two allele gene A and B. The outgroup O only have A and the P3 only have B. In the null </a:t>
            </a:r>
            <a:r>
              <a:rPr lang="en-US" altLang="zh-CN" dirty="0" err="1" smtClean="0"/>
              <a:t>hypothsis</a:t>
            </a:r>
            <a:r>
              <a:rPr lang="en-US" altLang="zh-CN" dirty="0" smtClean="0"/>
              <a:t>, A and B gene frequency is the same in P1 and P2. But if there is a gene flow between P3 and P2 , the P2 will show more B allele. So the allele in P1, P2,P3,O is ABBA. Similarly, if there is a gene flow between P3 and P1, the P1 will show more B . And the allele in P1,P2,P3,O is BABA. We now define C parameter to count the number of ABBA and BABA . So the D statistic is in this formula. In this formula , if the  ABBA frequency is the same as the BABA ,the D value is 0. If the model close to ABBA ,the D value will close to 1, If the model close to BABA ,the D value will close to minus 1 .Z score is to test whether the D Value is significant.</a:t>
            </a:r>
            <a:endParaRPr lang="zh-CN" altLang="en-US" dirty="0"/>
          </a:p>
        </p:txBody>
      </p:sp>
      <p:sp>
        <p:nvSpPr>
          <p:cNvPr id="4" name="灯片编号占位符 3"/>
          <p:cNvSpPr>
            <a:spLocks noGrp="1"/>
          </p:cNvSpPr>
          <p:nvPr>
            <p:ph type="sldNum" sz="quarter" idx="10"/>
          </p:nvPr>
        </p:nvSpPr>
        <p:spPr/>
        <p:txBody>
          <a:bodyPr/>
          <a:lstStyle/>
          <a:p>
            <a:fld id="{B0677682-43D6-4578-B07E-C35F35BC3562}" type="slidenum">
              <a:rPr lang="zh-CN" altLang="en-US" smtClean="0"/>
              <a:t>4</a:t>
            </a:fld>
            <a:endParaRPr lang="zh-CN" altLang="en-US"/>
          </a:p>
        </p:txBody>
      </p:sp>
    </p:spTree>
    <p:extLst>
      <p:ext uri="{BB962C8B-B14F-4D97-AF65-F5344CB8AC3E}">
        <p14:creationId xmlns:p14="http://schemas.microsoft.com/office/powerpoint/2010/main" val="18817257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5.	This is the simplest model in the ABBA BABA. There are a lot of hard model to understand, if you want or know ,you can find the article to study by yourself.</a:t>
            </a:r>
            <a:endParaRPr lang="zh-CN" altLang="en-US" dirty="0"/>
          </a:p>
        </p:txBody>
      </p:sp>
      <p:sp>
        <p:nvSpPr>
          <p:cNvPr id="4" name="灯片编号占位符 3"/>
          <p:cNvSpPr>
            <a:spLocks noGrp="1"/>
          </p:cNvSpPr>
          <p:nvPr>
            <p:ph type="sldNum" sz="quarter" idx="10"/>
          </p:nvPr>
        </p:nvSpPr>
        <p:spPr/>
        <p:txBody>
          <a:bodyPr/>
          <a:lstStyle/>
          <a:p>
            <a:fld id="{B0677682-43D6-4578-B07E-C35F35BC3562}" type="slidenum">
              <a:rPr lang="zh-CN" altLang="en-US" smtClean="0"/>
              <a:t>5</a:t>
            </a:fld>
            <a:endParaRPr lang="zh-CN" altLang="en-US"/>
          </a:p>
        </p:txBody>
      </p:sp>
    </p:spTree>
    <p:extLst>
      <p:ext uri="{BB962C8B-B14F-4D97-AF65-F5344CB8AC3E}">
        <p14:creationId xmlns:p14="http://schemas.microsoft.com/office/powerpoint/2010/main" val="14519551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6.	ABBA BABA is a R package ,and it can be downloaded at </a:t>
            </a:r>
            <a:r>
              <a:rPr lang="en-US" altLang="zh-CN" dirty="0" err="1" smtClean="0"/>
              <a:t>github</a:t>
            </a:r>
            <a:r>
              <a:rPr lang="en-US" altLang="zh-CN" dirty="0" smtClean="0"/>
              <a:t> website, and you can download R in the second link.</a:t>
            </a:r>
            <a:endParaRPr lang="zh-CN" altLang="en-US" dirty="0"/>
          </a:p>
        </p:txBody>
      </p:sp>
      <p:sp>
        <p:nvSpPr>
          <p:cNvPr id="4" name="灯片编号占位符 3"/>
          <p:cNvSpPr>
            <a:spLocks noGrp="1"/>
          </p:cNvSpPr>
          <p:nvPr>
            <p:ph type="sldNum" sz="quarter" idx="10"/>
          </p:nvPr>
        </p:nvSpPr>
        <p:spPr/>
        <p:txBody>
          <a:bodyPr/>
          <a:lstStyle/>
          <a:p>
            <a:fld id="{B0677682-43D6-4578-B07E-C35F35BC3562}" type="slidenum">
              <a:rPr lang="zh-CN" altLang="en-US" smtClean="0"/>
              <a:t>6</a:t>
            </a:fld>
            <a:endParaRPr lang="zh-CN" altLang="en-US"/>
          </a:p>
        </p:txBody>
      </p:sp>
    </p:spTree>
    <p:extLst>
      <p:ext uri="{BB962C8B-B14F-4D97-AF65-F5344CB8AC3E}">
        <p14:creationId xmlns:p14="http://schemas.microsoft.com/office/powerpoint/2010/main" val="30047385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0677682-43D6-4578-B07E-C35F35BC3562}" type="slidenum">
              <a:rPr lang="zh-CN" altLang="en-US" smtClean="0"/>
              <a:t>10</a:t>
            </a:fld>
            <a:endParaRPr lang="zh-CN" altLang="en-US"/>
          </a:p>
        </p:txBody>
      </p:sp>
    </p:spTree>
    <p:extLst>
      <p:ext uri="{BB962C8B-B14F-4D97-AF65-F5344CB8AC3E}">
        <p14:creationId xmlns:p14="http://schemas.microsoft.com/office/powerpoint/2010/main" val="3344633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zh-CN" altLang="en-US"/>
              <a:t>单击此处编辑母版标题样式</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21FFEDC0-E68C-46AF-82D6-111AA5249E91}" type="datetimeFigureOut">
              <a:rPr lang="zh-CN" altLang="en-US" smtClean="0"/>
              <a:t>2020/1/9</a:t>
            </a:fld>
            <a:endParaRPr lang="zh-CN" altLang="en-US"/>
          </a:p>
        </p:txBody>
      </p:sp>
      <p:sp>
        <p:nvSpPr>
          <p:cNvPr id="5" name="Footer Placeholder 4"/>
          <p:cNvSpPr>
            <a:spLocks noGrp="1"/>
          </p:cNvSpPr>
          <p:nvPr>
            <p:ph type="ftr" sz="quarter" idx="11"/>
          </p:nvPr>
        </p:nvSpPr>
        <p:spPr>
          <a:xfrm>
            <a:off x="2416500" y="329307"/>
            <a:ext cx="4973915" cy="309201"/>
          </a:xfrm>
        </p:spPr>
        <p:txBody>
          <a:bodyPr/>
          <a:lstStyle/>
          <a:p>
            <a:endParaRPr lang="zh-CN" altLang="en-US"/>
          </a:p>
        </p:txBody>
      </p:sp>
      <p:sp>
        <p:nvSpPr>
          <p:cNvPr id="6" name="Slide Number Placeholder 5"/>
          <p:cNvSpPr>
            <a:spLocks noGrp="1"/>
          </p:cNvSpPr>
          <p:nvPr>
            <p:ph type="sldNum" sz="quarter" idx="12"/>
          </p:nvPr>
        </p:nvSpPr>
        <p:spPr>
          <a:xfrm>
            <a:off x="1437664" y="798973"/>
            <a:ext cx="811019" cy="503578"/>
          </a:xfrm>
        </p:spPr>
        <p:txBody>
          <a:bodyPr/>
          <a:lstStyle/>
          <a:p>
            <a:fld id="{A227EAE4-DB98-4FAC-929D-73CA0141D1E9}" type="slidenum">
              <a:rPr lang="zh-CN" altLang="en-US" smtClean="0"/>
              <a:t>‹#›</a:t>
            </a:fld>
            <a:endParaRPr lang="zh-CN" alt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20371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21FFEDC0-E68C-46AF-82D6-111AA5249E91}" type="datetimeFigureOut">
              <a:rPr lang="zh-CN" altLang="en-US" smtClean="0"/>
              <a:t>2020/1/9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227EAE4-DB98-4FAC-929D-73CA0141D1E9}" type="slidenum">
              <a:rPr lang="zh-CN" altLang="en-US" smtClean="0"/>
              <a:t>‹#›</a:t>
            </a:fld>
            <a:endParaRPr lang="zh-CN" alt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55501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21FFEDC0-E68C-46AF-82D6-111AA5249E91}" type="datetimeFigureOut">
              <a:rPr lang="zh-CN" altLang="en-US" smtClean="0"/>
              <a:t>2020/1/9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227EAE4-DB98-4FAC-929D-73CA0141D1E9}" type="slidenum">
              <a:rPr lang="zh-CN" altLang="en-US" smtClean="0"/>
              <a:t>‹#›</a:t>
            </a:fld>
            <a:endParaRPr lang="zh-CN" alt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81679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ncho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21FFEDC0-E68C-46AF-82D6-111AA5249E91}" type="datetimeFigureOut">
              <a:rPr lang="zh-CN" altLang="en-US" smtClean="0"/>
              <a:t>2020/1/9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227EAE4-DB98-4FAC-929D-73CA0141D1E9}" type="slidenum">
              <a:rPr lang="zh-CN" altLang="en-US" smtClean="0"/>
              <a:t>‹#›</a:t>
            </a:fld>
            <a:endParaRPr lang="zh-CN" alt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1237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zh-CN" altLang="en-US"/>
              <a:t>单击此处编辑母版标题样式</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21FFEDC0-E68C-46AF-82D6-111AA5249E91}" type="datetimeFigureOut">
              <a:rPr lang="zh-CN" altLang="en-US" smtClean="0"/>
              <a:t>2020/1/9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227EAE4-DB98-4FAC-929D-73CA0141D1E9}" type="slidenum">
              <a:rPr lang="zh-CN" altLang="en-US" smtClean="0"/>
              <a:t>‹#›</a:t>
            </a:fld>
            <a:endParaRPr lang="zh-CN" alt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08542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21FFEDC0-E68C-46AF-82D6-111AA5249E91}" type="datetimeFigureOut">
              <a:rPr lang="zh-CN" altLang="en-US" smtClean="0"/>
              <a:t>2020/1/9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227EAE4-DB98-4FAC-929D-73CA0141D1E9}" type="slidenum">
              <a:rPr lang="zh-CN" altLang="en-US" smtClean="0"/>
              <a:t>‹#›</a:t>
            </a:fld>
            <a:endParaRPr lang="zh-CN" alt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99158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1447191" y="2824269"/>
            <a:ext cx="4645152" cy="2644457"/>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412362" y="2821491"/>
            <a:ext cx="4645152" cy="2637371"/>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21FFEDC0-E68C-46AF-82D6-111AA5249E91}" type="datetimeFigureOut">
              <a:rPr lang="zh-CN" altLang="en-US" smtClean="0"/>
              <a:t>2020/1/9</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227EAE4-DB98-4FAC-929D-73CA0141D1E9}" type="slidenum">
              <a:rPr lang="zh-CN" altLang="en-US" smtClean="0"/>
              <a:t>‹#›</a:t>
            </a:fld>
            <a:endParaRPr lang="zh-CN" alt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68131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21FFEDC0-E68C-46AF-82D6-111AA5249E91}" type="datetimeFigureOut">
              <a:rPr lang="zh-CN" altLang="en-US" smtClean="0"/>
              <a:t>2020/1/9</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227EAE4-DB98-4FAC-929D-73CA0141D1E9}" type="slidenum">
              <a:rPr lang="zh-CN" altLang="en-US" smtClean="0"/>
              <a:t>‹#›</a:t>
            </a:fld>
            <a:endParaRPr lang="zh-CN" alt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52801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FFEDC0-E68C-46AF-82D6-111AA5249E91}" type="datetimeFigureOut">
              <a:rPr lang="zh-CN" altLang="en-US" smtClean="0"/>
              <a:t>2020/1/9</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227EAE4-DB98-4FAC-929D-73CA0141D1E9}" type="slidenum">
              <a:rPr lang="zh-CN" altLang="en-US" smtClean="0"/>
              <a:t>‹#›</a:t>
            </a:fld>
            <a:endParaRPr lang="zh-CN" altLang="en-US"/>
          </a:p>
        </p:txBody>
      </p:sp>
    </p:spTree>
    <p:extLst>
      <p:ext uri="{BB962C8B-B14F-4D97-AF65-F5344CB8AC3E}">
        <p14:creationId xmlns:p14="http://schemas.microsoft.com/office/powerpoint/2010/main" val="3403613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zh-CN" altLang="en-US"/>
              <a:t>单击此处编辑母版标题样式</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21FFEDC0-E68C-46AF-82D6-111AA5249E91}" type="datetimeFigureOut">
              <a:rPr lang="zh-CN" altLang="en-US" smtClean="0"/>
              <a:t>2020/1/9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227EAE4-DB98-4FAC-929D-73CA0141D1E9}" type="slidenum">
              <a:rPr lang="zh-CN" altLang="en-US" smtClean="0"/>
              <a:t>‹#›</a:t>
            </a:fld>
            <a:endParaRPr lang="zh-CN" alt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30027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21FFEDC0-E68C-46AF-82D6-111AA5249E91}" type="datetimeFigureOut">
              <a:rPr lang="zh-CN" altLang="en-US" smtClean="0"/>
              <a:t>2020/1/9</a:t>
            </a:fld>
            <a:endParaRPr lang="zh-CN" altLang="en-US"/>
          </a:p>
        </p:txBody>
      </p:sp>
      <p:sp>
        <p:nvSpPr>
          <p:cNvPr id="6" name="Footer Placeholder 5"/>
          <p:cNvSpPr>
            <a:spLocks noGrp="1"/>
          </p:cNvSpPr>
          <p:nvPr>
            <p:ph type="ftr" sz="quarter" idx="11"/>
          </p:nvPr>
        </p:nvSpPr>
        <p:spPr>
          <a:xfrm>
            <a:off x="1447382" y="318640"/>
            <a:ext cx="5541004" cy="320931"/>
          </a:xfrm>
        </p:spPr>
        <p:txBody>
          <a:bodyPr/>
          <a:lstStyle/>
          <a:p>
            <a:endParaRPr lang="zh-CN" altLang="en-US"/>
          </a:p>
        </p:txBody>
      </p:sp>
      <p:sp>
        <p:nvSpPr>
          <p:cNvPr id="7" name="Slide Number Placeholder 6"/>
          <p:cNvSpPr>
            <a:spLocks noGrp="1"/>
          </p:cNvSpPr>
          <p:nvPr>
            <p:ph type="sldNum" sz="quarter" idx="12"/>
          </p:nvPr>
        </p:nvSpPr>
        <p:spPr/>
        <p:txBody>
          <a:bodyPr/>
          <a:lstStyle/>
          <a:p>
            <a:fld id="{A227EAE4-DB98-4FAC-929D-73CA0141D1E9}" type="slidenum">
              <a:rPr lang="zh-CN" altLang="en-US" smtClean="0"/>
              <a:t>‹#›</a:t>
            </a:fld>
            <a:endParaRPr lang="zh-CN" alt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51712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21FFEDC0-E68C-46AF-82D6-111AA5249E91}" type="datetimeFigureOut">
              <a:rPr lang="zh-CN" altLang="en-US" smtClean="0"/>
              <a:t>2020/1/9</a:t>
            </a:fld>
            <a:endParaRPr lang="zh-CN" alt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A227EAE4-DB98-4FAC-929D-73CA0141D1E9}" type="slidenum">
              <a:rPr lang="zh-CN" altLang="en-US" smtClean="0"/>
              <a:t>‹#›</a:t>
            </a:fld>
            <a:endParaRPr lang="zh-CN" alt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66776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github.com/shenglin-liu/ABBA_BABA"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irrors.tuna.tsinghua.edu.cn/CRAN/"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A9EC9D9F-BAF8-43D0-A356-E2CE1FD020AA}"/>
              </a:ext>
            </a:extLst>
          </p:cNvPr>
          <p:cNvSpPr>
            <a:spLocks noGrp="1"/>
          </p:cNvSpPr>
          <p:nvPr>
            <p:ph type="ctrTitle"/>
          </p:nvPr>
        </p:nvSpPr>
        <p:spPr/>
        <p:txBody>
          <a:bodyPr/>
          <a:lstStyle/>
          <a:p>
            <a:r>
              <a:rPr lang="en-US" altLang="zh-CN" dirty="0"/>
              <a:t>ABBA-BABA</a:t>
            </a:r>
            <a:endParaRPr lang="zh-CN" altLang="en-US" dirty="0"/>
          </a:p>
        </p:txBody>
      </p:sp>
      <p:sp>
        <p:nvSpPr>
          <p:cNvPr id="3" name="副标题 2">
            <a:extLst>
              <a:ext uri="{FF2B5EF4-FFF2-40B4-BE49-F238E27FC236}">
                <a16:creationId xmlns="" xmlns:a16="http://schemas.microsoft.com/office/drawing/2014/main" id="{F1CE1846-2B00-4CF7-BC27-F1A984FDBD9C}"/>
              </a:ext>
            </a:extLst>
          </p:cNvPr>
          <p:cNvSpPr>
            <a:spLocks noGrp="1"/>
          </p:cNvSpPr>
          <p:nvPr>
            <p:ph type="subTitle" idx="1"/>
          </p:nvPr>
        </p:nvSpPr>
        <p:spPr/>
        <p:txBody>
          <a:bodyPr/>
          <a:lstStyle/>
          <a:p>
            <a:endParaRPr lang="zh-CN" altLang="en-US" dirty="0"/>
          </a:p>
        </p:txBody>
      </p:sp>
    </p:spTree>
    <p:extLst>
      <p:ext uri="{BB962C8B-B14F-4D97-AF65-F5344CB8AC3E}">
        <p14:creationId xmlns:p14="http://schemas.microsoft.com/office/powerpoint/2010/main" val="21911666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91494" y="3108103"/>
            <a:ext cx="9603275" cy="1049235"/>
          </a:xfrm>
        </p:spPr>
        <p:txBody>
          <a:bodyPr/>
          <a:lstStyle/>
          <a:p>
            <a:r>
              <a:rPr lang="en-US" altLang="zh-CN" dirty="0" smtClean="0"/>
              <a:t>THANK YOU!</a:t>
            </a:r>
            <a:endParaRPr lang="zh-CN" altLang="en-US" dirty="0"/>
          </a:p>
        </p:txBody>
      </p:sp>
    </p:spTree>
    <p:extLst>
      <p:ext uri="{BB962C8B-B14F-4D97-AF65-F5344CB8AC3E}">
        <p14:creationId xmlns:p14="http://schemas.microsoft.com/office/powerpoint/2010/main" val="4229297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FE4249FA-FDD2-4291-9714-7E97AEF5193E}"/>
              </a:ext>
            </a:extLst>
          </p:cNvPr>
          <p:cNvSpPr>
            <a:spLocks noGrp="1"/>
          </p:cNvSpPr>
          <p:nvPr>
            <p:ph type="title"/>
          </p:nvPr>
        </p:nvSpPr>
        <p:spPr/>
        <p:txBody>
          <a:bodyPr/>
          <a:lstStyle/>
          <a:p>
            <a:r>
              <a:rPr lang="en-US" altLang="zh-CN" dirty="0"/>
              <a:t>D statistic</a:t>
            </a:r>
            <a:endParaRPr lang="zh-CN" altLang="en-US" dirty="0"/>
          </a:p>
        </p:txBody>
      </p:sp>
      <p:sp>
        <p:nvSpPr>
          <p:cNvPr id="3" name="内容占位符 2">
            <a:extLst>
              <a:ext uri="{FF2B5EF4-FFF2-40B4-BE49-F238E27FC236}">
                <a16:creationId xmlns="" xmlns:a16="http://schemas.microsoft.com/office/drawing/2014/main" id="{09D7B7E2-5028-4C94-AD06-D9AD2CCB6A74}"/>
              </a:ext>
            </a:extLst>
          </p:cNvPr>
          <p:cNvSpPr>
            <a:spLocks noGrp="1"/>
          </p:cNvSpPr>
          <p:nvPr>
            <p:ph idx="1"/>
          </p:nvPr>
        </p:nvSpPr>
        <p:spPr/>
        <p:txBody>
          <a:bodyPr>
            <a:normAutofit/>
          </a:bodyPr>
          <a:lstStyle/>
          <a:p>
            <a:r>
              <a:rPr lang="en-US" altLang="zh-CN" sz="2800" dirty="0"/>
              <a:t>the D statistic, to test for admixture between three closely related </a:t>
            </a:r>
            <a:r>
              <a:rPr lang="en-US" altLang="zh-CN" sz="2800" dirty="0" err="1"/>
              <a:t>populations.The</a:t>
            </a:r>
            <a:r>
              <a:rPr lang="en-US" altLang="zh-CN" sz="2800" dirty="0"/>
              <a:t> expectation of D was derived under a simple model of admixture with constant population size </a:t>
            </a:r>
            <a:endParaRPr lang="zh-CN" altLang="en-US" sz="2800" dirty="0"/>
          </a:p>
        </p:txBody>
      </p:sp>
    </p:spTree>
    <p:extLst>
      <p:ext uri="{BB962C8B-B14F-4D97-AF65-F5344CB8AC3E}">
        <p14:creationId xmlns:p14="http://schemas.microsoft.com/office/powerpoint/2010/main" val="1064189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E61B6270-7EE1-4AEB-8B85-AEA96404206C}"/>
              </a:ext>
            </a:extLst>
          </p:cNvPr>
          <p:cNvSpPr>
            <a:spLocks noGrp="1"/>
          </p:cNvSpPr>
          <p:nvPr>
            <p:ph type="title"/>
          </p:nvPr>
        </p:nvSpPr>
        <p:spPr/>
        <p:txBody>
          <a:bodyPr/>
          <a:lstStyle/>
          <a:p>
            <a:r>
              <a:rPr lang="en-US" altLang="zh-CN" dirty="0"/>
              <a:t> null hypothesis </a:t>
            </a:r>
            <a:endParaRPr lang="zh-CN" altLang="en-US" dirty="0"/>
          </a:p>
        </p:txBody>
      </p:sp>
      <p:cxnSp>
        <p:nvCxnSpPr>
          <p:cNvPr id="5" name="直接连接符 4">
            <a:extLst>
              <a:ext uri="{FF2B5EF4-FFF2-40B4-BE49-F238E27FC236}">
                <a16:creationId xmlns="" xmlns:a16="http://schemas.microsoft.com/office/drawing/2014/main" id="{4EBC2860-A523-458B-96B4-B735C5251BFA}"/>
              </a:ext>
            </a:extLst>
          </p:cNvPr>
          <p:cNvCxnSpPr>
            <a:cxnSpLocks/>
          </p:cNvCxnSpPr>
          <p:nvPr/>
        </p:nvCxnSpPr>
        <p:spPr>
          <a:xfrm flipH="1">
            <a:off x="3412503" y="2300140"/>
            <a:ext cx="2488676" cy="2017336"/>
          </a:xfrm>
          <a:prstGeom prst="line">
            <a:avLst/>
          </a:prstGeom>
        </p:spPr>
        <p:style>
          <a:lnRef idx="1">
            <a:schemeClr val="dk1"/>
          </a:lnRef>
          <a:fillRef idx="0">
            <a:schemeClr val="dk1"/>
          </a:fillRef>
          <a:effectRef idx="0">
            <a:schemeClr val="dk1"/>
          </a:effectRef>
          <a:fontRef idx="minor">
            <a:schemeClr val="tx1"/>
          </a:fontRef>
        </p:style>
      </p:cxnSp>
      <p:cxnSp>
        <p:nvCxnSpPr>
          <p:cNvPr id="7" name="直接连接符 6">
            <a:extLst>
              <a:ext uri="{FF2B5EF4-FFF2-40B4-BE49-F238E27FC236}">
                <a16:creationId xmlns="" xmlns:a16="http://schemas.microsoft.com/office/drawing/2014/main" id="{D499AA82-3CD8-4921-9D29-64B9769E2EEE}"/>
              </a:ext>
            </a:extLst>
          </p:cNvPr>
          <p:cNvCxnSpPr>
            <a:cxnSpLocks/>
          </p:cNvCxnSpPr>
          <p:nvPr/>
        </p:nvCxnSpPr>
        <p:spPr>
          <a:xfrm>
            <a:off x="5901179" y="2300140"/>
            <a:ext cx="2281287" cy="2102177"/>
          </a:xfrm>
          <a:prstGeom prst="line">
            <a:avLst/>
          </a:prstGeom>
        </p:spPr>
        <p:style>
          <a:lnRef idx="1">
            <a:schemeClr val="dk1"/>
          </a:lnRef>
          <a:fillRef idx="0">
            <a:schemeClr val="dk1"/>
          </a:fillRef>
          <a:effectRef idx="0">
            <a:schemeClr val="dk1"/>
          </a:effectRef>
          <a:fontRef idx="minor">
            <a:schemeClr val="tx1"/>
          </a:fontRef>
        </p:style>
      </p:cxnSp>
      <p:cxnSp>
        <p:nvCxnSpPr>
          <p:cNvPr id="9" name="直接连接符 8">
            <a:extLst>
              <a:ext uri="{FF2B5EF4-FFF2-40B4-BE49-F238E27FC236}">
                <a16:creationId xmlns="" xmlns:a16="http://schemas.microsoft.com/office/drawing/2014/main" id="{3DCC1DB3-BAFF-4E4D-B983-9D05BC1C69BF}"/>
              </a:ext>
            </a:extLst>
          </p:cNvPr>
          <p:cNvCxnSpPr>
            <a:cxnSpLocks/>
          </p:cNvCxnSpPr>
          <p:nvPr/>
        </p:nvCxnSpPr>
        <p:spPr>
          <a:xfrm>
            <a:off x="5165889" y="2903456"/>
            <a:ext cx="1602556" cy="1480008"/>
          </a:xfrm>
          <a:prstGeom prst="line">
            <a:avLst/>
          </a:prstGeom>
        </p:spPr>
        <p:style>
          <a:lnRef idx="1">
            <a:schemeClr val="dk1"/>
          </a:lnRef>
          <a:fillRef idx="0">
            <a:schemeClr val="dk1"/>
          </a:fillRef>
          <a:effectRef idx="0">
            <a:schemeClr val="dk1"/>
          </a:effectRef>
          <a:fontRef idx="minor">
            <a:schemeClr val="tx1"/>
          </a:fontRef>
        </p:style>
      </p:cxnSp>
      <p:cxnSp>
        <p:nvCxnSpPr>
          <p:cNvPr id="14" name="直接连接符 13">
            <a:extLst>
              <a:ext uri="{FF2B5EF4-FFF2-40B4-BE49-F238E27FC236}">
                <a16:creationId xmlns="" xmlns:a16="http://schemas.microsoft.com/office/drawing/2014/main" id="{F70A02BB-67E0-463A-AD02-E037D9A46E10}"/>
              </a:ext>
            </a:extLst>
          </p:cNvPr>
          <p:cNvCxnSpPr>
            <a:cxnSpLocks/>
          </p:cNvCxnSpPr>
          <p:nvPr/>
        </p:nvCxnSpPr>
        <p:spPr>
          <a:xfrm>
            <a:off x="4496586" y="3429000"/>
            <a:ext cx="1036948" cy="1039305"/>
          </a:xfrm>
          <a:prstGeom prst="line">
            <a:avLst/>
          </a:prstGeom>
        </p:spPr>
        <p:style>
          <a:lnRef idx="1">
            <a:schemeClr val="dk1"/>
          </a:lnRef>
          <a:fillRef idx="0">
            <a:schemeClr val="dk1"/>
          </a:fillRef>
          <a:effectRef idx="0">
            <a:schemeClr val="dk1"/>
          </a:effectRef>
          <a:fontRef idx="minor">
            <a:schemeClr val="tx1"/>
          </a:fontRef>
        </p:style>
      </p:cxnSp>
      <p:sp>
        <p:nvSpPr>
          <p:cNvPr id="20" name="文本框 19">
            <a:extLst>
              <a:ext uri="{FF2B5EF4-FFF2-40B4-BE49-F238E27FC236}">
                <a16:creationId xmlns="" xmlns:a16="http://schemas.microsoft.com/office/drawing/2014/main" id="{9F8262BE-FB9C-4BF4-8E55-BEDCBA68ADBE}"/>
              </a:ext>
            </a:extLst>
          </p:cNvPr>
          <p:cNvSpPr txBox="1"/>
          <p:nvPr/>
        </p:nvSpPr>
        <p:spPr>
          <a:xfrm>
            <a:off x="3186259" y="4468305"/>
            <a:ext cx="452487" cy="369332"/>
          </a:xfrm>
          <a:prstGeom prst="rect">
            <a:avLst/>
          </a:prstGeom>
          <a:noFill/>
        </p:spPr>
        <p:txBody>
          <a:bodyPr wrap="square" rtlCol="0">
            <a:spAutoFit/>
          </a:bodyPr>
          <a:lstStyle/>
          <a:p>
            <a:r>
              <a:rPr lang="en-US" altLang="zh-CN" dirty="0"/>
              <a:t>P1</a:t>
            </a:r>
            <a:endParaRPr lang="zh-CN" altLang="en-US" dirty="0"/>
          </a:p>
        </p:txBody>
      </p:sp>
      <p:sp>
        <p:nvSpPr>
          <p:cNvPr id="21" name="文本框 20">
            <a:extLst>
              <a:ext uri="{FF2B5EF4-FFF2-40B4-BE49-F238E27FC236}">
                <a16:creationId xmlns="" xmlns:a16="http://schemas.microsoft.com/office/drawing/2014/main" id="{5C7D092F-884D-4B68-BC2A-2E198ABB99F5}"/>
              </a:ext>
            </a:extLst>
          </p:cNvPr>
          <p:cNvSpPr txBox="1"/>
          <p:nvPr/>
        </p:nvSpPr>
        <p:spPr>
          <a:xfrm>
            <a:off x="5307290" y="4468305"/>
            <a:ext cx="452487" cy="369332"/>
          </a:xfrm>
          <a:prstGeom prst="rect">
            <a:avLst/>
          </a:prstGeom>
          <a:noFill/>
        </p:spPr>
        <p:txBody>
          <a:bodyPr wrap="square" rtlCol="0">
            <a:spAutoFit/>
          </a:bodyPr>
          <a:lstStyle/>
          <a:p>
            <a:r>
              <a:rPr lang="en-US" altLang="zh-CN" dirty="0"/>
              <a:t>P2</a:t>
            </a:r>
            <a:endParaRPr lang="zh-CN" altLang="en-US" dirty="0"/>
          </a:p>
        </p:txBody>
      </p:sp>
      <p:sp>
        <p:nvSpPr>
          <p:cNvPr id="22" name="文本框 21">
            <a:extLst>
              <a:ext uri="{FF2B5EF4-FFF2-40B4-BE49-F238E27FC236}">
                <a16:creationId xmlns="" xmlns:a16="http://schemas.microsoft.com/office/drawing/2014/main" id="{825983F0-59F2-4212-8263-714C2831B919}"/>
              </a:ext>
            </a:extLst>
          </p:cNvPr>
          <p:cNvSpPr txBox="1"/>
          <p:nvPr/>
        </p:nvSpPr>
        <p:spPr>
          <a:xfrm>
            <a:off x="6542201" y="4468305"/>
            <a:ext cx="452487" cy="369332"/>
          </a:xfrm>
          <a:prstGeom prst="rect">
            <a:avLst/>
          </a:prstGeom>
          <a:noFill/>
        </p:spPr>
        <p:txBody>
          <a:bodyPr wrap="square" rtlCol="0">
            <a:spAutoFit/>
          </a:bodyPr>
          <a:lstStyle/>
          <a:p>
            <a:r>
              <a:rPr lang="en-US" altLang="zh-CN" dirty="0"/>
              <a:t>P3</a:t>
            </a:r>
            <a:endParaRPr lang="zh-CN" altLang="en-US" dirty="0"/>
          </a:p>
        </p:txBody>
      </p:sp>
      <p:sp>
        <p:nvSpPr>
          <p:cNvPr id="23" name="文本框 22">
            <a:extLst>
              <a:ext uri="{FF2B5EF4-FFF2-40B4-BE49-F238E27FC236}">
                <a16:creationId xmlns="" xmlns:a16="http://schemas.microsoft.com/office/drawing/2014/main" id="{595B9CC5-4936-4D1F-BD70-DB438BDD09CC}"/>
              </a:ext>
            </a:extLst>
          </p:cNvPr>
          <p:cNvSpPr txBox="1"/>
          <p:nvPr/>
        </p:nvSpPr>
        <p:spPr>
          <a:xfrm>
            <a:off x="7956222" y="4402317"/>
            <a:ext cx="452487" cy="369332"/>
          </a:xfrm>
          <a:prstGeom prst="rect">
            <a:avLst/>
          </a:prstGeom>
          <a:noFill/>
        </p:spPr>
        <p:txBody>
          <a:bodyPr wrap="square" rtlCol="0">
            <a:spAutoFit/>
          </a:bodyPr>
          <a:lstStyle/>
          <a:p>
            <a:r>
              <a:rPr lang="en-US" altLang="zh-CN" dirty="0"/>
              <a:t>O</a:t>
            </a:r>
            <a:endParaRPr lang="zh-CN" altLang="en-US" dirty="0"/>
          </a:p>
        </p:txBody>
      </p:sp>
    </p:spTree>
    <p:extLst>
      <p:ext uri="{BB962C8B-B14F-4D97-AF65-F5344CB8AC3E}">
        <p14:creationId xmlns:p14="http://schemas.microsoft.com/office/powerpoint/2010/main" val="3790329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35" name="标题 1">
            <a:extLst>
              <a:ext uri="{FF2B5EF4-FFF2-40B4-BE49-F238E27FC236}">
                <a16:creationId xmlns="" xmlns:a16="http://schemas.microsoft.com/office/drawing/2014/main" id="{C67946DF-77B6-4493-B6EA-933854FCC72A}"/>
              </a:ext>
            </a:extLst>
          </p:cNvPr>
          <p:cNvSpPr>
            <a:spLocks noGrp="1"/>
          </p:cNvSpPr>
          <p:nvPr>
            <p:ph type="title"/>
          </p:nvPr>
        </p:nvSpPr>
        <p:spPr>
          <a:xfrm>
            <a:off x="1451579" y="804519"/>
            <a:ext cx="9603275" cy="1049235"/>
          </a:xfrm>
        </p:spPr>
        <p:txBody>
          <a:bodyPr>
            <a:normAutofit/>
          </a:bodyPr>
          <a:lstStyle/>
          <a:p>
            <a:r>
              <a:rPr lang="en-US" altLang="zh-CN" dirty="0"/>
              <a:t>ABBA-BABA</a:t>
            </a:r>
            <a:endParaRPr lang="zh-CN" altLang="en-US" dirty="0"/>
          </a:p>
        </p:txBody>
      </p:sp>
      <p:pic>
        <p:nvPicPr>
          <p:cNvPr id="2" name="图片 1"/>
          <p:cNvPicPr>
            <a:picLocks noChangeAspect="1"/>
          </p:cNvPicPr>
          <p:nvPr/>
        </p:nvPicPr>
        <p:blipFill>
          <a:blip r:embed="rId3"/>
          <a:stretch>
            <a:fillRect/>
          </a:stretch>
        </p:blipFill>
        <p:spPr>
          <a:xfrm>
            <a:off x="4006198" y="1041911"/>
            <a:ext cx="6905057" cy="5036554"/>
          </a:xfrm>
          <a:prstGeom prst="rect">
            <a:avLst/>
          </a:prstGeom>
        </p:spPr>
      </p:pic>
    </p:spTree>
    <p:extLst>
      <p:ext uri="{BB962C8B-B14F-4D97-AF65-F5344CB8AC3E}">
        <p14:creationId xmlns:p14="http://schemas.microsoft.com/office/powerpoint/2010/main" val="618812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Abba-baba</a:t>
            </a:r>
            <a:endParaRPr lang="zh-CN" altLang="en-US" dirty="0"/>
          </a:p>
        </p:txBody>
      </p:sp>
      <p:pic>
        <p:nvPicPr>
          <p:cNvPr id="4" name="内容占位符 3"/>
          <p:cNvPicPr>
            <a:picLocks noGrp="1" noChangeAspect="1"/>
          </p:cNvPicPr>
          <p:nvPr>
            <p:ph idx="1"/>
          </p:nvPr>
        </p:nvPicPr>
        <p:blipFill>
          <a:blip r:embed="rId3"/>
          <a:stretch>
            <a:fillRect/>
          </a:stretch>
        </p:blipFill>
        <p:spPr>
          <a:xfrm>
            <a:off x="4172086" y="2042501"/>
            <a:ext cx="3159831" cy="3449638"/>
          </a:xfrm>
          <a:prstGeom prst="rect">
            <a:avLst/>
          </a:prstGeom>
        </p:spPr>
      </p:pic>
    </p:spTree>
    <p:extLst>
      <p:ext uri="{BB962C8B-B14F-4D97-AF65-F5344CB8AC3E}">
        <p14:creationId xmlns:p14="http://schemas.microsoft.com/office/powerpoint/2010/main" val="3438291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hlinkClick r:id="rId3"/>
              </a:rPr>
              <a:t>https://</a:t>
            </a:r>
            <a:r>
              <a:rPr lang="en-US" altLang="zh-CN" dirty="0" smtClean="0">
                <a:hlinkClick r:id="rId3"/>
              </a:rPr>
              <a:t>github.com/shenglin-liu/ABBA_BABA</a:t>
            </a:r>
            <a:endParaRPr lang="en-US" altLang="zh-CN" dirty="0" smtClean="0"/>
          </a:p>
          <a:p>
            <a:r>
              <a:rPr lang="en-US" altLang="zh-CN" dirty="0">
                <a:hlinkClick r:id="rId4"/>
              </a:rPr>
              <a:t>https://mirrors.tuna.tsinghua.edu.cn/CRAN</a:t>
            </a:r>
            <a:r>
              <a:rPr lang="en-US" altLang="zh-CN" dirty="0" smtClean="0">
                <a:hlinkClick r:id="rId4"/>
              </a:rPr>
              <a:t>/</a:t>
            </a:r>
            <a:endParaRPr lang="en-US" altLang="zh-CN" dirty="0" smtClean="0"/>
          </a:p>
          <a:p>
            <a:endParaRPr lang="zh-CN" altLang="en-US" dirty="0"/>
          </a:p>
        </p:txBody>
      </p:sp>
    </p:spTree>
    <p:extLst>
      <p:ext uri="{BB962C8B-B14F-4D97-AF65-F5344CB8AC3E}">
        <p14:creationId xmlns:p14="http://schemas.microsoft.com/office/powerpoint/2010/main" val="893195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en-US" altLang="zh-CN" dirty="0"/>
              <a:t> Function list:</a:t>
            </a:r>
          </a:p>
          <a:p>
            <a:r>
              <a:rPr lang="en-US" altLang="zh-CN" dirty="0"/>
              <a:t>#	vcf2ab		: Generate input file for ABBA BABA test from small VCF file.</a:t>
            </a:r>
          </a:p>
          <a:p>
            <a:r>
              <a:rPr lang="en-US" altLang="zh-CN" dirty="0"/>
              <a:t>#	vcf2ab.big	: Generate input file for ABBA BABA test from big VCF files.</a:t>
            </a:r>
          </a:p>
          <a:p>
            <a:r>
              <a:rPr lang="en-US" altLang="zh-CN" dirty="0"/>
              <a:t>#	vcf2ab.core	: Core function for vcf2ab.big.</a:t>
            </a:r>
          </a:p>
          <a:p>
            <a:r>
              <a:rPr lang="en-US" altLang="zh-CN" dirty="0"/>
              <a:t>#	</a:t>
            </a:r>
            <a:r>
              <a:rPr lang="en-US" altLang="zh-CN" dirty="0" err="1"/>
              <a:t>DSeq</a:t>
            </a:r>
            <a:r>
              <a:rPr lang="en-US" altLang="zh-CN" dirty="0"/>
              <a:t>		: Calculates sequence-based D statistics.</a:t>
            </a:r>
          </a:p>
          <a:p>
            <a:r>
              <a:rPr lang="en-US" altLang="zh-CN" dirty="0"/>
              <a:t>#	</a:t>
            </a:r>
            <a:r>
              <a:rPr lang="en-US" altLang="zh-CN" dirty="0" err="1"/>
              <a:t>DGeno</a:t>
            </a:r>
            <a:r>
              <a:rPr lang="en-US" altLang="zh-CN" dirty="0"/>
              <a:t>		: Calculates genotype-based D statistics.</a:t>
            </a:r>
          </a:p>
          <a:p>
            <a:r>
              <a:rPr lang="en-US" altLang="zh-CN" dirty="0"/>
              <a:t>#	</a:t>
            </a:r>
            <a:r>
              <a:rPr lang="en-US" altLang="zh-CN" dirty="0" err="1"/>
              <a:t>abba.baba</a:t>
            </a:r>
            <a:r>
              <a:rPr lang="en-US" altLang="zh-CN" dirty="0"/>
              <a:t>	: Run ABBA BABA test</a:t>
            </a:r>
            <a:r>
              <a:rPr lang="en-US" altLang="zh-CN" dirty="0" smtClean="0"/>
              <a:t>.</a:t>
            </a:r>
            <a:endParaRPr lang="en-US" altLang="zh-CN" dirty="0"/>
          </a:p>
        </p:txBody>
      </p:sp>
    </p:spTree>
    <p:extLst>
      <p:ext uri="{BB962C8B-B14F-4D97-AF65-F5344CB8AC3E}">
        <p14:creationId xmlns:p14="http://schemas.microsoft.com/office/powerpoint/2010/main" val="1385137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	</a:t>
            </a:r>
            <a:r>
              <a:rPr lang="en-US" altLang="zh-CN" dirty="0" err="1"/>
              <a:t>introgressed</a:t>
            </a:r>
            <a:r>
              <a:rPr lang="en-US" altLang="zh-CN" dirty="0"/>
              <a:t>	: Calculate introgression rate.</a:t>
            </a:r>
          </a:p>
          <a:p>
            <a:r>
              <a:rPr lang="en-US" altLang="zh-CN" dirty="0"/>
              <a:t>#	</a:t>
            </a:r>
            <a:r>
              <a:rPr lang="en-US" altLang="zh-CN" dirty="0" err="1"/>
              <a:t>fSeq</a:t>
            </a:r>
            <a:r>
              <a:rPr lang="en-US" altLang="zh-CN" dirty="0"/>
              <a:t>		: Calculate sequence-based </a:t>
            </a:r>
            <a:r>
              <a:rPr lang="en-US" altLang="zh-CN" dirty="0" err="1"/>
              <a:t>fHom</a:t>
            </a:r>
            <a:r>
              <a:rPr lang="en-US" altLang="zh-CN" dirty="0"/>
              <a:t> from P3 to P2.</a:t>
            </a:r>
          </a:p>
          <a:p>
            <a:r>
              <a:rPr lang="en-US" altLang="zh-CN" dirty="0"/>
              <a:t>#	</a:t>
            </a:r>
            <a:r>
              <a:rPr lang="en-US" altLang="zh-CN" dirty="0" err="1"/>
              <a:t>fGeno</a:t>
            </a:r>
            <a:r>
              <a:rPr lang="en-US" altLang="zh-CN" dirty="0"/>
              <a:t>		: Calculate genotype-based </a:t>
            </a:r>
            <a:r>
              <a:rPr lang="en-US" altLang="zh-CN" dirty="0" err="1"/>
              <a:t>fHom</a:t>
            </a:r>
            <a:r>
              <a:rPr lang="en-US" altLang="zh-CN" dirty="0"/>
              <a:t> from P3 to P2.</a:t>
            </a:r>
          </a:p>
          <a:p>
            <a:r>
              <a:rPr lang="en-US" altLang="zh-CN" dirty="0"/>
              <a:t>#	abba.baba2	: My version of ABBA BABA test.</a:t>
            </a:r>
          </a:p>
          <a:p>
            <a:r>
              <a:rPr lang="en-US" altLang="zh-CN" dirty="0"/>
              <a:t>#	</a:t>
            </a:r>
            <a:r>
              <a:rPr lang="en-US" altLang="zh-CN" dirty="0" err="1"/>
              <a:t>slidingWindow</a:t>
            </a:r>
            <a:r>
              <a:rPr lang="en-US" altLang="zh-CN" dirty="0"/>
              <a:t>	: Run ABBA BABA tests in sliding windows.</a:t>
            </a:r>
          </a:p>
          <a:p>
            <a:r>
              <a:rPr lang="en-US" altLang="zh-CN" dirty="0"/>
              <a:t>#	</a:t>
            </a:r>
            <a:r>
              <a:rPr lang="en-US" altLang="zh-CN" dirty="0" err="1"/>
              <a:t>popBatch</a:t>
            </a:r>
            <a:r>
              <a:rPr lang="en-US" altLang="zh-CN" dirty="0"/>
              <a:t>	: Run a batch of ABBA BABA tests for population data.</a:t>
            </a:r>
          </a:p>
          <a:p>
            <a:endParaRPr lang="zh-CN" altLang="en-US" dirty="0"/>
          </a:p>
        </p:txBody>
      </p:sp>
    </p:spTree>
    <p:extLst>
      <p:ext uri="{BB962C8B-B14F-4D97-AF65-F5344CB8AC3E}">
        <p14:creationId xmlns:p14="http://schemas.microsoft.com/office/powerpoint/2010/main" val="4257715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Choose repositories</a:t>
            </a:r>
          </a:p>
          <a:p>
            <a:r>
              <a:rPr lang="en-US" altLang="zh-CN" dirty="0" smtClean="0"/>
              <a:t>Install packages</a:t>
            </a:r>
          </a:p>
          <a:p>
            <a:endParaRPr lang="zh-CN" altLang="en-US" dirty="0"/>
          </a:p>
        </p:txBody>
      </p:sp>
      <p:pic>
        <p:nvPicPr>
          <p:cNvPr id="4" name="图片 3"/>
          <p:cNvPicPr>
            <a:picLocks noChangeAspect="1"/>
          </p:cNvPicPr>
          <p:nvPr/>
        </p:nvPicPr>
        <p:blipFill>
          <a:blip r:embed="rId2"/>
          <a:stretch>
            <a:fillRect/>
          </a:stretch>
        </p:blipFill>
        <p:spPr>
          <a:xfrm>
            <a:off x="6569420" y="1853754"/>
            <a:ext cx="1638095" cy="2285714"/>
          </a:xfrm>
          <a:prstGeom prst="rect">
            <a:avLst/>
          </a:prstGeom>
        </p:spPr>
      </p:pic>
      <p:pic>
        <p:nvPicPr>
          <p:cNvPr id="5" name="图片 4"/>
          <p:cNvPicPr>
            <a:picLocks noChangeAspect="1"/>
          </p:cNvPicPr>
          <p:nvPr/>
        </p:nvPicPr>
        <p:blipFill>
          <a:blip r:embed="rId3"/>
          <a:stretch>
            <a:fillRect/>
          </a:stretch>
        </p:blipFill>
        <p:spPr>
          <a:xfrm>
            <a:off x="8459028" y="1615054"/>
            <a:ext cx="2438095" cy="3780952"/>
          </a:xfrm>
          <a:prstGeom prst="rect">
            <a:avLst/>
          </a:prstGeom>
        </p:spPr>
      </p:pic>
    </p:spTree>
    <p:extLst>
      <p:ext uri="{BB962C8B-B14F-4D97-AF65-F5344CB8AC3E}">
        <p14:creationId xmlns:p14="http://schemas.microsoft.com/office/powerpoint/2010/main" val="1559407121"/>
      </p:ext>
    </p:extLst>
  </p:cSld>
  <p:clrMapOvr>
    <a:masterClrMapping/>
  </p:clrMapOvr>
</p:sld>
</file>

<file path=ppt/theme/theme1.xml><?xml version="1.0" encoding="utf-8"?>
<a:theme xmlns:a="http://schemas.openxmlformats.org/drawingml/2006/main" name="画廊">
  <a:themeElements>
    <a:clrScheme name="画廊">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画廊">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画廊">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595</TotalTime>
  <Words>79</Words>
  <Application>Microsoft Office PowerPoint</Application>
  <PresentationFormat>宽屏</PresentationFormat>
  <Paragraphs>41</Paragraphs>
  <Slides>10</Slides>
  <Notes>7</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10</vt:i4>
      </vt:variant>
    </vt:vector>
  </HeadingPairs>
  <TitlesOfParts>
    <vt:vector size="17" baseType="lpstr">
      <vt:lpstr>等线</vt:lpstr>
      <vt:lpstr>等线 Light</vt:lpstr>
      <vt:lpstr>宋体</vt:lpstr>
      <vt:lpstr>Arial</vt:lpstr>
      <vt:lpstr>Calibri</vt:lpstr>
      <vt:lpstr>Gill Sans MT</vt:lpstr>
      <vt:lpstr>画廊</vt:lpstr>
      <vt:lpstr>ABBA-BABA</vt:lpstr>
      <vt:lpstr>D statistic</vt:lpstr>
      <vt:lpstr> null hypothesis </vt:lpstr>
      <vt:lpstr>ABBA-BABA</vt:lpstr>
      <vt:lpstr>Abba-baba</vt:lpstr>
      <vt:lpstr>PowerPoint 演示文稿</vt:lpstr>
      <vt:lpstr>PowerPoint 演示文稿</vt:lpstr>
      <vt:lpstr>PowerPoint 演示文稿</vt:lpstr>
      <vt:lpstr>PowerPoint 演示文稿</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ABBA-BABA</dc:title>
  <dc:creator>徐 慧</dc:creator>
  <cp:lastModifiedBy>wangying</cp:lastModifiedBy>
  <cp:revision>15</cp:revision>
  <dcterms:created xsi:type="dcterms:W3CDTF">2020-01-08T05:58:47Z</dcterms:created>
  <dcterms:modified xsi:type="dcterms:W3CDTF">2020-01-09T15:13:17Z</dcterms:modified>
</cp:coreProperties>
</file>