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84" r:id="rId2"/>
    <p:sldId id="386" r:id="rId3"/>
    <p:sldId id="381" r:id="rId4"/>
    <p:sldId id="382" r:id="rId5"/>
    <p:sldId id="349" r:id="rId6"/>
    <p:sldId id="405" r:id="rId7"/>
    <p:sldId id="376" r:id="rId8"/>
    <p:sldId id="388" r:id="rId9"/>
    <p:sldId id="373" r:id="rId10"/>
    <p:sldId id="393" r:id="rId11"/>
    <p:sldId id="410" r:id="rId12"/>
    <p:sldId id="407" r:id="rId13"/>
    <p:sldId id="411" r:id="rId14"/>
    <p:sldId id="384" r:id="rId15"/>
    <p:sldId id="399" r:id="rId16"/>
    <p:sldId id="412" r:id="rId17"/>
    <p:sldId id="394" r:id="rId18"/>
    <p:sldId id="402" r:id="rId19"/>
    <p:sldId id="374" r:id="rId20"/>
    <p:sldId id="375" r:id="rId21"/>
    <p:sldId id="371" r:id="rId22"/>
    <p:sldId id="387" r:id="rId23"/>
    <p:sldId id="400" r:id="rId24"/>
    <p:sldId id="40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4" autoAdjust="0"/>
    <p:restoredTop sz="78315" autoAdjust="0"/>
  </p:normalViewPr>
  <p:slideViewPr>
    <p:cSldViewPr>
      <p:cViewPr>
        <p:scale>
          <a:sx n="82" d="100"/>
          <a:sy n="82" d="100"/>
        </p:scale>
        <p:origin x="-99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2D73-4D2A-463F-A3E2-8C36B417F5CB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D4C7-BEBA-48C7-B5AB-3FAD3247E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1D4C7-BEBA-48C7-B5AB-3FAD3247ED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1D4C7-BEBA-48C7-B5AB-3FAD3247ED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EE185-2120-4A0B-B27E-0817E3B2CE2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1A98AC-ADC0-4C41-B516-50BCE8E0D9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File:Approximate_Bayesian_computation_conceptual_overview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File:Approximate_Bayesian_computation_conceptual_overview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File:Approximate_Bayesian_computation_conceptual_overview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       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               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 Approximate Bayesian computation (ABC)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000" dirty="0" smtClean="0">
                <a:latin typeface="Segoe Print" pitchFamily="2" charset="0"/>
              </a:rPr>
              <a:t>Reporter </a:t>
            </a:r>
          </a:p>
          <a:p>
            <a:pPr algn="ctr">
              <a:buNone/>
            </a:pPr>
            <a:r>
              <a:rPr lang="en-US" sz="2400" dirty="0" err="1" smtClean="0">
                <a:latin typeface="Century Schoolbook" pitchFamily="18" charset="0"/>
              </a:rPr>
              <a:t>Anirban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en-US" sz="2400" dirty="0" err="1" smtClean="0">
                <a:latin typeface="Century Schoolbook" pitchFamily="18" charset="0"/>
              </a:rPr>
              <a:t>Sarker</a:t>
            </a:r>
            <a:endParaRPr lang="en-US" sz="2400" dirty="0" smtClean="0">
              <a:latin typeface="Century Schoolbook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Century Schoolbook" pitchFamily="18" charset="0"/>
              </a:rPr>
              <a:t>Lab of Molecular </a:t>
            </a:r>
            <a:r>
              <a:rPr lang="en-US" sz="2000" dirty="0" err="1" smtClean="0">
                <a:latin typeface="Century Schoolbook" pitchFamily="18" charset="0"/>
              </a:rPr>
              <a:t>Systematics</a:t>
            </a:r>
            <a:r>
              <a:rPr lang="en-US" sz="2000" dirty="0" smtClean="0">
                <a:latin typeface="Century Schoolbook" pitchFamily="18" charset="0"/>
              </a:rPr>
              <a:t> and Ecology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statistics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order to evaluate the distance between the simulated data  and the observed data, the data needs to be summarized in a quantitative form.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choice of summary statistics, however, is a tough one.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Too few summary statistics may not capture the characteristics of the model, which leads to overall low power for parameter estimation.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Too many summary statistics, on the other hand, may introduce random noise.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Observed data: AA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z="280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AAAAA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BB</a:t>
            </a:r>
            <a:r>
              <a:rPr lang="en-US" sz="280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BBBBBBBB</a:t>
            </a:r>
            <a:r>
              <a:rPr lang="en-US" sz="2800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  <a:p>
            <a:pPr>
              <a:buNone/>
            </a:pPr>
            <a:endParaRPr lang="en-US" sz="2800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Summary statistic value: 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19600" cy="591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Prior probability distribution</a:t>
            </a:r>
            <a:endParaRPr lang="en-US" sz="2800" dirty="0"/>
          </a:p>
        </p:txBody>
      </p:sp>
      <p:pic>
        <p:nvPicPr>
          <p:cNvPr id="1026" name="Picture 2" descr="C:\Users\user\Desktop\probability-distribution-chart-600p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1266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Conceptual overview</a:t>
            </a:r>
            <a:endParaRPr lang="en-US" sz="2800" dirty="0"/>
          </a:p>
        </p:txBody>
      </p:sp>
      <p:pic>
        <p:nvPicPr>
          <p:cNvPr id="4" name="Content Placeholder 3" descr="https://upload.wikimedia.org/wikipedia/commons/thumb/b/b9/Approximate_Bayesian_computation_conceptual_overview.svg/632px-Approximate_Bayesian_computation_conceptual_overview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54270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ABC rejection algorithm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17"/>
                <a:gridCol w="939800"/>
                <a:gridCol w="2271183"/>
                <a:gridCol w="1488017"/>
                <a:gridCol w="1331383"/>
                <a:gridCol w="1409700"/>
              </a:tblGrid>
              <a:tr h="1171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Simulated datasets (step 2)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Summary statistic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 (step 3)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Distance 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(step 4)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Outcome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(step 4)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AAAA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AAAAA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accepted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AABBABABAAABBABABBAB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BBBABBABBBBABABBBBBA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AABAAAAABBABBBBBBBBA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ABBBBBAABBABBABAABBB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ABC rejection algorithm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17"/>
                <a:gridCol w="939800"/>
                <a:gridCol w="2271183"/>
                <a:gridCol w="1488017"/>
                <a:gridCol w="1331383"/>
                <a:gridCol w="1409700"/>
              </a:tblGrid>
              <a:tr h="1171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Simulated datasets (step 2)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Summary statistic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 (step 3)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Distance 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(step 4)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Outcome</a:t>
                      </a:r>
                      <a:b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(step 4)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200025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AABAAAABAABAAABAAAAA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accepted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AABBABABAAABBABABBAB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rejected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0.87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BBBABBABBBBABABBBBBA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rejected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AABAAAAABBABBBBBBBBA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accepted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80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0.53</a:t>
                      </a:r>
                      <a:endParaRPr lang="en-US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ABBBBBAABBABBABAABBB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rejected</a:t>
                      </a:r>
                      <a:endParaRPr lang="en-US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Conceptual overview</a:t>
            </a:r>
            <a:endParaRPr lang="en-US" sz="2800" dirty="0"/>
          </a:p>
        </p:txBody>
      </p:sp>
      <p:pic>
        <p:nvPicPr>
          <p:cNvPr id="4" name="Content Placeholder 3" descr="https://upload.wikimedia.org/wikipedia/commons/thumb/b/b9/Approximate_Bayesian_computation_conceptual_overview.svg/632px-Approximate_Bayesian_computation_conceptual_overview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54270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Choice of threshold 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time of choice, we should make good balance between bias and Monte Carlo error.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value is 0, this is identical to algorithm.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this is 3, is better than previous one </a:t>
            </a:r>
            <a:r>
              <a:rPr lang="en-US" dirty="0" err="1" smtClean="0"/>
              <a:t>upto</a:t>
            </a:r>
            <a:r>
              <a:rPr lang="en-US" dirty="0" smtClean="0"/>
              <a:t> 100,000 simulations.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at the time of 5, bias dominates.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Monte Carlo integration &amp; error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19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 mathematics, </a:t>
            </a:r>
            <a:r>
              <a:rPr lang="en-US" sz="2400" b="1" dirty="0" smtClean="0"/>
              <a:t>Monte Carlo integration</a:t>
            </a:r>
            <a:r>
              <a:rPr lang="en-US" sz="2400" dirty="0" smtClean="0"/>
              <a:t> is a technique for numerical integration using random numbers.</a:t>
            </a:r>
          </a:p>
          <a:p>
            <a:r>
              <a:rPr lang="en-US" sz="2400" dirty="0" smtClean="0"/>
              <a:t>Points inside the circle is 40</a:t>
            </a:r>
          </a:p>
          <a:p>
            <a:r>
              <a:rPr lang="en-US" sz="2400" dirty="0" smtClean="0"/>
              <a:t>Points inside the square is 50</a:t>
            </a:r>
          </a:p>
          <a:p>
            <a:r>
              <a:rPr lang="en-US" sz="2400" dirty="0" smtClean="0"/>
              <a:t>Ratio: 40/50=0.8</a:t>
            </a:r>
          </a:p>
          <a:p>
            <a:r>
              <a:rPr lang="en-US" sz="2400" dirty="0" smtClean="0"/>
              <a:t>Circle area: 4 </a:t>
            </a:r>
            <a:r>
              <a:rPr lang="en-US" sz="2400" dirty="0" smtClean="0">
                <a:latin typeface="Times New Roman"/>
                <a:cs typeface="Times New Roman"/>
              </a:rPr>
              <a:t>X o.8= 3.2</a:t>
            </a:r>
            <a:endParaRPr lang="en-US" sz="2400" dirty="0"/>
          </a:p>
        </p:txBody>
      </p:sp>
      <p:pic>
        <p:nvPicPr>
          <p:cNvPr id="4" name="Picture 2" descr="C:\Users\us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643381" cy="2562225"/>
          </a:xfrm>
          <a:prstGeom prst="rect">
            <a:avLst/>
          </a:prstGeom>
          <a:noFill/>
        </p:spPr>
      </p:pic>
      <p:pic>
        <p:nvPicPr>
          <p:cNvPr id="1026" name="Picture 2" descr="C:\Users\user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90025"/>
            <a:ext cx="3962400" cy="296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we use ABC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7630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availability of user-friendly software for running sophisticated models of evolution.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development of powerful models of data analysis.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848600" cy="704088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648200" cy="52119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Population genetics</a:t>
            </a:r>
            <a:r>
              <a:rPr lang="en-US" sz="2400" dirty="0" smtClean="0"/>
              <a:t> is a subfield of genetics that deals with genetic differences within and between populations.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ABC is a group of methods, that is suitable to solve the problems, arise in population genetics along with other fields. </a:t>
            </a:r>
          </a:p>
          <a:p>
            <a:endParaRPr lang="en-US" dirty="0"/>
          </a:p>
        </p:txBody>
      </p:sp>
      <p:pic>
        <p:nvPicPr>
          <p:cNvPr id="1026" name="Picture 2" descr="C:\Users\user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038600"/>
            <a:ext cx="3124200" cy="1752600"/>
          </a:xfrm>
          <a:prstGeom prst="rect">
            <a:avLst/>
          </a:prstGeom>
          <a:noFill/>
        </p:spPr>
      </p:pic>
      <p:pic>
        <p:nvPicPr>
          <p:cNvPr id="1027" name="Picture 3" descr="C:\Users\user\Desktop\group-image-on-white-1-e147238428221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36068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Disadvantages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Bayesian </a:t>
            </a:r>
            <a:r>
              <a:rPr lang="en-US" sz="2400" dirty="0" err="1" smtClean="0"/>
              <a:t>phylogenetic</a:t>
            </a:r>
            <a:r>
              <a:rPr lang="en-US" sz="2400" dirty="0" smtClean="0"/>
              <a:t> models are complex.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Analyses are often conducted using default priors, which may not be appropriate and may lead to biased or incorrect results.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priors and model assumptions made in those programs are not always clear to the user.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First, data simulation, which is in the core of any ABC analysis, is specific to the model. Thus, many existing ABC software are specific to a particular class of models.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Second, an ABC analysis often follows a trial–error approach, where users experiment with different models, ABC algorithms or summary statistics.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Third, ABC is subject to intensive research, and many new algorithms have been published in the past few years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ABC-</a:t>
            </a:r>
            <a:r>
              <a:rPr lang="en-US" sz="3200" dirty="0" err="1" smtClean="0"/>
              <a:t>softwares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" pitchFamily="18" charset="0"/>
              </a:rPr>
              <a:t>DIY-ABC</a:t>
            </a: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err="1" smtClean="0">
                <a:latin typeface="Century" pitchFamily="18" charset="0"/>
              </a:rPr>
              <a:t>abc</a:t>
            </a:r>
            <a:r>
              <a:rPr lang="en-US" dirty="0" smtClean="0">
                <a:latin typeface="Century" pitchFamily="18" charset="0"/>
              </a:rPr>
              <a:t> R package</a:t>
            </a: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smtClean="0">
                <a:latin typeface="Century" pitchFamily="18" charset="0"/>
              </a:rPr>
              <a:t>Easy ABC R package</a:t>
            </a: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smtClean="0">
                <a:latin typeface="Century" pitchFamily="18" charset="0"/>
              </a:rPr>
              <a:t>ABC-</a:t>
            </a:r>
            <a:r>
              <a:rPr lang="en-US" dirty="0" err="1" smtClean="0">
                <a:latin typeface="Century" pitchFamily="18" charset="0"/>
              </a:rPr>
              <a:t>SysBio</a:t>
            </a:r>
            <a:endParaRPr lang="en-US" dirty="0" smtClean="0">
              <a:latin typeface="Century" pitchFamily="18" charset="0"/>
            </a:endParaRP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err="1" smtClean="0">
                <a:latin typeface="Century" pitchFamily="18" charset="0"/>
              </a:rPr>
              <a:t>ABCtoolbox</a:t>
            </a:r>
            <a:endParaRPr lang="en-US" dirty="0" smtClean="0">
              <a:latin typeface="Century" pitchFamily="18" charset="0"/>
            </a:endParaRP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err="1" smtClean="0">
                <a:latin typeface="Century" pitchFamily="18" charset="0"/>
              </a:rPr>
              <a:t>msBayes</a:t>
            </a:r>
            <a:endParaRPr lang="en-US" dirty="0" smtClean="0">
              <a:latin typeface="Century" pitchFamily="18" charset="0"/>
            </a:endParaRPr>
          </a:p>
          <a:p>
            <a:endParaRPr lang="en-US" dirty="0">
              <a:latin typeface="Century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entury" pitchFamily="18" charset="0"/>
              </a:rPr>
              <a:t>PopABC</a:t>
            </a:r>
            <a:endParaRPr lang="en-US" dirty="0" smtClean="0">
              <a:latin typeface="Century" pitchFamily="18" charset="0"/>
            </a:endParaRP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err="1" smtClean="0">
                <a:latin typeface="Century" pitchFamily="18" charset="0"/>
              </a:rPr>
              <a:t>ONeSAMP</a:t>
            </a:r>
            <a:endParaRPr lang="en-US" dirty="0" smtClean="0">
              <a:latin typeface="Century" pitchFamily="18" charset="0"/>
            </a:endParaRP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smtClean="0">
                <a:latin typeface="Century" pitchFamily="18" charset="0"/>
              </a:rPr>
              <a:t>ABC4F</a:t>
            </a: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smtClean="0">
                <a:latin typeface="Century" pitchFamily="18" charset="0"/>
              </a:rPr>
              <a:t>2BAD</a:t>
            </a:r>
          </a:p>
          <a:p>
            <a:pPr>
              <a:buNone/>
            </a:pPr>
            <a:endParaRPr lang="en-US" dirty="0" smtClean="0">
              <a:latin typeface="Century" pitchFamily="18" charset="0"/>
            </a:endParaRPr>
          </a:p>
          <a:p>
            <a:r>
              <a:rPr lang="en-US" dirty="0" smtClean="0">
                <a:latin typeface="Century" pitchFamily="18" charset="0"/>
              </a:rPr>
              <a:t>ELFI</a:t>
            </a:r>
            <a:endParaRPr lang="en-US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591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Web-address of </a:t>
            </a:r>
            <a:r>
              <a:rPr lang="en-US" sz="2800" dirty="0" err="1" smtClean="0"/>
              <a:t>ABCtoolbox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https://bitbucket.org/phaentu/abctoolbox-public/wiki/Home</a:t>
            </a:r>
            <a:endParaRPr lang="en-US" sz="2000" dirty="0"/>
          </a:p>
        </p:txBody>
      </p:sp>
      <p:pic>
        <p:nvPicPr>
          <p:cNvPr id="4" name="Picture 2" descr="C:\Users\user\Desktop\WeChat Image_2018010912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799"/>
            <a:ext cx="5410200" cy="442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1" y="838200"/>
            <a:ext cx="8094626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Thanks to all</a:t>
            </a:r>
            <a:endParaRPr lang="en-US" dirty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28600"/>
            <a:ext cx="8001000" cy="932688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ABC</a:t>
            </a:r>
            <a:r>
              <a:rPr lang="en-US" dirty="0" smtClean="0"/>
              <a:t> constitutes a class of computational methods rooted in Bayesian statistics.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Bayesian statistics</a:t>
            </a:r>
            <a:r>
              <a:rPr lang="en-US" dirty="0" smtClean="0"/>
              <a:t> is a theory in the field of statistics, in which the evidence about the true state of the world is expressed in terms of </a:t>
            </a:r>
            <a:r>
              <a:rPr lang="en-US" i="1" dirty="0" smtClean="0"/>
              <a:t>degrees of belief</a:t>
            </a:r>
            <a:r>
              <a:rPr lang="en-US" dirty="0" smtClean="0"/>
              <a:t> , as known as Bayesian probabilities.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Instead of frequency or propensity of some phenomenon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81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term </a:t>
            </a:r>
            <a:r>
              <a:rPr lang="en-US" i="1" dirty="0" smtClean="0"/>
              <a:t>Bayesian</a:t>
            </a:r>
            <a:r>
              <a:rPr lang="en-US" dirty="0" smtClean="0"/>
              <a:t> derives from the name of Thomas </a:t>
            </a:r>
            <a:r>
              <a:rPr lang="en-US" dirty="0" err="1" smtClean="0"/>
              <a:t>Bayes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He was a great mathematician, philosopher and theologian of 18 </a:t>
            </a:r>
            <a:r>
              <a:rPr lang="en-US" dirty="0" err="1" smtClean="0"/>
              <a:t>th</a:t>
            </a:r>
            <a:r>
              <a:rPr lang="en-US" dirty="0" smtClean="0"/>
              <a:t> century.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term ABC was established by Mark Beaumont 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Bayesian </a:t>
            </a:r>
            <a:r>
              <a:rPr lang="en-US" dirty="0" err="1" smtClean="0"/>
              <a:t>phylogenetic</a:t>
            </a:r>
            <a:r>
              <a:rPr lang="en-US" dirty="0" smtClean="0"/>
              <a:t> methods were introduced in the 1990s.</a:t>
            </a:r>
          </a:p>
          <a:p>
            <a:endParaRPr lang="en-US" dirty="0"/>
          </a:p>
        </p:txBody>
      </p:sp>
      <p:pic>
        <p:nvPicPr>
          <p:cNvPr id="2050" name="Picture 2" descr="C:\Users\user\Desktop\225px-Thomas_Bay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2362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estimation of demographic parameters from genetic data often requires the computation of likelihoods. </a:t>
            </a:r>
          </a:p>
          <a:p>
            <a:endParaRPr lang="en-US" dirty="0" smtClean="0"/>
          </a:p>
          <a:p>
            <a:r>
              <a:rPr lang="en-US" dirty="0" smtClean="0"/>
              <a:t> But the situation changed recently with the advent of ABC algorithms allowing one to obtain parameter posterior distributions based on simulations not requiring likelihood computations.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2590800"/>
          </a:xfrm>
        </p:spPr>
        <p:txBody>
          <a:bodyPr>
            <a:normAutofit/>
          </a:bodyPr>
          <a:lstStyle/>
          <a:p>
            <a:r>
              <a:rPr lang="en-US" i="1" dirty="0" smtClean="0"/>
              <a:t>Probability</a:t>
            </a:r>
            <a:r>
              <a:rPr lang="en-US" dirty="0" smtClean="0"/>
              <a:t> describes the plausibility of  observed data assumed to be described by a statistical model, without reference to any observed data.</a:t>
            </a:r>
          </a:p>
          <a:p>
            <a:r>
              <a:rPr lang="en-US" dirty="0" smtClean="0"/>
              <a:t> whereas </a:t>
            </a:r>
            <a:r>
              <a:rPr lang="en-US" i="1" dirty="0" smtClean="0"/>
              <a:t>likelihood</a:t>
            </a:r>
            <a:r>
              <a:rPr lang="en-US" dirty="0" smtClean="0"/>
              <a:t>  describes the plausibility of a parameter  value of the statistical model assumed to describe the observed data.</a:t>
            </a:r>
            <a:endParaRPr lang="en-US" dirty="0"/>
          </a:p>
        </p:txBody>
      </p:sp>
      <p:pic>
        <p:nvPicPr>
          <p:cNvPr id="1026" name="Picture 2" descr="C:\Users\user\Desktop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12" y="4183225"/>
            <a:ext cx="7111988" cy="2674775"/>
          </a:xfrm>
          <a:prstGeom prst="rect">
            <a:avLst/>
          </a:prstGeom>
          <a:noFill/>
        </p:spPr>
      </p:pic>
      <p:pic>
        <p:nvPicPr>
          <p:cNvPr id="1027" name="Picture 3" descr="C:\Users\user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4114800" cy="230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of ecology or systems biology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Phylogeographic</a:t>
            </a:r>
            <a:r>
              <a:rPr lang="en-US" dirty="0" smtClean="0"/>
              <a:t> analysis of virus spread in humans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Inference of </a:t>
            </a:r>
            <a:r>
              <a:rPr lang="en-US" dirty="0" err="1" smtClean="0"/>
              <a:t>phylogeographic</a:t>
            </a:r>
            <a:r>
              <a:rPr lang="en-US" dirty="0" smtClean="0"/>
              <a:t> history and migration between species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Analysis of species diversification rates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Inference of </a:t>
            </a:r>
            <a:r>
              <a:rPr lang="en-US" dirty="0" err="1" smtClean="0"/>
              <a:t>phylogenetic</a:t>
            </a:r>
            <a:r>
              <a:rPr lang="en-US" dirty="0" smtClean="0"/>
              <a:t> relationships among species or populations.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Analysis of complex problems arising in biological sciences, e.g. in population genetics and systems biology.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type of data we can use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DNA and amino acid sequence alignments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Morphological characters </a:t>
            </a:r>
          </a:p>
          <a:p>
            <a:endParaRPr lang="en-US" dirty="0"/>
          </a:p>
        </p:txBody>
      </p:sp>
      <p:pic>
        <p:nvPicPr>
          <p:cNvPr id="1026" name="Picture 2" descr="C:\Users\user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71600"/>
            <a:ext cx="3276600" cy="2362200"/>
          </a:xfrm>
          <a:prstGeom prst="rect">
            <a:avLst/>
          </a:prstGeom>
          <a:noFill/>
        </p:spPr>
      </p:pic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2971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Conceptual overview</a:t>
            </a:r>
            <a:endParaRPr lang="en-US" sz="2800" dirty="0"/>
          </a:p>
        </p:txBody>
      </p:sp>
      <p:pic>
        <p:nvPicPr>
          <p:cNvPr id="4" name="Content Placeholder 3" descr="https://upload.wikimedia.org/wikipedia/commons/thumb/b/b9/Approximate_Bayesian_computation_conceptual_overview.svg/632px-Approximate_Bayesian_computation_conceptual_overview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54270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6290</TotalTime>
  <Words>554</Words>
  <Application>Microsoft Office PowerPoint</Application>
  <PresentationFormat>On-screen Show (4:3)</PresentationFormat>
  <Paragraphs>187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                                                 </vt:lpstr>
      <vt:lpstr>Slide 2</vt:lpstr>
      <vt:lpstr>Slide 3</vt:lpstr>
      <vt:lpstr>History</vt:lpstr>
      <vt:lpstr>Slide 5</vt:lpstr>
      <vt:lpstr>Slide 6</vt:lpstr>
      <vt:lpstr>Applications</vt:lpstr>
      <vt:lpstr>What type of data we can use</vt:lpstr>
      <vt:lpstr>Conceptual overview</vt:lpstr>
      <vt:lpstr>Summary statistics</vt:lpstr>
      <vt:lpstr>Slide 11</vt:lpstr>
      <vt:lpstr>Prior probability distribution</vt:lpstr>
      <vt:lpstr>Conceptual overview</vt:lpstr>
      <vt:lpstr>Example of ABC rejection algorithm</vt:lpstr>
      <vt:lpstr>Example of ABC rejection algorithm</vt:lpstr>
      <vt:lpstr>Conceptual overview</vt:lpstr>
      <vt:lpstr>Choice of threshold level</vt:lpstr>
      <vt:lpstr>Monte Carlo integration &amp; error</vt:lpstr>
      <vt:lpstr>Why we use ABC</vt:lpstr>
      <vt:lpstr>Disadvantages </vt:lpstr>
      <vt:lpstr>Challenges</vt:lpstr>
      <vt:lpstr>ABC-softwares</vt:lpstr>
      <vt:lpstr>Web-address of ABCtoolbox </vt:lpstr>
      <vt:lpstr>Slide 24</vt:lpstr>
      <vt:lpstr>Thanks to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STUDY ON MARINE GASTROPODES OF SAINT MARTIN ISLAND IN THE BAY OF BENGAL.</dc:title>
  <dc:creator>MILON</dc:creator>
  <cp:lastModifiedBy>user</cp:lastModifiedBy>
  <cp:revision>701</cp:revision>
  <dcterms:created xsi:type="dcterms:W3CDTF">2014-04-09T17:36:01Z</dcterms:created>
  <dcterms:modified xsi:type="dcterms:W3CDTF">2019-01-09T04:51:58Z</dcterms:modified>
</cp:coreProperties>
</file>