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9" r:id="rId6"/>
    <p:sldId id="258" r:id="rId7"/>
    <p:sldId id="260" r:id="rId8"/>
    <p:sldId id="261" r:id="rId9"/>
    <p:sldId id="262" r:id="rId10"/>
    <p:sldId id="263" r:id="rId11"/>
    <p:sldId id="264" r:id="rId12"/>
    <p:sldId id="265" r:id="rId13"/>
    <p:sldId id="266" r:id="rId14"/>
    <p:sldId id="270" r:id="rId15"/>
    <p:sldId id="273" r:id="rId16"/>
    <p:sldId id="274" r:id="rId17"/>
    <p:sldId id="275" r:id="rId18"/>
    <p:sldId id="276" r:id="rId19"/>
    <p:sldId id="277" r:id="rId20"/>
    <p:sldId id="278" r:id="rId21"/>
    <p:sldId id="279" r:id="rId22"/>
    <p:sldId id="280" r:id="rId23"/>
    <p:sldId id="281" r:id="rId24"/>
    <p:sldId id="282" r:id="rId25"/>
    <p:sldId id="272" r:id="rId26"/>
    <p:sldId id="285" r:id="rId27"/>
    <p:sldId id="287" r:id="rId28"/>
    <p:sldId id="286" r:id="rId29"/>
    <p:sldId id="288" r:id="rId30"/>
    <p:sldId id="291"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4661c6dd-8f58-459a-99f3-32dcc49f78b7}">
          <p14:sldIdLst>
            <p14:sldId id="256"/>
            <p14:sldId id="257"/>
          </p14:sldIdLst>
        </p14:section>
        <p14:section name="FDIST" id="{56993ee9-d47b-44a6-9e2a-4c4552064a59}">
          <p14:sldIdLst>
            <p14:sldId id="259"/>
            <p14:sldId id="258"/>
            <p14:sldId id="260"/>
            <p14:sldId id="261"/>
            <p14:sldId id="263"/>
            <p14:sldId id="265"/>
            <p14:sldId id="266"/>
            <p14:sldId id="262"/>
            <p14:sldId id="264"/>
          </p14:sldIdLst>
        </p14:section>
        <p14:section name="Bayescan" id="{50c72c14-597f-4368-bf22-99defb6f6894}">
          <p14:sldIdLst>
            <p14:sldId id="273"/>
            <p14:sldId id="274"/>
            <p14:sldId id="275"/>
            <p14:sldId id="276"/>
            <p14:sldId id="278"/>
            <p14:sldId id="279"/>
            <p14:sldId id="280"/>
            <p14:sldId id="281"/>
            <p14:sldId id="270"/>
            <p14:sldId id="277"/>
            <p14:sldId id="282"/>
          </p14:sldIdLst>
        </p14:section>
        <p14:section name="PCA" id="{153c5f09-0ba4-43a0-be79-4b1974461c47}">
          <p14:sldIdLst>
            <p14:sldId id="285"/>
            <p14:sldId id="287"/>
            <p14:sldId id="286"/>
            <p14:sldId id="288"/>
            <p14:sldId id="272"/>
          </p14:sldIdLst>
        </p14:section>
        <p14:section name="Thanks" id="{5cd0e1a8-1c9c-4286-8980-47dee1a3d1e2}">
          <p14:sldIdLst>
            <p14:sldId id="29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Good morning everyone, I am going to talk about some analysis methods in molecular biology.</a:t>
            </a:r>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latin typeface="+mj-lt"/>
                <a:cs typeface="+mj-lt"/>
                <a:sym typeface="+mn-ea"/>
              </a:rPr>
              <a:t>This model shown above, where demes within groups exchange migrants at rate m1/(d-1) and demes between groups exchange migrants at rate m2/(k-1) (where d is the number of demes within each group, and k is the number of groups) </a:t>
            </a:r>
            <a:endParaRPr lang="en-US" altLang="zh-CN">
              <a:latin typeface="+mj-lt"/>
              <a:cs typeface="+mj-lt"/>
              <a:sym typeface="+mn-ea"/>
            </a:endParaRPr>
          </a:p>
          <a:p>
            <a:endParaRPr lang="en-US" altLang="zh-CN">
              <a:latin typeface="+mj-lt"/>
              <a:cs typeface="+mj-lt"/>
              <a:sym typeface="+mn-ea"/>
            </a:endParaRPr>
          </a:p>
          <a:p>
            <a:r>
              <a:rPr lang="en-US" altLang="zh-CN">
                <a:latin typeface="+mj-lt"/>
                <a:cs typeface="+mj-lt"/>
                <a:sym typeface="+mn-ea"/>
              </a:rPr>
              <a:t>Now, the Fst look like this</a:t>
            </a:r>
            <a:endParaRPr lang="en-US" altLang="zh-CN">
              <a:latin typeface="+mj-lt"/>
              <a:cs typeface="+mj-lt"/>
              <a:sym typeface="+mn-e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sym typeface="+mn-ea"/>
              </a:rPr>
              <a:t>these two figures compare the two model, the left one is under infinite island model that have excess false positives, while the right one is under </a:t>
            </a:r>
            <a:r>
              <a:rPr lang="zh-CN" altLang="en-US">
                <a:sym typeface="+mn-ea"/>
              </a:rPr>
              <a:t>hierarchical</a:t>
            </a:r>
            <a:r>
              <a:rPr lang="en-US" altLang="zh-CN" b="1">
                <a:latin typeface="+mj-lt"/>
                <a:cs typeface="+mj-lt"/>
                <a:sym typeface="+mn-ea"/>
              </a:rPr>
              <a:t>[ˌhaɪəˈrɑːrkɪkl] </a:t>
            </a:r>
            <a:r>
              <a:rPr lang="en-US" altLang="zh-CN">
                <a:latin typeface="+mj-lt"/>
                <a:cs typeface="+mj-lt"/>
                <a:sym typeface="+mn-ea"/>
              </a:rPr>
              <a:t>island model.</a:t>
            </a:r>
            <a:endParaRPr lang="en-US" altLang="zh-CN">
              <a:latin typeface="+mj-lt"/>
              <a:cs typeface="+mj-lt"/>
              <a:sym typeface="+mn-ea"/>
            </a:endParaRPr>
          </a:p>
          <a:p>
            <a:endParaRPr lang="en-US" altLang="zh-CN" b="1">
              <a:latin typeface="+mj-lt"/>
              <a:cs typeface="+mj-lt"/>
              <a:sym typeface="+mn-e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OK, now, it's time for bayescan</a:t>
            </a:r>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sym typeface="+mn-ea"/>
              </a:rPr>
              <a:t>BayeScan is a program that based on the multinomial</a:t>
            </a:r>
            <a:r>
              <a:rPr lang="en-US" altLang="zh-CN" b="1">
                <a:sym typeface="+mn-ea"/>
              </a:rPr>
              <a:t>[mul'tino mi ou]</a:t>
            </a:r>
            <a:r>
              <a:rPr lang="en-US" altLang="zh-CN">
                <a:sym typeface="+mn-ea"/>
              </a:rPr>
              <a:t>-Dirichlet</a:t>
            </a:r>
            <a:r>
              <a:rPr lang="en-US" altLang="zh-CN" b="1">
                <a:sym typeface="+mn-ea"/>
              </a:rPr>
              <a:t>['di ri clet]</a:t>
            </a:r>
            <a:r>
              <a:rPr lang="en-US" altLang="zh-CN">
                <a:sym typeface="+mn-ea"/>
              </a:rPr>
              <a:t> model, a</a:t>
            </a:r>
            <a:r>
              <a:rPr lang="en-US"/>
              <a:t>nd aims at identifying candidate loci under natural selection from genetic data,  using differences in allele frequencies between populations. </a:t>
            </a:r>
            <a:endParaRPr lang="en-US"/>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latin typeface="+mj-lt"/>
                <a:cs typeface="+mj-lt"/>
                <a:sym typeface="+mn-ea"/>
              </a:rPr>
              <a:t>One of the scenarios covered consists of an island model in which subpopulation allele</a:t>
            </a:r>
            <a:r>
              <a:rPr lang="zh-CN" altLang="en-US" b="1">
                <a:latin typeface="+mj-lt"/>
                <a:cs typeface="+mj-lt"/>
                <a:sym typeface="+mn-ea"/>
              </a:rPr>
              <a:t>[əˈliːl]</a:t>
            </a:r>
            <a:r>
              <a:rPr lang="zh-CN" altLang="en-US">
                <a:latin typeface="+mj-lt"/>
                <a:cs typeface="+mj-lt"/>
                <a:sym typeface="+mn-ea"/>
              </a:rPr>
              <a:t> frequencies are correlated through a common migrant gene pool from which they differ in varying</a:t>
            </a:r>
            <a:r>
              <a:rPr lang="en-US" altLang="zh-CN" b="1">
                <a:latin typeface="+mj-lt"/>
                <a:cs typeface="+mj-lt"/>
                <a:sym typeface="+mn-ea"/>
              </a:rPr>
              <a:t>[ˈveriɪŋ]</a:t>
            </a:r>
            <a:r>
              <a:rPr lang="zh-CN" altLang="en-US">
                <a:latin typeface="+mj-lt"/>
                <a:cs typeface="+mj-lt"/>
                <a:sym typeface="+mn-ea"/>
              </a:rPr>
              <a:t> degrees.</a:t>
            </a:r>
            <a:endParaRPr lang="zh-CN" altLang="en-US">
              <a:latin typeface="+mj-lt"/>
              <a:cs typeface="+mj-lt"/>
              <a:sym typeface="+mn-ea"/>
            </a:endParaRPr>
          </a:p>
          <a:p>
            <a:endParaRPr lang="zh-CN" altLang="en-US"/>
          </a:p>
          <a:p>
            <a:r>
              <a:rPr lang="zh-CN" altLang="en-US"/>
              <a:t>The difference in allele frequency between this common gene pool and each subpopulation is measured by a subpopulation specific FST coefficient.</a:t>
            </a:r>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BayeScan incorporates the uncertainty on allele frequencies due to small sample sizes.</a:t>
            </a:r>
            <a:endParaRPr lang="zh-CN" altLang="en-US"/>
          </a:p>
          <a:p>
            <a:endParaRPr lang="zh-CN" altLang="en-US"/>
          </a:p>
          <a:p>
            <a:r>
              <a:rPr lang="zh-CN" altLang="en-US"/>
              <a:t>In practice, very small sample size can be use, with the risk of a low power, but with no particular risk of bias. </a:t>
            </a:r>
            <a:endParaRPr lang="zh-CN" altLang="en-US"/>
          </a:p>
          <a:p>
            <a:endParaRPr lang="zh-CN" altLang="en-US"/>
          </a:p>
          <a:p>
            <a:r>
              <a:rPr lang="zh-CN" altLang="en-US"/>
              <a:t>Allele frequencies are estimated using different models depending on the type of genetic marker used. </a:t>
            </a:r>
            <a:endParaRPr lang="zh-CN" altLang="en-US"/>
          </a:p>
          <a:p>
            <a:endParaRPr lang="zh-CN" altLang="en-US"/>
          </a:p>
          <a:p>
            <a:r>
              <a:rPr lang="zh-CN" altLang="en-US"/>
              <a:t>three different types of data can be used: (i) codominant data (as SNPs or microsatellites</a:t>
            </a:r>
            <a:r>
              <a:rPr lang="en-US" altLang="zh-CN" b="1"/>
              <a:t>[micro ˈsætəlaɪt]</a:t>
            </a:r>
            <a:r>
              <a:rPr lang="zh-CN" altLang="en-US"/>
              <a:t>), (ii) dominant binary</a:t>
            </a:r>
            <a:r>
              <a:rPr lang="zh-CN" altLang="en-US" b="1"/>
              <a:t>[ˈbaɪnəri] </a:t>
            </a:r>
            <a:r>
              <a:rPr lang="zh-CN" altLang="en-US"/>
              <a:t>data (as AFLPs) and (iii) AFLP band intensity, which are neither considered as dominant nor codominant. </a:t>
            </a:r>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Departure from neutrality at a given locus is assumed when the locus-specific component is necessary to explain the observed pattern of diversity</a:t>
            </a:r>
            <a:r>
              <a:rPr lang="en-US" altLang="zh-CN"/>
              <a:t>.</a:t>
            </a:r>
            <a:endParaRPr lang="en-US" altLang="zh-CN"/>
          </a:p>
          <a:p>
            <a:endParaRPr lang="en-US" altLang="zh-CN"/>
          </a:p>
          <a:p>
            <a:r>
              <a:rPr lang="en-US" altLang="zh-CN"/>
              <a:t>A positive value of alpha suggests diversifying selection, whereas negative values suggest balancing or purifying selection. </a:t>
            </a:r>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latin typeface="+mj-lt"/>
                <a:cs typeface="+mj-lt"/>
                <a:sym typeface="+mn-ea"/>
              </a:rPr>
              <a:t>For each locus, BayeScan calculates a posterior</a:t>
            </a:r>
            <a:r>
              <a:rPr lang="zh-CN" altLang="en-US" b="1">
                <a:latin typeface="+mj-lt"/>
                <a:cs typeface="+mj-lt"/>
                <a:sym typeface="+mn-ea"/>
              </a:rPr>
              <a:t>[pɑːˈstɪriər]</a:t>
            </a:r>
            <a:r>
              <a:rPr lang="zh-CN" altLang="en-US">
                <a:latin typeface="+mj-lt"/>
                <a:cs typeface="+mj-lt"/>
                <a:sym typeface="+mn-ea"/>
              </a:rPr>
              <a:t> probability for the model including selection. </a:t>
            </a:r>
            <a:endParaRPr lang="zh-CN" altLang="en-US">
              <a:latin typeface="+mj-lt"/>
              <a:cs typeface="+mj-lt"/>
            </a:endParaRPr>
          </a:p>
          <a:p>
            <a:endParaRPr lang="zh-CN" altLang="en-US"/>
          </a:p>
          <a:p>
            <a:r>
              <a:rPr lang="zh-CN" altLang="en-US"/>
              <a:t>These probabilities are very convenient to make decision in the context multiple testing (testing a large number of markers simultaneously)</a:t>
            </a:r>
            <a:endParaRPr lang="zh-CN" altLang="en-US"/>
          </a:p>
          <a:p>
            <a:endParaRPr lang="zh-CN" altLang="en-US"/>
          </a:p>
          <a:p>
            <a:r>
              <a:rPr lang="en-US" altLang="zh-CN">
                <a:latin typeface="+mj-lt"/>
                <a:cs typeface="+mj-lt"/>
                <a:sym typeface="+mn-ea"/>
              </a:rPr>
              <a:t>In Bayesian statistics, model choice decision can be performed using the so-called “Bayes factors”.</a:t>
            </a:r>
            <a:endParaRPr lang="en-US" altLang="zh-CN">
              <a:solidFill>
                <a:schemeClr val="tx1"/>
              </a:solidFill>
              <a:latin typeface="+mj-lt"/>
              <a:cs typeface="+mj-lt"/>
              <a:sym typeface="+mn-ea"/>
            </a:endParaRPr>
          </a:p>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Given a problem in which we have to choose between two models M1 and M2, on the basis of a data set N, the Bayes factor BF for model M2 is given by BF=P(N|M2)/P(N|M1). </a:t>
            </a:r>
            <a:endParaRPr lang="zh-CN" altLang="en-US"/>
          </a:p>
          <a:p>
            <a:endParaRPr lang="zh-CN" altLang="en-US"/>
          </a:p>
          <a:p>
            <a:r>
              <a:rPr lang="zh-CN" altLang="en-US"/>
              <a:t>The Bayes factor provides a scale of evidence in favor of one model versus another.</a:t>
            </a:r>
            <a:endParaRPr lang="zh-CN" altLang="en-US"/>
          </a:p>
          <a:p>
            <a:endParaRPr lang="zh-CN" altLang="en-US"/>
          </a:p>
          <a:p>
            <a:r>
              <a:rPr lang="zh-CN" altLang="en-US"/>
              <a:t> For example, BF=2 indicates that the data favors model M2 over model M1 at odds</a:t>
            </a:r>
            <a:r>
              <a:rPr lang="zh-CN" altLang="en-US" b="1"/>
              <a:t>[ɑːdz] </a:t>
            </a:r>
            <a:r>
              <a:rPr lang="zh-CN" altLang="en-US"/>
              <a:t>of two to one. </a:t>
            </a:r>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This </a:t>
            </a:r>
            <a:r>
              <a:rPr lang="zh-CN" altLang="en-US"/>
              <a:t>table gives Jeffreys' scale of evidence for Bayes factors:</a:t>
            </a:r>
            <a:endParaRPr lang="zh-CN" altLang="en-US"/>
          </a:p>
          <a:p>
            <a:r>
              <a:rPr lang="zh-CN" altLang="en-US"/>
              <a:t>不值一提</a:t>
            </a:r>
            <a:endParaRPr lang="zh-CN" altLang="en-US"/>
          </a:p>
          <a:p>
            <a:r>
              <a:rPr lang="zh-CN" altLang="en-US"/>
              <a:t>替代</a:t>
            </a:r>
            <a:endParaRPr lang="zh-CN" altLang="en-US"/>
          </a:p>
          <a:p>
            <a:r>
              <a:rPr lang="zh-CN" altLang="en-US"/>
              <a:t>强</a:t>
            </a:r>
            <a:endParaRPr lang="zh-CN" altLang="en-US"/>
          </a:p>
          <a:p>
            <a:r>
              <a:rPr lang="zh-CN" altLang="en-US"/>
              <a:t>很强</a:t>
            </a:r>
            <a:endParaRPr lang="zh-CN" altLang="en-US"/>
          </a:p>
          <a:p>
            <a:r>
              <a:rPr lang="zh-CN" altLang="en-US"/>
              <a:t>决定性的</a:t>
            </a:r>
            <a:endParaRPr lang="zh-CN" altLang="en-US"/>
          </a:p>
          <a:p>
            <a:r>
              <a:rPr lang="en-US" altLang="zh-CN"/>
              <a:t>For example, </a:t>
            </a:r>
            <a:r>
              <a:rPr lang="zh-CN" altLang="en-US"/>
              <a:t>a Bayes factor of 3 corresponding to a posterior probability of 0.76, is already considered as being a </a:t>
            </a:r>
            <a:r>
              <a:rPr lang="en-US" altLang="zh-CN"/>
              <a:t>“</a:t>
            </a:r>
            <a:r>
              <a:rPr lang="zh-CN" altLang="en-US"/>
              <a:t>substantial” evidence for selection</a:t>
            </a:r>
            <a:r>
              <a:rPr lang="en-US" altLang="zh-CN"/>
              <a:t>.</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pPr fontAlgn="auto">
              <a:lnSpc>
                <a:spcPct val="150000"/>
              </a:lnSpc>
            </a:pPr>
            <a:r>
              <a:rPr lang="en-US" altLang="zh-CN"/>
              <a:t>I got three methods, fdist, bayescan, </a:t>
            </a:r>
            <a:r>
              <a:rPr lang="en-US" altLang="zh-CN">
                <a:sym typeface="+mn-ea"/>
              </a:rPr>
              <a:t>PCA </a:t>
            </a:r>
            <a:r>
              <a:rPr lang="en-US" altLang="zh-CN">
                <a:sym typeface="+mn-ea"/>
              </a:rPr>
              <a:t>corrects for stratification in GWAS</a:t>
            </a:r>
            <a:endParaRPr lang="en-US" altLang="zh-CN">
              <a:sym typeface="+mn-ea"/>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In the context of multiple testing, we also need to incorporate our skepticism about the chance that each locus is under selection. </a:t>
            </a:r>
            <a:endParaRPr lang="zh-CN" altLang="en-US"/>
          </a:p>
          <a:p>
            <a:endParaRPr lang="zh-CN" altLang="en-US"/>
          </a:p>
          <a:p>
            <a:r>
              <a:rPr lang="zh-CN" altLang="en-US"/>
              <a:t>This is done in BayeScan by setting the prior</a:t>
            </a:r>
            <a:r>
              <a:rPr lang="zh-CN" altLang="en-US" b="1"/>
              <a:t>[ˈpraɪər]</a:t>
            </a:r>
            <a:r>
              <a:rPr lang="zh-CN" altLang="en-US"/>
              <a:t> odds</a:t>
            </a:r>
            <a:r>
              <a:rPr lang="zh-CN" altLang="en-US" b="1"/>
              <a:t>[ɑːdz</a:t>
            </a:r>
            <a:r>
              <a:rPr lang="zh-CN" altLang="en-US"/>
              <a:t>] for the neutral model and by using Posterior Odds instead of Bayes factors to make decisions: </a:t>
            </a:r>
            <a:endParaRPr lang="zh-CN" altLang="en-US"/>
          </a:p>
          <a:p>
            <a:endParaRPr lang="zh-CN" altLang="en-US"/>
          </a:p>
          <a:p>
            <a:r>
              <a:rPr lang="en-US" altLang="zh-CN"/>
              <a:t>PO indicate how more likely the model with selection is compared to the neutral model</a:t>
            </a:r>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A big advantage of posterior probabilities is that they directly allow the control of the False Discovery Rate (FDR). </a:t>
            </a:r>
            <a:endParaRPr lang="zh-CN" altLang="en-US"/>
          </a:p>
          <a:p>
            <a:r>
              <a:rPr lang="zh-CN" altLang="en-US"/>
              <a:t>FDR is defined as the expected proportion of false positives among outlier markers.</a:t>
            </a:r>
            <a:endParaRPr lang="zh-CN" altLang="en-US"/>
          </a:p>
          <a:p>
            <a:endParaRPr lang="zh-CN" altLang="en-US"/>
          </a:p>
          <a:p>
            <a:r>
              <a:rPr lang="zh-CN" altLang="en-US"/>
              <a:t>However, it is even more interesting to reverse the process by first choosing a target FDR, and then looking for the highest posterior odds threshold achieving this FDR. </a:t>
            </a:r>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In this context, we can define a q-value, which is the FDR analogue of the p-value </a:t>
            </a:r>
            <a:endParaRPr lang="zh-CN" altLang="en-US"/>
          </a:p>
          <a:p>
            <a:endParaRPr lang="zh-CN" altLang="en-US"/>
          </a:p>
          <a:p>
            <a:r>
              <a:rPr lang="zh-CN" altLang="en-US"/>
              <a:t>The q-value of given locus is the minimum FDR at which this locus may become significant.</a:t>
            </a:r>
            <a:endParaRPr lang="zh-CN" altLang="en-US"/>
          </a:p>
          <a:p>
            <a:endParaRPr lang="zh-CN" altLang="en-US"/>
          </a:p>
          <a:p>
            <a:r>
              <a:rPr lang="en-US" altLang="zh-CN"/>
              <a:t>I</a:t>
            </a:r>
            <a:r>
              <a:rPr lang="zh-CN" altLang="en-US"/>
              <a:t>f you choose, a q-value threshold of 10%, it means that 10% of the corresponding outlier markers are expected to be false positives.</a:t>
            </a:r>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This method come from a paper of nature genetics, which full name is</a:t>
            </a:r>
            <a:r>
              <a:rPr lang="zh-CN" altLang="en-US"/>
              <a:t>（转）</a:t>
            </a:r>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Principal components analysis corrects for stratification in genome-wide association studies</a:t>
            </a:r>
            <a:endParaRPr lang="zh-CN" altLang="en-US"/>
          </a:p>
          <a:p>
            <a:endParaRPr lang="zh-CN" altLang="en-US"/>
          </a:p>
          <a:p>
            <a:r>
              <a:rPr lang="en-US" altLang="zh-CN"/>
              <a:t>For this method, I just explain briefly its principle , if you want to know more about it, please check this paper.</a:t>
            </a:r>
            <a:endParaRPr lang="en-US"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Because the effects of stratification vary in proportion to the number of samples, stratification will be an increasing problem in the large-scale association studies of the future, which will analyze thousands of samples in an effort to detect common genetic variants of weak effect.</a:t>
            </a:r>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They call this method </a:t>
            </a:r>
            <a:r>
              <a:rPr lang="en-US" altLang="zh-CN">
                <a:sym typeface="+mn-ea"/>
              </a:rPr>
              <a:t>EIGENSTRAT, consist of three steps</a:t>
            </a:r>
            <a:endParaRPr lang="en-US" altLang="zh-CN">
              <a:sym typeface="+mn-ea"/>
            </a:endParaRPr>
          </a:p>
          <a:p>
            <a:endParaRPr lang="en-US" altLang="zh-CN">
              <a:sym typeface="+mn-ea"/>
            </a:endParaRPr>
          </a:p>
          <a:p>
            <a:r>
              <a:rPr lang="en-US" altLang="zh-CN"/>
              <a:t>First, apply principal components analysis to genotype data to infer continuous axes of genetic variation. </a:t>
            </a:r>
            <a:endParaRPr lang="en-US" altLang="zh-CN"/>
          </a:p>
          <a:p>
            <a:r>
              <a:rPr lang="en-US" altLang="zh-CN"/>
              <a:t>Intuitively, the axes of variation reduce the data to a small number of dimensions, describing as much variability as possible; they are defined as the top eigenvectors of a covariance matrix between samples</a:t>
            </a:r>
            <a:endParaRPr lang="en-US" altLang="zh-CN"/>
          </a:p>
          <a:p>
            <a:endParaRPr lang="en-US" altLang="zh-CN"/>
          </a:p>
          <a:p>
            <a:r>
              <a:rPr lang="en-US" altLang="zh-CN"/>
              <a:t>Second, continuously adjust genotypes and phenotypes by amounts attributable</a:t>
            </a:r>
            <a:r>
              <a:rPr lang="en-US" altLang="zh-CN" b="1"/>
              <a:t>[</a:t>
            </a:r>
            <a:r>
              <a:rPr lang="zh-CN" altLang="en-US" b="1"/>
              <a:t>重音在</a:t>
            </a:r>
            <a:r>
              <a:rPr lang="en-US" altLang="zh-CN" b="1"/>
              <a:t>tri] </a:t>
            </a:r>
            <a:r>
              <a:rPr lang="en-US" altLang="zh-CN"/>
              <a:t>to ancestry</a:t>
            </a:r>
            <a:r>
              <a:rPr lang="en-US" altLang="zh-CN" b="1"/>
              <a:t>[an ces try]</a:t>
            </a:r>
            <a:r>
              <a:rPr lang="en-US" altLang="zh-CN"/>
              <a:t> along each axis</a:t>
            </a:r>
            <a:r>
              <a:rPr lang="en-US" altLang="zh-CN" b="1"/>
              <a:t>[ˈæksɪs]</a:t>
            </a:r>
            <a:r>
              <a:rPr lang="en-US" altLang="zh-CN"/>
              <a:t>, via</a:t>
            </a:r>
            <a:r>
              <a:rPr lang="en-US" altLang="zh-CN" b="1"/>
              <a:t>[vi a]</a:t>
            </a:r>
            <a:r>
              <a:rPr lang="en-US" altLang="zh-CN"/>
              <a:t> computing residuals of linear regressions</a:t>
            </a:r>
            <a:r>
              <a:rPr lang="en-US" altLang="zh-CN" b="1"/>
              <a:t>[re 'gre sions]</a:t>
            </a:r>
            <a:endParaRPr lang="en-US" altLang="zh-CN" b="1"/>
          </a:p>
          <a:p>
            <a:r>
              <a:rPr lang="zh-CN" altLang="en-US"/>
              <a:t>intuitively, this creates a virtual set of matched cases and controls.</a:t>
            </a:r>
            <a:endParaRPr lang="zh-CN" altLang="en-US"/>
          </a:p>
          <a:p>
            <a:endParaRPr lang="zh-CN" altLang="en-US"/>
          </a:p>
          <a:p>
            <a:r>
              <a:rPr lang="zh-CN" altLang="en-US"/>
              <a:t>Third, compute association statistics using ancestry-adjusted genotypes and phenotypes.</a:t>
            </a:r>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The EIGENSTRAT algorithm</a:t>
            </a:r>
            <a:r>
              <a:rPr lang="en-US" altLang="zh-CN" b="1"/>
              <a:t>[</a:t>
            </a:r>
            <a:r>
              <a:rPr lang="zh-CN" altLang="en-US" b="1"/>
              <a:t>ˈ</a:t>
            </a:r>
            <a:r>
              <a:rPr lang="en-US" altLang="zh-CN" b="1"/>
              <a:t>L </a:t>
            </a:r>
            <a:r>
              <a:rPr lang="zh-CN" altLang="en-US" b="1"/>
              <a:t>gəˌri</a:t>
            </a:r>
            <a:r>
              <a:rPr lang="en-US" altLang="zh-CN" b="1"/>
              <a:t>th</a:t>
            </a:r>
            <a:r>
              <a:rPr lang="zh-CN" altLang="en-US" b="1"/>
              <a:t>əm</a:t>
            </a:r>
            <a:r>
              <a:rPr lang="en-US" altLang="zh-CN" b="1"/>
              <a:t>]</a:t>
            </a:r>
            <a:r>
              <a:rPr lang="zh-CN" altLang="en-US"/>
              <a:t>, illustrated on simulated data</a:t>
            </a:r>
            <a:r>
              <a:rPr lang="en-US" altLang="zh-CN"/>
              <a:t>.</a:t>
            </a:r>
            <a:endParaRPr lang="en-US" altLang="zh-CN"/>
          </a:p>
          <a:p>
            <a:endParaRPr lang="en-US" altLang="zh-CN"/>
          </a:p>
          <a:p>
            <a:r>
              <a:rPr lang="en-US" altLang="zh-CN"/>
              <a:t>(a) PCA is applied to genotype data to infer continuous axes of genetic variation; a single axis of variation is illustrated here. </a:t>
            </a:r>
            <a:endParaRPr lang="en-US" altLang="zh-CN"/>
          </a:p>
          <a:p>
            <a:r>
              <a:rPr lang="en-US" altLang="zh-CN"/>
              <a:t>(b) Genotype at a candidate SNP and phenotype are continuously adjusted by amounts attributable to ancestry along each axis, removing all correlations to ancestry. </a:t>
            </a:r>
            <a:endParaRPr lang="en-US" altLang="zh-CN"/>
          </a:p>
          <a:p>
            <a:r>
              <a:rPr lang="en-US" altLang="zh-CN"/>
              <a:t>(c) After ancestry adjustment, an association statistic between genotype at the candidate SNP and phenotype shows no significant association.</a:t>
            </a:r>
            <a:endParaRPr lang="en-US" altLang="zh-CN"/>
          </a:p>
          <a:p>
            <a:endParaRPr lang="en-US" altLang="zh-CN"/>
          </a:p>
          <a:p>
            <a:r>
              <a:rPr lang="en-US" altLang="zh-CN"/>
              <a:t>Zero-centered</a:t>
            </a:r>
            <a:endParaRPr lang="en-US" altLang="zh-CN"/>
          </a:p>
          <a:p>
            <a:r>
              <a:rPr lang="en-US" altLang="zh-CN"/>
              <a:t>Standardization</a:t>
            </a:r>
            <a:endParaRPr lang="en-US"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For fdist and bayescan, I just expained its principle, and I am working a useage for these two method, if you want get this usage, please contact me, thanks for your attention attendence.</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first one</a:t>
            </a:r>
            <a:r>
              <a:rPr lang="en-US" altLang="zh-CN"/>
              <a:t> FDist</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to learn fdist, you should know fst first</a:t>
            </a:r>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sz="900"/>
              <a:t>the Fst equals HT minus HS and dividing HT</a:t>
            </a:r>
            <a:endParaRPr lang="en-US" altLang="zh-CN" sz="900"/>
          </a:p>
          <a:p>
            <a:endParaRPr lang="en-US" altLang="zh-CN" sz="900"/>
          </a:p>
          <a:p>
            <a:r>
              <a:rPr lang="en-US" altLang="zh-CN" sz="900"/>
              <a:t>If you want to know more about this equation, I can give you an example use.</a:t>
            </a:r>
            <a:endParaRPr lang="en-US" altLang="zh-CN" sz="900"/>
          </a:p>
          <a:p>
            <a:endParaRPr lang="en-US" altLang="zh-CN" sz="900"/>
          </a:p>
          <a:p>
            <a:r>
              <a:rPr lang="en-US" altLang="zh-CN" sz="900"/>
              <a:t>https://blog.csdn.net/u014182497/article/details/52672308</a:t>
            </a:r>
            <a:endParaRPr lang="en-US" altLang="zh-CN" sz="900"/>
          </a:p>
          <a:p>
            <a:r>
              <a:rPr lang="en-US" altLang="zh-CN" sz="900"/>
              <a:t>https://wenku.baidu.com/view/b19155ef70fe910ef12d2af90242a8956aecaa36.html</a:t>
            </a:r>
            <a:endParaRPr lang="en-US" altLang="zh-CN" sz="9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en-US" altLang="zh-CN">
              <a:cs typeface="+mn-lt"/>
              <a:sym typeface="+mn-ea"/>
            </a:endParaRPr>
          </a:p>
          <a:p>
            <a:r>
              <a:rPr lang="en-US" altLang="zh-CN" b="1">
                <a:cs typeface="+mn-lt"/>
                <a:sym typeface="+mn-ea"/>
              </a:rPr>
              <a:t>S</a:t>
            </a:r>
            <a:r>
              <a:rPr lang="zh-CN" altLang="en-US" b="1">
                <a:cs typeface="+mn-lt"/>
                <a:sym typeface="+mn-ea"/>
              </a:rPr>
              <a:t>election can also affect genetic diversity between populations, since a locus under balancing selection should show too even allele frequencies across populations and loci under local directional selection should show large differences between populations</a:t>
            </a:r>
            <a:r>
              <a:rPr lang="en-US" altLang="zh-CN" b="1">
                <a:cs typeface="+mn-lt"/>
                <a:sym typeface="+mn-ea"/>
              </a:rPr>
              <a:t>.</a:t>
            </a:r>
            <a:endParaRPr lang="en-US" altLang="zh-CN" b="1"/>
          </a:p>
          <a:p>
            <a:r>
              <a:rPr lang="en-US" altLang="zh-CN"/>
              <a:t>选择也会影响群体间的遗传多样性，因为平衡选择的基因座在群体间的等位基因频率太均匀，而局部定向选择的基因座在群体间的等位基因频率差异较大</a:t>
            </a:r>
            <a:endParaRPr lang="en-US" altLang="zh-CN"/>
          </a:p>
          <a:p>
            <a:endParaRPr lang="en-US" altLang="zh-CN"/>
          </a:p>
          <a:p>
            <a:r>
              <a:rPr lang="zh-CN" altLang="en-US">
                <a:latin typeface="+mj-lt"/>
                <a:cs typeface="+mj-lt"/>
                <a:sym typeface="+mn-ea"/>
              </a:rPr>
              <a:t>Beaumont and Nichols(1996) proposed to obtain the distribution of F</a:t>
            </a:r>
            <a:r>
              <a:rPr lang="zh-CN" altLang="en-US" baseline="-25000">
                <a:latin typeface="+mj-lt"/>
                <a:cs typeface="+mj-lt"/>
                <a:sym typeface="+mn-ea"/>
              </a:rPr>
              <a:t>ST</a:t>
            </a:r>
            <a:r>
              <a:rPr lang="zh-CN" altLang="en-US">
                <a:latin typeface="+mj-lt"/>
                <a:cs typeface="+mj-lt"/>
                <a:sym typeface="+mn-ea"/>
              </a:rPr>
              <a:t> across loci as a function of heterozygosity</a:t>
            </a:r>
            <a:r>
              <a:rPr lang="en-US" altLang="zh-CN" b="1">
                <a:latin typeface="+mj-lt"/>
                <a:cs typeface="+mj-lt"/>
                <a:sym typeface="+mn-ea"/>
              </a:rPr>
              <a:t>[hia ti ri z gò sity]</a:t>
            </a:r>
            <a:r>
              <a:rPr lang="zh-CN" altLang="en-US">
                <a:latin typeface="+mj-lt"/>
                <a:cs typeface="+mj-lt"/>
                <a:sym typeface="+mn-ea"/>
              </a:rPr>
              <a:t> between populations by performing simulations under an finite island-model</a:t>
            </a:r>
            <a:r>
              <a:rPr lang="zh-CN" altLang="en-US">
                <a:latin typeface="+mj-lt"/>
                <a:cs typeface="+mj-lt"/>
                <a:sym typeface="+mn-ea"/>
              </a:rPr>
              <a:t>, and to specifically identify outlier loci as being those present in the tails of the generated distribution.</a:t>
            </a:r>
            <a:endParaRPr lang="zh-CN" altLang="en-US">
              <a:latin typeface="+mj-lt"/>
              <a:cs typeface="+mj-lt"/>
            </a:endParaRPr>
          </a:p>
          <a:p>
            <a:r>
              <a:rPr lang="en-US" altLang="zh-CN">
                <a:cs typeface="+mn-lt"/>
                <a:sym typeface="+mn-ea"/>
              </a:rPr>
              <a:t>Beaumont和Nichols（1996）提出，通过在有限岛模型下进行模拟，获得种群间杂合度函数</a:t>
            </a:r>
            <a:r>
              <a:rPr lang="zh-CN" altLang="en-US">
                <a:cs typeface="+mn-lt"/>
                <a:sym typeface="+mn-ea"/>
              </a:rPr>
              <a:t>全部</a:t>
            </a:r>
            <a:r>
              <a:rPr lang="en-US" altLang="zh-CN">
                <a:cs typeface="+mn-lt"/>
                <a:sym typeface="+mn-ea"/>
              </a:rPr>
              <a:t>loci的FST分布，并将离群基因座具体识别为出现在所生成分布尾部的</a:t>
            </a:r>
            <a:r>
              <a:rPr lang="zh-CN" altLang="en-US">
                <a:cs typeface="+mn-lt"/>
                <a:sym typeface="+mn-ea"/>
              </a:rPr>
              <a:t>离群点</a:t>
            </a:r>
            <a:r>
              <a:rPr lang="en-US" altLang="zh-CN">
                <a:cs typeface="+mn-lt"/>
                <a:sym typeface="+mn-ea"/>
              </a:rPr>
              <a:t>。</a:t>
            </a:r>
            <a:endParaRPr lang="en-US" altLang="zh-CN">
              <a:cs typeface="+mn-lt"/>
              <a:sym typeface="+mn-ea"/>
            </a:endParaRPr>
          </a:p>
          <a:p>
            <a:endParaRPr lang="en-US" altLang="zh-CN"/>
          </a:p>
          <a:p>
            <a:r>
              <a:rPr lang="en-US" altLang="zh-CN"/>
              <a:t>Beaumont [ˈboʊmɔnt] </a:t>
            </a:r>
            <a:endParaRPr lang="en-US" altLang="zh-CN"/>
          </a:p>
          <a:p>
            <a:r>
              <a:rPr lang="zh-CN" altLang="en-US">
                <a:latin typeface="+mj-lt"/>
                <a:cs typeface="+mj-lt"/>
                <a:sym typeface="+mn-ea"/>
              </a:rPr>
              <a:t>Nichols [ˈnɪkəlz]</a:t>
            </a:r>
            <a:endParaRPr lang="zh-CN" altLang="en-US">
              <a:latin typeface="+mj-lt"/>
              <a:cs typeface="+mj-lt"/>
              <a:sym typeface="+mn-ea"/>
            </a:endParaRPr>
          </a:p>
          <a:p>
            <a:r>
              <a:rPr lang="zh-CN" altLang="en-US">
                <a:latin typeface="+mj-lt"/>
                <a:cs typeface="+mj-lt"/>
                <a:sym typeface="+mn-ea"/>
              </a:rPr>
              <a:t> loci [ˈloʊkaɪ]</a:t>
            </a:r>
            <a:endParaRPr lang="zh-CN" altLang="en-US">
              <a:latin typeface="+mj-lt"/>
              <a:cs typeface="+mj-lt"/>
              <a:sym typeface="+mn-ea"/>
            </a:endParaRPr>
          </a:p>
          <a:p>
            <a:r>
              <a:rPr lang="zh-CN" altLang="en-US">
                <a:latin typeface="+mj-lt"/>
                <a:cs typeface="+mj-lt"/>
                <a:sym typeface="+mn-ea"/>
              </a:rPr>
              <a:t>heterozygosity </a:t>
            </a:r>
            <a:r>
              <a:rPr lang="en-US" altLang="zh-CN">
                <a:latin typeface="+mj-lt"/>
                <a:cs typeface="+mj-lt"/>
                <a:sym typeface="+mn-ea"/>
              </a:rPr>
              <a:t>[hia ti ri z gò sity]</a:t>
            </a:r>
            <a:endParaRPr lang="en-US" altLang="zh-CN">
              <a:latin typeface="+mj-lt"/>
              <a:cs typeface="+mj-lt"/>
              <a:sym typeface="+mn-ea"/>
            </a:endParaRPr>
          </a:p>
          <a:p>
            <a:r>
              <a:rPr lang="zh-CN" altLang="en-US">
                <a:latin typeface="+mj-lt"/>
                <a:cs typeface="+mj-lt"/>
                <a:sym typeface="+mn-ea"/>
              </a:rPr>
              <a:t>Excoffier</a:t>
            </a:r>
            <a:r>
              <a:rPr lang="en-US" altLang="zh-CN">
                <a:latin typeface="+mj-lt"/>
                <a:cs typeface="+mj-lt"/>
                <a:sym typeface="+mn-ea"/>
              </a:rPr>
              <a:t>[ex ke fi er]</a:t>
            </a:r>
            <a:endParaRPr lang="en-US" altLang="zh-CN">
              <a:latin typeface="+mj-lt"/>
              <a:cs typeface="+mj-lt"/>
              <a:sym typeface="+mn-ea"/>
            </a:endParaRPr>
          </a:p>
          <a:p>
            <a:endParaRPr lang="en-US" altLang="zh-CN">
              <a:latin typeface="+mj-lt"/>
              <a:cs typeface="+mj-lt"/>
              <a:sym typeface="+mn-ea"/>
            </a:endParaRPr>
          </a:p>
          <a:p>
            <a:r>
              <a:rPr lang="zh-CN" altLang="en-US">
                <a:latin typeface="+mj-lt"/>
                <a:cs typeface="+mj-lt"/>
                <a:sym typeface="+mn-ea"/>
              </a:rPr>
              <a:t>Their approach was implemented in the FDIST </a:t>
            </a:r>
            <a:r>
              <a:rPr lang="zh-CN" altLang="en-US" b="1">
                <a:latin typeface="+mj-lt"/>
                <a:cs typeface="+mj-lt"/>
                <a:sym typeface="+mn-ea"/>
              </a:rPr>
              <a:t>computer program</a:t>
            </a:r>
            <a:r>
              <a:rPr lang="zh-CN" altLang="en-US">
                <a:latin typeface="+mj-lt"/>
                <a:cs typeface="+mj-lt"/>
                <a:sym typeface="+mn-ea"/>
              </a:rPr>
              <a:t>, with some modifications.</a:t>
            </a:r>
            <a:endParaRPr lang="zh-CN" altLang="en-US">
              <a:latin typeface="+mj-lt"/>
              <a:cs typeface="+mj-lt"/>
            </a:endParaRPr>
          </a:p>
          <a:p>
            <a:endParaRPr lang="en-US" altLang="zh-CN">
              <a:latin typeface="+mj-lt"/>
              <a:cs typeface="+mj-lt"/>
              <a:sym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latin typeface="+mj-lt"/>
                <a:cs typeface="+mj-lt"/>
                <a:sym typeface="+mn-ea"/>
              </a:rPr>
              <a:t>This approach also assumes a finite island model where d demes</a:t>
            </a:r>
            <a:r>
              <a:rPr lang="en-US" altLang="zh-CN" b="1">
                <a:latin typeface="+mj-lt"/>
                <a:cs typeface="+mj-lt"/>
                <a:sym typeface="+mn-ea"/>
              </a:rPr>
              <a:t>[deanwms]</a:t>
            </a:r>
            <a:r>
              <a:rPr lang="en-US" altLang="zh-CN">
                <a:latin typeface="+mj-lt"/>
                <a:cs typeface="+mj-lt"/>
                <a:sym typeface="+mn-ea"/>
              </a:rPr>
              <a:t> of size N receive on average Nm new immigrant genes per generation, randomly chosen from all the other demes. Under this model, one expects the following relationship between the parameters of the island model and FST, as</a:t>
            </a:r>
            <a:r>
              <a:rPr lang="zh-CN" altLang="en-US">
                <a:latin typeface="+mj-lt"/>
                <a:cs typeface="+mj-lt"/>
                <a:sym typeface="+mn-ea"/>
              </a:rPr>
              <a:t>（转到下一页）</a:t>
            </a:r>
            <a:endParaRPr lang="zh-CN" altLang="en-US">
              <a:latin typeface="+mj-lt"/>
              <a:cs typeface="+mj-lt"/>
              <a:sym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latin typeface="+mj-lt"/>
                <a:cs typeface="+mj-lt"/>
                <a:sym typeface="+mn-ea"/>
              </a:rPr>
              <a:t>this</a:t>
            </a:r>
            <a:endParaRPr lang="en-US" altLang="zh-CN">
              <a:latin typeface="+mj-lt"/>
              <a:cs typeface="+mj-lt"/>
              <a:sym typeface="+mn-ea"/>
            </a:endParaRPr>
          </a:p>
          <a:p>
            <a:endParaRPr lang="en-US" altLang="zh-CN">
              <a:latin typeface="+mj-lt"/>
              <a:cs typeface="+mj-lt"/>
              <a:sym typeface="+mn-ea"/>
            </a:endParaRPr>
          </a:p>
          <a:p>
            <a:r>
              <a:rPr lang="en-US" altLang="zh-CN">
                <a:latin typeface="+mj-lt"/>
                <a:cs typeface="+mj-lt"/>
                <a:sym typeface="+mn-ea"/>
              </a:rPr>
              <a:t>Mutations are then added under a given mutation model on top of the simulated coalescent</a:t>
            </a:r>
            <a:r>
              <a:rPr lang="en-US" altLang="zh-CN" b="1">
                <a:latin typeface="+mj-lt"/>
                <a:cs typeface="+mj-lt"/>
                <a:sym typeface="+mn-ea"/>
              </a:rPr>
              <a:t>[co li sen]</a:t>
            </a:r>
            <a:r>
              <a:rPr lang="en-US" altLang="zh-CN">
                <a:latin typeface="+mj-lt"/>
                <a:cs typeface="+mj-lt"/>
                <a:sym typeface="+mn-ea"/>
              </a:rPr>
              <a:t> tree to create genetic diversity, and to obtain the joint distribution of FST and heterozygosity</a:t>
            </a:r>
            <a:r>
              <a:rPr lang="en-US" altLang="zh-CN" b="1">
                <a:latin typeface="+mj-lt"/>
                <a:cs typeface="+mj-lt"/>
                <a:sym typeface="+mn-ea"/>
              </a:rPr>
              <a:t>[hia ti ri z gò sity]</a:t>
            </a:r>
            <a:r>
              <a:rPr lang="en-US" altLang="zh-CN">
                <a:latin typeface="+mj-lt"/>
                <a:cs typeface="+mj-lt"/>
                <a:sym typeface="+mn-ea"/>
              </a:rPr>
              <a:t> between populations.</a:t>
            </a:r>
            <a:endParaRPr lang="en-US" altLang="zh-CN">
              <a:latin typeface="+mj-lt"/>
              <a:cs typeface="+mj-lt"/>
              <a:sym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latin typeface="+mj-lt"/>
                <a:cs typeface="+mj-lt"/>
                <a:sym typeface="+mn-ea"/>
              </a:rPr>
              <a:t>The finite island model has been recently shown to lead to a large fraction of false positives, if populations samples belong to a hierarchically</a:t>
            </a:r>
            <a:r>
              <a:rPr lang="en-US" altLang="zh-CN" b="1">
                <a:latin typeface="+mj-lt"/>
                <a:cs typeface="+mj-lt"/>
                <a:sym typeface="+mn-ea"/>
              </a:rPr>
              <a:t>[hi e wak ki cally]</a:t>
            </a:r>
            <a:r>
              <a:rPr lang="zh-CN" altLang="en-US">
                <a:latin typeface="+mj-lt"/>
                <a:cs typeface="+mj-lt"/>
                <a:sym typeface="+mn-ea"/>
              </a:rPr>
              <a:t> subdivided population or if some population samples have a recent shared history, such as after some range expansion over different continents (Excoffier et al. 2009).</a:t>
            </a:r>
            <a:endParaRPr lang="zh-CN" altLang="en-US">
              <a:latin typeface="+mj-lt"/>
              <a:cs typeface="+mj-lt"/>
              <a:sym typeface="+mn-ea"/>
            </a:endParaRPr>
          </a:p>
          <a:p>
            <a:endParaRPr lang="en-US" altLang="zh-CN" b="1">
              <a:latin typeface="+mj-lt"/>
              <a:cs typeface="+mj-lt"/>
              <a:sym typeface="+mn-ea"/>
            </a:endParaRPr>
          </a:p>
          <a:p>
            <a:r>
              <a:rPr lang="en-US" altLang="zh-CN">
                <a:latin typeface="+mj-lt"/>
                <a:cs typeface="+mj-lt"/>
                <a:sym typeface="+mn-ea"/>
              </a:rPr>
              <a:t>In other to overcome this problem and to reduce the number of false positive loci, a hierarchical island model of population (as defined by Slatkin and Voelm, 1991) was used to model some heterogeneity</a:t>
            </a:r>
            <a:r>
              <a:rPr lang="en-US" altLang="zh-CN" b="1">
                <a:latin typeface="+mj-lt"/>
                <a:cs typeface="+mj-lt"/>
                <a:sym typeface="+mn-ea"/>
              </a:rPr>
              <a:t>[ˌhɛtərədʒɪˈniəti] </a:t>
            </a:r>
            <a:r>
              <a:rPr lang="en-US" altLang="zh-CN">
                <a:latin typeface="+mj-lt"/>
                <a:cs typeface="+mj-lt"/>
                <a:sym typeface="+mn-ea"/>
              </a:rPr>
              <a:t>in population affinities</a:t>
            </a:r>
            <a:r>
              <a:rPr lang="en-US" altLang="zh-CN" b="1">
                <a:latin typeface="+mj-lt"/>
                <a:cs typeface="+mj-lt"/>
                <a:sym typeface="+mn-ea"/>
              </a:rPr>
              <a:t>[əˈfɪnətiz]</a:t>
            </a:r>
            <a:r>
              <a:rPr lang="en-US" altLang="zh-CN">
                <a:latin typeface="+mj-lt"/>
                <a:cs typeface="+mj-lt"/>
                <a:sym typeface="+mn-ea"/>
              </a:rPr>
              <a:t>.</a:t>
            </a:r>
            <a:endParaRPr lang="en-US" altLang="zh-CN">
              <a:latin typeface="+mj-lt"/>
              <a:cs typeface="+mj-lt"/>
              <a:sym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10.xml"/><Relationship Id="rId5" Type="http://schemas.openxmlformats.org/officeDocument/2006/relationships/vmlDrawing" Target="../drawings/vmlDrawing3.vml"/><Relationship Id="rId4" Type="http://schemas.openxmlformats.org/officeDocument/2006/relationships/slideLayout" Target="../slideLayouts/slideLayout2.xml"/><Relationship Id="rId3" Type="http://schemas.openxmlformats.org/officeDocument/2006/relationships/image" Target="../media/image6.wmf"/><Relationship Id="rId2" Type="http://schemas.openxmlformats.org/officeDocument/2006/relationships/oleObject" Target="../embeddings/oleObject4.bin"/><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7" Type="http://schemas.openxmlformats.org/officeDocument/2006/relationships/notesSlide" Target="../notesSlides/notesSlide18.xml"/><Relationship Id="rId6" Type="http://schemas.openxmlformats.org/officeDocument/2006/relationships/vmlDrawing" Target="../drawings/vmlDrawing4.vml"/><Relationship Id="rId5" Type="http://schemas.openxmlformats.org/officeDocument/2006/relationships/slideLayout" Target="../slideLayouts/slideLayout2.xml"/><Relationship Id="rId4" Type="http://schemas.openxmlformats.org/officeDocument/2006/relationships/image" Target="../media/image10.wmf"/><Relationship Id="rId3" Type="http://schemas.openxmlformats.org/officeDocument/2006/relationships/oleObject" Target="../embeddings/oleObject6.bin"/><Relationship Id="rId2" Type="http://schemas.openxmlformats.org/officeDocument/2006/relationships/image" Target="../media/image9.wmf"/><Relationship Id="rId1"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7" Type="http://schemas.openxmlformats.org/officeDocument/2006/relationships/notesSlide" Target="../notesSlides/notesSlide20.xml"/><Relationship Id="rId6" Type="http://schemas.openxmlformats.org/officeDocument/2006/relationships/vmlDrawing" Target="../drawings/vmlDrawing5.vml"/><Relationship Id="rId5" Type="http://schemas.openxmlformats.org/officeDocument/2006/relationships/slideLayout" Target="../slideLayouts/slideLayout2.xml"/><Relationship Id="rId4" Type="http://schemas.openxmlformats.org/officeDocument/2006/relationships/image" Target="../media/image12.wmf"/><Relationship Id="rId3" Type="http://schemas.openxmlformats.org/officeDocument/2006/relationships/oleObject" Target="../embeddings/oleObject8.bin"/><Relationship Id="rId2" Type="http://schemas.openxmlformats.org/officeDocument/2006/relationships/image" Target="../media/image11.wmf"/><Relationship Id="rId1" Type="http://schemas.openxmlformats.org/officeDocument/2006/relationships/oleObject" Target="../embeddings/oleObject7.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vmlDrawing" Target="../drawings/vmlDrawing1.vml"/><Relationship Id="rId5" Type="http://schemas.openxmlformats.org/officeDocument/2006/relationships/slideLayout" Target="../slideLayouts/slideLayout2.xml"/><Relationship Id="rId4" Type="http://schemas.openxmlformats.org/officeDocument/2006/relationships/image" Target="../media/image2.wmf"/><Relationship Id="rId3" Type="http://schemas.openxmlformats.org/officeDocument/2006/relationships/oleObject" Target="../embeddings/oleObject2.bin"/><Relationship Id="rId2" Type="http://schemas.openxmlformats.org/officeDocument/2006/relationships/image" Target="../media/image1.wmf"/><Relationship Id="rId1"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4.wmf"/><Relationship Id="rId1"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523365" y="1826260"/>
            <a:ext cx="9144000" cy="1403350"/>
          </a:xfrm>
        </p:spPr>
        <p:txBody>
          <a:bodyPr>
            <a:normAutofit/>
          </a:bodyPr>
          <a:p>
            <a:pPr algn="ctr"/>
            <a:r>
              <a:rPr lang="en-US" altLang="zh-CN" sz="6600" b="1"/>
              <a:t>Workshop of 2020</a:t>
            </a:r>
            <a:endParaRPr lang="en-US" altLang="zh-CN" sz="6600" b="1"/>
          </a:p>
        </p:txBody>
      </p:sp>
      <p:sp>
        <p:nvSpPr>
          <p:cNvPr id="3" name="副标题 2"/>
          <p:cNvSpPr>
            <a:spLocks noGrp="1"/>
          </p:cNvSpPr>
          <p:nvPr>
            <p:ph type="subTitle" idx="1"/>
          </p:nvPr>
        </p:nvSpPr>
        <p:spPr>
          <a:xfrm>
            <a:off x="2934335" y="4454525"/>
            <a:ext cx="6321425" cy="520700"/>
          </a:xfrm>
        </p:spPr>
        <p:txBody>
          <a:bodyPr>
            <a:noAutofit/>
          </a:bodyPr>
          <a:p>
            <a:r>
              <a:rPr lang="en-US" altLang="zh-CN" sz="3200"/>
              <a:t>Speaker : Fan Gong</a:t>
            </a:r>
            <a:endParaRPr lang="en-US" altLang="zh-CN" sz="3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0675" y="214630"/>
            <a:ext cx="10515600" cy="908050"/>
          </a:xfrm>
        </p:spPr>
        <p:txBody>
          <a:bodyPr/>
          <a:p>
            <a:r>
              <a:rPr lang="en-US" altLang="zh-CN" b="1"/>
              <a:t>FDIST after calibrating</a:t>
            </a:r>
            <a:endParaRPr lang="en-US" altLang="zh-CN" b="1"/>
          </a:p>
        </p:txBody>
      </p:sp>
      <p:pic>
        <p:nvPicPr>
          <p:cNvPr id="3" name="图片 2"/>
          <p:cNvPicPr>
            <a:picLocks noChangeAspect="1"/>
          </p:cNvPicPr>
          <p:nvPr/>
        </p:nvPicPr>
        <p:blipFill>
          <a:blip r:embed="rId1"/>
          <a:stretch>
            <a:fillRect/>
          </a:stretch>
        </p:blipFill>
        <p:spPr>
          <a:xfrm>
            <a:off x="421005" y="1607820"/>
            <a:ext cx="4933315" cy="4312285"/>
          </a:xfrm>
          <a:prstGeom prst="rect">
            <a:avLst/>
          </a:prstGeom>
        </p:spPr>
      </p:pic>
      <p:sp>
        <p:nvSpPr>
          <p:cNvPr id="4" name="文本框 3"/>
          <p:cNvSpPr txBox="1"/>
          <p:nvPr/>
        </p:nvSpPr>
        <p:spPr>
          <a:xfrm>
            <a:off x="5494020" y="1122680"/>
            <a:ext cx="6413500" cy="1383665"/>
          </a:xfrm>
          <a:prstGeom prst="rect">
            <a:avLst/>
          </a:prstGeom>
          <a:noFill/>
        </p:spPr>
        <p:txBody>
          <a:bodyPr wrap="square" rtlCol="0">
            <a:spAutoFit/>
          </a:bodyPr>
          <a:p>
            <a:pPr marL="285750" indent="-285750" fontAlgn="auto">
              <a:lnSpc>
                <a:spcPct val="150000"/>
              </a:lnSpc>
              <a:buFont typeface="Arial" panose="020B0604020202020204" pitchFamily="34" charset="0"/>
              <a:buChar char="•"/>
            </a:pPr>
            <a:r>
              <a:rPr lang="en-US" altLang="zh-CN" sz="2800"/>
              <a:t>migration rate within groups</a:t>
            </a:r>
            <a:r>
              <a:rPr lang="en-US" altLang="zh-CN" sz="2800" b="1"/>
              <a:t> m</a:t>
            </a:r>
            <a:r>
              <a:rPr lang="en-US" altLang="zh-CN" sz="2800" b="1" baseline="-25000"/>
              <a:t>1</a:t>
            </a:r>
            <a:r>
              <a:rPr lang="en-US" altLang="zh-CN" sz="2800" b="1"/>
              <a:t>/(d-1)</a:t>
            </a:r>
            <a:endParaRPr lang="en-US" altLang="zh-CN" sz="2800"/>
          </a:p>
          <a:p>
            <a:pPr marL="285750" indent="-285750" fontAlgn="auto">
              <a:lnSpc>
                <a:spcPct val="150000"/>
              </a:lnSpc>
              <a:buFont typeface="Arial" panose="020B0604020202020204" pitchFamily="34" charset="0"/>
              <a:buChar char="•"/>
            </a:pPr>
            <a:r>
              <a:rPr lang="en-US" altLang="zh-CN" sz="2800"/>
              <a:t>migration rate betwee</a:t>
            </a:r>
            <a:r>
              <a:rPr lang="en-US" altLang="zh-CN" sz="2800"/>
              <a:t>n groups </a:t>
            </a:r>
            <a:r>
              <a:rPr lang="en-US" altLang="zh-CN" sz="2800" b="1"/>
              <a:t>m</a:t>
            </a:r>
            <a:r>
              <a:rPr lang="en-US" altLang="zh-CN" sz="2800" b="1" baseline="-25000"/>
              <a:t>2</a:t>
            </a:r>
            <a:r>
              <a:rPr lang="en-US" altLang="zh-CN" sz="2800" b="1"/>
              <a:t>/(k-1)</a:t>
            </a:r>
            <a:endParaRPr lang="en-US" altLang="zh-CN" sz="2800" b="1"/>
          </a:p>
        </p:txBody>
      </p:sp>
      <p:graphicFrame>
        <p:nvGraphicFramePr>
          <p:cNvPr id="5" name="对象 4">
            <a:hlinkClick r:id="" action="ppaction://ole?verb="/>
          </p:cNvPr>
          <p:cNvGraphicFramePr>
            <a:graphicFrameLocks noChangeAspect="1"/>
          </p:cNvGraphicFramePr>
          <p:nvPr/>
        </p:nvGraphicFramePr>
        <p:xfrm>
          <a:off x="5828030" y="3170555"/>
          <a:ext cx="5330825" cy="2270125"/>
        </p:xfrm>
        <a:graphic>
          <a:graphicData uri="http://schemas.openxmlformats.org/presentationml/2006/ole">
            <mc:AlternateContent xmlns:mc="http://schemas.openxmlformats.org/markup-compatibility/2006">
              <mc:Choice xmlns:v="urn:schemas-microsoft-com:vml" Requires="v">
                <p:oleObj spid="_x0000_s4097" name="" r:id="rId2" imgW="1371600" imgH="584200" progId="Equation.KSEE3">
                  <p:embed/>
                </p:oleObj>
              </mc:Choice>
              <mc:Fallback>
                <p:oleObj name="" r:id="rId2" imgW="1371600" imgH="584200" progId="Equation.KSEE3">
                  <p:embed/>
                  <p:pic>
                    <p:nvPicPr>
                      <p:cNvPr id="0" name="图片 4096"/>
                      <p:cNvPicPr/>
                      <p:nvPr/>
                    </p:nvPicPr>
                    <p:blipFill>
                      <a:blip r:embed="rId3"/>
                      <a:stretch>
                        <a:fillRect/>
                      </a:stretch>
                    </p:blipFill>
                    <p:spPr>
                      <a:xfrm>
                        <a:off x="5828030" y="3170555"/>
                        <a:ext cx="5330825" cy="2270125"/>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tretch>
            <a:fillRect/>
          </a:stretch>
        </p:blipFill>
        <p:spPr>
          <a:xfrm>
            <a:off x="445770" y="943610"/>
            <a:ext cx="5337175" cy="4302760"/>
          </a:xfrm>
          <a:prstGeom prst="rect">
            <a:avLst/>
          </a:prstGeom>
        </p:spPr>
      </p:pic>
      <p:sp>
        <p:nvSpPr>
          <p:cNvPr id="4" name="文本框 3"/>
          <p:cNvSpPr txBox="1"/>
          <p:nvPr/>
        </p:nvSpPr>
        <p:spPr>
          <a:xfrm>
            <a:off x="1820545" y="5417185"/>
            <a:ext cx="2889250" cy="645160"/>
          </a:xfrm>
          <a:prstGeom prst="rect">
            <a:avLst/>
          </a:prstGeom>
          <a:noFill/>
        </p:spPr>
        <p:txBody>
          <a:bodyPr wrap="square" rtlCol="0">
            <a:spAutoFit/>
          </a:bodyPr>
          <a:p>
            <a:r>
              <a:rPr lang="en-US" altLang="zh-CN" b="1">
                <a:sym typeface="+mn-ea"/>
              </a:rPr>
              <a:t>under infinite island model</a:t>
            </a:r>
            <a:endParaRPr lang="en-US" altLang="zh-CN" b="1"/>
          </a:p>
          <a:p>
            <a:r>
              <a:rPr lang="en-US" altLang="zh-CN" b="1"/>
              <a:t>(e</a:t>
            </a:r>
            <a:r>
              <a:rPr lang="zh-CN" altLang="en-US" b="1"/>
              <a:t>xcess false positives）</a:t>
            </a:r>
            <a:endParaRPr lang="en-US" altLang="zh-CN" b="1"/>
          </a:p>
        </p:txBody>
      </p:sp>
      <p:pic>
        <p:nvPicPr>
          <p:cNvPr id="5" name="图片 4"/>
          <p:cNvPicPr>
            <a:picLocks noChangeAspect="1"/>
          </p:cNvPicPr>
          <p:nvPr/>
        </p:nvPicPr>
        <p:blipFill>
          <a:blip r:embed="rId2"/>
          <a:stretch>
            <a:fillRect/>
          </a:stretch>
        </p:blipFill>
        <p:spPr>
          <a:xfrm>
            <a:off x="6130290" y="1109980"/>
            <a:ext cx="5631180" cy="3970020"/>
          </a:xfrm>
          <a:prstGeom prst="rect">
            <a:avLst/>
          </a:prstGeom>
        </p:spPr>
      </p:pic>
      <p:sp>
        <p:nvSpPr>
          <p:cNvPr id="7" name="文本框 6"/>
          <p:cNvSpPr txBox="1"/>
          <p:nvPr/>
        </p:nvSpPr>
        <p:spPr>
          <a:xfrm>
            <a:off x="7482205" y="5417185"/>
            <a:ext cx="3457575" cy="368300"/>
          </a:xfrm>
          <a:prstGeom prst="rect">
            <a:avLst/>
          </a:prstGeom>
          <a:noFill/>
        </p:spPr>
        <p:txBody>
          <a:bodyPr wrap="square" rtlCol="0">
            <a:spAutoFit/>
          </a:bodyPr>
          <a:p>
            <a:r>
              <a:rPr lang="zh-CN" altLang="en-US" b="1"/>
              <a:t>under a hierarchical island model</a:t>
            </a:r>
            <a:endParaRPr lang="zh-CN" altLang="en-US" b="1"/>
          </a:p>
        </p:txBody>
      </p:sp>
      <p:sp>
        <p:nvSpPr>
          <p:cNvPr id="8" name="椭圆 7"/>
          <p:cNvSpPr/>
          <p:nvPr/>
        </p:nvSpPr>
        <p:spPr>
          <a:xfrm>
            <a:off x="2453640" y="1758315"/>
            <a:ext cx="3329305" cy="1386840"/>
          </a:xfrm>
          <a:prstGeom prst="ellipse">
            <a:avLst/>
          </a:prstGeom>
          <a:noFill/>
          <a:ln>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箭头连接符 8"/>
          <p:cNvCxnSpPr/>
          <p:nvPr/>
        </p:nvCxnSpPr>
        <p:spPr>
          <a:xfrm>
            <a:off x="2757805" y="1347470"/>
            <a:ext cx="2063750" cy="85788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a:off x="2783840" y="1610995"/>
            <a:ext cx="441960" cy="96837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a:off x="2818130" y="1509395"/>
            <a:ext cx="1069340" cy="89979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1562735" y="1150620"/>
            <a:ext cx="1663065" cy="460375"/>
          </a:xfrm>
          <a:prstGeom prst="rect">
            <a:avLst/>
          </a:prstGeom>
          <a:noFill/>
          <a:ln>
            <a:noFill/>
          </a:ln>
        </p:spPr>
        <p:txBody>
          <a:bodyPr wrap="square" rtlCol="0">
            <a:spAutoFit/>
          </a:bodyPr>
          <a:p>
            <a:r>
              <a:rPr lang="en-US" altLang="zh-CN" sz="2400" b="1">
                <a:solidFill>
                  <a:srgbClr val="FF0000"/>
                </a:solidFill>
              </a:rPr>
              <a:t>outliers</a:t>
            </a:r>
            <a:endParaRPr lang="en-US" altLang="zh-CN" sz="2400" b="1">
              <a:solidFill>
                <a:srgbClr val="FF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766060"/>
            <a:ext cx="10515600" cy="1325563"/>
          </a:xfrm>
        </p:spPr>
        <p:txBody>
          <a:bodyPr/>
          <a:p>
            <a:pPr algn="ctr"/>
            <a:r>
              <a:rPr lang="en-US" altLang="zh-CN" sz="7200"/>
              <a:t>BayeScan</a:t>
            </a:r>
            <a:endParaRPr lang="en-US" altLang="zh-CN" sz="7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6" name="文本框 5"/>
          <p:cNvSpPr txBox="1"/>
          <p:nvPr/>
        </p:nvSpPr>
        <p:spPr>
          <a:xfrm>
            <a:off x="696595" y="2120900"/>
            <a:ext cx="10799445" cy="2245360"/>
          </a:xfrm>
          <a:prstGeom prst="rect">
            <a:avLst/>
          </a:prstGeom>
          <a:noFill/>
        </p:spPr>
        <p:txBody>
          <a:bodyPr wrap="square" rtlCol="0">
            <a:spAutoFit/>
          </a:bodyPr>
          <a:p>
            <a:pPr marL="285750" indent="-285750">
              <a:buFont typeface="Wingdings" panose="05000000000000000000" charset="0"/>
              <a:buChar char="l"/>
            </a:pPr>
            <a:r>
              <a:rPr lang="en-US" altLang="zh-CN" sz="2800"/>
              <a:t> A program</a:t>
            </a:r>
            <a:endParaRPr lang="en-US" altLang="zh-CN" sz="2800"/>
          </a:p>
          <a:p>
            <a:pPr marL="285750" indent="-285750">
              <a:buFont typeface="Wingdings" panose="05000000000000000000" charset="0"/>
              <a:buChar char="l"/>
            </a:pPr>
            <a:endParaRPr lang="en-US" altLang="zh-CN" sz="2800"/>
          </a:p>
          <a:p>
            <a:pPr marL="285750" indent="-285750">
              <a:buFont typeface="Wingdings" panose="05000000000000000000" charset="0"/>
              <a:buChar char="l"/>
            </a:pPr>
            <a:r>
              <a:rPr lang="en-US" altLang="zh-CN" sz="2800"/>
              <a:t> Based on the multinomial-Dirichlet model</a:t>
            </a:r>
            <a:endParaRPr lang="en-US" altLang="zh-CN" sz="2800"/>
          </a:p>
          <a:p>
            <a:pPr marL="285750" indent="-285750">
              <a:buFont typeface="Wingdings" panose="05000000000000000000" charset="0"/>
              <a:buChar char="l"/>
            </a:pPr>
            <a:endParaRPr lang="en-US" altLang="zh-CN" sz="2800"/>
          </a:p>
          <a:p>
            <a:pPr marL="285750" indent="-285750">
              <a:buFont typeface="Wingdings" panose="05000000000000000000" charset="0"/>
              <a:buChar char="l"/>
            </a:pPr>
            <a:r>
              <a:rPr lang="en-US" altLang="zh-CN" sz="2800"/>
              <a:t> Identifying candidate loci under natural selection from genetic data</a:t>
            </a:r>
            <a:endParaRPr lang="en-US" altLang="zh-CN"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3" name="文本框 2"/>
          <p:cNvSpPr txBox="1"/>
          <p:nvPr/>
        </p:nvSpPr>
        <p:spPr>
          <a:xfrm>
            <a:off x="661670" y="1704975"/>
            <a:ext cx="10868025" cy="2245360"/>
          </a:xfrm>
          <a:prstGeom prst="rect">
            <a:avLst/>
          </a:prstGeom>
          <a:noFill/>
        </p:spPr>
        <p:txBody>
          <a:bodyPr wrap="square" rtlCol="0">
            <a:spAutoFit/>
          </a:bodyPr>
          <a:p>
            <a:pPr marL="457200" indent="-457200">
              <a:buFont typeface="Arial" panose="020B0604020202020204" pitchFamily="34" charset="0"/>
              <a:buChar char="•"/>
            </a:pPr>
            <a:r>
              <a:rPr lang="zh-CN" altLang="en-US" sz="2800">
                <a:latin typeface="+mj-lt"/>
                <a:cs typeface="+mj-lt"/>
              </a:rPr>
              <a:t>One of the scenarios covered consists of </a:t>
            </a:r>
            <a:r>
              <a:rPr lang="zh-CN" altLang="en-US" sz="2800" b="1">
                <a:latin typeface="+mj-lt"/>
                <a:cs typeface="+mj-lt"/>
              </a:rPr>
              <a:t>an island model</a:t>
            </a:r>
            <a:r>
              <a:rPr lang="zh-CN" altLang="en-US" sz="2800">
                <a:latin typeface="+mj-lt"/>
                <a:cs typeface="+mj-lt"/>
              </a:rPr>
              <a:t> in which subpopulation allele frequencies are correlated through a common migrant gene pool from which they differ in varying degrees.</a:t>
            </a:r>
            <a:endParaRPr lang="zh-CN" altLang="en-US" sz="2800">
              <a:latin typeface="+mj-lt"/>
              <a:cs typeface="+mj-lt"/>
            </a:endParaRPr>
          </a:p>
          <a:p>
            <a:pPr marL="457200" indent="-457200">
              <a:buFont typeface="Arial" panose="020B0604020202020204" pitchFamily="34" charset="0"/>
              <a:buChar char="•"/>
            </a:pPr>
            <a:endParaRPr lang="zh-CN" altLang="en-US" sz="2800">
              <a:latin typeface="+mj-lt"/>
              <a:cs typeface="+mj-lt"/>
            </a:endParaRPr>
          </a:p>
          <a:p>
            <a:pPr marL="457200" indent="-457200">
              <a:buFont typeface="Arial" panose="020B0604020202020204" pitchFamily="34" charset="0"/>
              <a:buChar char="•"/>
            </a:pPr>
            <a:r>
              <a:rPr lang="zh-CN" altLang="en-US" sz="2800">
                <a:sym typeface="+mn-ea"/>
              </a:rPr>
              <a:t>The difference is measured by a subpopulation specific F</a:t>
            </a:r>
            <a:r>
              <a:rPr lang="zh-CN" altLang="en-US" sz="2800" baseline="-25000">
                <a:sym typeface="+mn-ea"/>
              </a:rPr>
              <a:t>ST</a:t>
            </a:r>
            <a:r>
              <a:rPr lang="zh-CN" altLang="en-US" sz="2800">
                <a:sym typeface="+mn-ea"/>
              </a:rPr>
              <a:t>  coefficient.</a:t>
            </a:r>
            <a:endParaRPr lang="zh-CN" altLang="en-US" sz="2800">
              <a:latin typeface="+mj-lt"/>
              <a:cs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3" name="文本框 2"/>
          <p:cNvSpPr txBox="1"/>
          <p:nvPr/>
        </p:nvSpPr>
        <p:spPr>
          <a:xfrm>
            <a:off x="704850" y="1518285"/>
            <a:ext cx="10782935" cy="3969385"/>
          </a:xfrm>
          <a:prstGeom prst="rect">
            <a:avLst/>
          </a:prstGeom>
          <a:noFill/>
        </p:spPr>
        <p:txBody>
          <a:bodyPr wrap="square" rtlCol="0">
            <a:spAutoFit/>
          </a:bodyPr>
          <a:p>
            <a:pPr marL="457200" indent="-457200">
              <a:buFont typeface="Arial" panose="020B0604020202020204" pitchFamily="34" charset="0"/>
              <a:buChar char="•"/>
            </a:pPr>
            <a:r>
              <a:rPr lang="en-US" altLang="zh-CN" sz="2800">
                <a:cs typeface="+mn-lt"/>
              </a:rPr>
              <a:t>I</a:t>
            </a:r>
            <a:r>
              <a:rPr lang="zh-CN" altLang="en-US" sz="2800">
                <a:cs typeface="+mn-lt"/>
              </a:rPr>
              <a:t>ncorporates the uncertainty on allele frequencies due to small sample sizes.</a:t>
            </a:r>
            <a:endParaRPr lang="zh-CN" altLang="en-US" sz="2800">
              <a:cs typeface="+mn-lt"/>
            </a:endParaRPr>
          </a:p>
          <a:p>
            <a:pPr indent="0">
              <a:buFont typeface="Arial" panose="020B0604020202020204" pitchFamily="34" charset="0"/>
              <a:buNone/>
            </a:pPr>
            <a:endParaRPr lang="zh-CN" altLang="en-US" sz="2800">
              <a:sym typeface="+mn-ea"/>
            </a:endParaRPr>
          </a:p>
          <a:p>
            <a:pPr marL="457200" indent="-457200">
              <a:buFont typeface="Arial" panose="020B0604020202020204" pitchFamily="34" charset="0"/>
              <a:buChar char="•"/>
            </a:pPr>
            <a:r>
              <a:rPr lang="en-US" altLang="zh-CN" sz="2800">
                <a:sym typeface="+mn-ea"/>
              </a:rPr>
              <a:t>U</a:t>
            </a:r>
            <a:r>
              <a:rPr lang="zh-CN" altLang="en-US" sz="2800">
                <a:sym typeface="+mn-ea"/>
              </a:rPr>
              <a:t>sing different models </a:t>
            </a:r>
            <a:r>
              <a:rPr lang="en-US" altLang="zh-CN" sz="2800">
                <a:sym typeface="+mn-ea"/>
              </a:rPr>
              <a:t>to </a:t>
            </a:r>
            <a:r>
              <a:rPr lang="zh-CN" altLang="en-US" sz="2800">
                <a:sym typeface="+mn-ea"/>
              </a:rPr>
              <a:t>estimate </a:t>
            </a:r>
            <a:r>
              <a:rPr lang="en-US" altLang="zh-CN" sz="2800">
                <a:sym typeface="+mn-ea"/>
              </a:rPr>
              <a:t>a</a:t>
            </a:r>
            <a:r>
              <a:rPr lang="zh-CN" altLang="en-US" sz="2800">
                <a:sym typeface="+mn-ea"/>
              </a:rPr>
              <a:t>llele frequencies</a:t>
            </a:r>
            <a:r>
              <a:rPr lang="en-US" altLang="zh-CN" sz="2800">
                <a:sym typeface="+mn-ea"/>
              </a:rPr>
              <a:t>. </a:t>
            </a:r>
            <a:endParaRPr lang="en-US" altLang="zh-CN" sz="2800">
              <a:sym typeface="+mn-ea"/>
            </a:endParaRPr>
          </a:p>
          <a:p>
            <a:pPr marL="457200" indent="-457200">
              <a:buFont typeface="Arial" panose="020B0604020202020204" pitchFamily="34" charset="0"/>
              <a:buChar char="•"/>
            </a:pPr>
            <a:endParaRPr lang="en-US" altLang="zh-CN" sz="2800">
              <a:cs typeface="+mn-lt"/>
              <a:sym typeface="+mn-ea"/>
            </a:endParaRPr>
          </a:p>
          <a:p>
            <a:pPr marL="457200" indent="-457200">
              <a:buFont typeface="Arial" panose="020B0604020202020204" pitchFamily="34" charset="0"/>
              <a:buChar char="•"/>
            </a:pPr>
            <a:r>
              <a:rPr lang="en-US" altLang="zh-CN" sz="2800">
                <a:cs typeface="+mn-lt"/>
                <a:sym typeface="+mn-ea"/>
              </a:rPr>
              <a:t>Three types of data can be used in BayeScan:</a:t>
            </a:r>
            <a:endParaRPr lang="en-US" altLang="zh-CN" sz="2800">
              <a:cs typeface="+mn-lt"/>
              <a:sym typeface="+mn-ea"/>
            </a:endParaRPr>
          </a:p>
          <a:p>
            <a:pPr marL="1028700" lvl="1" indent="-571500">
              <a:buFont typeface="+mj-lt"/>
              <a:buAutoNum type="alphaLcParenR"/>
            </a:pPr>
            <a:r>
              <a:rPr lang="zh-CN" altLang="en-US" sz="2800">
                <a:sym typeface="+mn-ea"/>
              </a:rPr>
              <a:t>codominant data (as SNPs or microsatellites)</a:t>
            </a:r>
            <a:r>
              <a:rPr lang="en-US" altLang="zh-CN" sz="2800">
                <a:sym typeface="+mn-ea"/>
              </a:rPr>
              <a:t>;</a:t>
            </a:r>
            <a:endParaRPr lang="en-US" altLang="zh-CN" sz="2800">
              <a:sym typeface="+mn-ea"/>
            </a:endParaRPr>
          </a:p>
          <a:p>
            <a:pPr marL="1028700" lvl="1" indent="-571500">
              <a:buFont typeface="+mj-lt"/>
              <a:buAutoNum type="alphaLcParenR"/>
            </a:pPr>
            <a:r>
              <a:rPr lang="zh-CN" altLang="en-US" sz="2800">
                <a:sym typeface="+mn-ea"/>
              </a:rPr>
              <a:t>dominant binary data (as AFLPs)</a:t>
            </a:r>
            <a:r>
              <a:rPr lang="en-US" altLang="zh-CN" sz="2800">
                <a:sym typeface="+mn-ea"/>
              </a:rPr>
              <a:t>;</a:t>
            </a:r>
            <a:endParaRPr lang="en-US" altLang="zh-CN" sz="2800">
              <a:sym typeface="+mn-ea"/>
            </a:endParaRPr>
          </a:p>
          <a:p>
            <a:pPr marL="1028700" lvl="1" indent="-571500">
              <a:buFont typeface="+mj-lt"/>
              <a:buAutoNum type="alphaLcParenR"/>
            </a:pPr>
            <a:r>
              <a:rPr lang="zh-CN" altLang="en-US" sz="2800">
                <a:sym typeface="+mn-ea"/>
              </a:rPr>
              <a:t>AFLP band intensity</a:t>
            </a:r>
            <a:r>
              <a:rPr lang="en-US" altLang="zh-CN" sz="2800">
                <a:sym typeface="+mn-ea"/>
              </a:rPr>
              <a:t>.</a:t>
            </a:r>
            <a:endParaRPr lang="en-US" altLang="zh-CN" sz="2800">
              <a:cs typeface="+mn-lt"/>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3" name="文本框 2"/>
          <p:cNvSpPr txBox="1"/>
          <p:nvPr/>
        </p:nvSpPr>
        <p:spPr>
          <a:xfrm>
            <a:off x="525780" y="1534795"/>
            <a:ext cx="10918190" cy="4169410"/>
          </a:xfrm>
          <a:prstGeom prst="rect">
            <a:avLst/>
          </a:prstGeom>
          <a:noFill/>
        </p:spPr>
        <p:txBody>
          <a:bodyPr wrap="square" rtlCol="0">
            <a:spAutoFit/>
          </a:bodyPr>
          <a:p>
            <a:pPr marL="457200" indent="-457200">
              <a:buFont typeface="Arial" panose="020B0604020202020204" pitchFamily="34" charset="0"/>
              <a:buChar char="•"/>
            </a:pPr>
            <a:r>
              <a:rPr lang="zh-CN" altLang="en-US" sz="2800">
                <a:cs typeface="+mn-lt"/>
              </a:rPr>
              <a:t>Selection is introduced by decomposing locus–population F</a:t>
            </a:r>
            <a:r>
              <a:rPr lang="zh-CN" altLang="en-US" sz="2800" baseline="-25000">
                <a:cs typeface="+mn-lt"/>
              </a:rPr>
              <a:t>ST </a:t>
            </a:r>
            <a:r>
              <a:rPr lang="zh-CN" altLang="en-US" sz="2800">
                <a:cs typeface="+mn-lt"/>
              </a:rPr>
              <a:t>coefficients into </a:t>
            </a:r>
            <a:r>
              <a:rPr lang="zh-CN" altLang="en-US" sz="2800" b="1">
                <a:cs typeface="+mn-lt"/>
              </a:rPr>
              <a:t>a population-specific component (beta)</a:t>
            </a:r>
            <a:r>
              <a:rPr lang="zh-CN" altLang="en-US" sz="2800">
                <a:cs typeface="+mn-lt"/>
              </a:rPr>
              <a:t>, shared by all loci and </a:t>
            </a:r>
            <a:r>
              <a:rPr lang="zh-CN" altLang="en-US" sz="2800" b="1">
                <a:cs typeface="+mn-lt"/>
              </a:rPr>
              <a:t>a locus-specific component (alpha)</a:t>
            </a:r>
            <a:r>
              <a:rPr lang="zh-CN" altLang="en-US" sz="2800">
                <a:cs typeface="+mn-lt"/>
              </a:rPr>
              <a:t> shared by all the populations using a logistic regression.</a:t>
            </a:r>
            <a:endParaRPr lang="zh-CN" altLang="en-US" sz="2800">
              <a:cs typeface="+mn-lt"/>
            </a:endParaRPr>
          </a:p>
          <a:p>
            <a:pPr marL="457200" indent="-457200">
              <a:buFont typeface="Arial" panose="020B0604020202020204" pitchFamily="34" charset="0"/>
              <a:buChar char="•"/>
            </a:pPr>
            <a:endParaRPr lang="zh-CN" altLang="en-US" sz="2800">
              <a:cs typeface="+mn-lt"/>
            </a:endParaRPr>
          </a:p>
          <a:p>
            <a:pPr marL="457200" indent="-457200">
              <a:buFont typeface="Arial" panose="020B0604020202020204" pitchFamily="34" charset="0"/>
              <a:buChar char="•"/>
            </a:pPr>
            <a:r>
              <a:rPr lang="en-US" altLang="zh-CN" sz="2800" b="1">
                <a:cs typeface="+mn-lt"/>
              </a:rPr>
              <a:t>Locus-specific component</a:t>
            </a:r>
            <a:r>
              <a:rPr lang="en-US" altLang="zh-CN" sz="2800">
                <a:cs typeface="+mn-lt"/>
              </a:rPr>
              <a:t> be used (alpha significantly different from 0) </a:t>
            </a:r>
            <a:r>
              <a:rPr lang="en-US" altLang="zh-CN" sz="3600" b="1">
                <a:solidFill>
                  <a:srgbClr val="FF0000"/>
                </a:solidFill>
                <a:cs typeface="+mn-lt"/>
              </a:rPr>
              <a:t>→</a:t>
            </a:r>
            <a:r>
              <a:rPr lang="en-US" altLang="zh-CN" sz="2800">
                <a:cs typeface="+mn-lt"/>
              </a:rPr>
              <a:t> this locus is assumed that departured from neutrality.</a:t>
            </a:r>
            <a:endParaRPr lang="en-US" altLang="zh-CN" sz="2800">
              <a:cs typeface="+mn-lt"/>
            </a:endParaRPr>
          </a:p>
          <a:p>
            <a:pPr marL="914400" lvl="1" indent="-457200" fontAlgn="auto">
              <a:spcBef>
                <a:spcPts val="600"/>
              </a:spcBef>
              <a:buFont typeface="Arial" panose="020B0604020202020204" pitchFamily="34" charset="0"/>
              <a:buChar char="•"/>
            </a:pPr>
            <a:r>
              <a:rPr lang="en-US" altLang="zh-CN" sz="2800">
                <a:cs typeface="+mn-lt"/>
              </a:rPr>
              <a:t>α &gt; 0, diversifying selection.</a:t>
            </a:r>
            <a:endParaRPr lang="en-US" altLang="zh-CN" sz="2800">
              <a:cs typeface="+mn-lt"/>
            </a:endParaRPr>
          </a:p>
          <a:p>
            <a:pPr marL="914400" lvl="1" indent="-457200">
              <a:buFont typeface="Arial" panose="020B0604020202020204" pitchFamily="34" charset="0"/>
              <a:buChar char="•"/>
            </a:pPr>
            <a:r>
              <a:rPr lang="en-US" altLang="zh-CN" sz="2800">
                <a:cs typeface="+mn-lt"/>
              </a:rPr>
              <a:t>α &lt; 0, balancing or purifying selection. </a:t>
            </a:r>
            <a:endParaRPr lang="en-US" altLang="zh-CN" sz="2800">
              <a:cs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3" name="文本框 2"/>
          <p:cNvSpPr txBox="1"/>
          <p:nvPr/>
        </p:nvSpPr>
        <p:spPr>
          <a:xfrm>
            <a:off x="789305" y="1637030"/>
            <a:ext cx="10613390" cy="2676525"/>
          </a:xfrm>
          <a:prstGeom prst="rect">
            <a:avLst/>
          </a:prstGeom>
          <a:noFill/>
        </p:spPr>
        <p:txBody>
          <a:bodyPr wrap="square" rtlCol="0">
            <a:spAutoFit/>
          </a:bodyPr>
          <a:p>
            <a:pPr marL="457200" indent="-457200">
              <a:buFont typeface="Arial" panose="020B0604020202020204" pitchFamily="34" charset="0"/>
              <a:buChar char="•"/>
            </a:pPr>
            <a:r>
              <a:rPr lang="zh-CN" altLang="en-US" sz="2800">
                <a:latin typeface="+mj-lt"/>
                <a:cs typeface="+mj-lt"/>
              </a:rPr>
              <a:t>For each locus, BayeScan calculates a </a:t>
            </a:r>
            <a:r>
              <a:rPr lang="zh-CN" altLang="en-US" sz="2800" b="1">
                <a:latin typeface="+mj-lt"/>
                <a:cs typeface="+mj-lt"/>
              </a:rPr>
              <a:t>posterior probability</a:t>
            </a:r>
            <a:r>
              <a:rPr lang="zh-CN" altLang="en-US" sz="2800">
                <a:latin typeface="+mj-lt"/>
                <a:cs typeface="+mj-lt"/>
              </a:rPr>
              <a:t> for the model including selection. </a:t>
            </a:r>
            <a:endParaRPr lang="zh-CN" altLang="en-US" sz="2800">
              <a:latin typeface="+mj-lt"/>
              <a:cs typeface="+mj-lt"/>
            </a:endParaRPr>
          </a:p>
          <a:p>
            <a:pPr marL="914400" lvl="1" indent="-457200">
              <a:buFont typeface="Arial" panose="020B0604020202020204" pitchFamily="34" charset="0"/>
              <a:buChar char="•"/>
            </a:pPr>
            <a:r>
              <a:rPr lang="zh-CN" altLang="en-US" sz="2800">
                <a:sym typeface="+mn-ea"/>
              </a:rPr>
              <a:t>convenient to make decision in the context multiple testing</a:t>
            </a:r>
            <a:r>
              <a:rPr lang="en-US" altLang="zh-CN" sz="2800">
                <a:sym typeface="+mn-ea"/>
              </a:rPr>
              <a:t>.</a:t>
            </a:r>
            <a:endParaRPr lang="en-US" altLang="zh-CN" sz="2800">
              <a:sym typeface="+mn-ea"/>
            </a:endParaRPr>
          </a:p>
          <a:p>
            <a:pPr marL="914400" lvl="1" indent="-457200">
              <a:buFont typeface="Arial" panose="020B0604020202020204" pitchFamily="34" charset="0"/>
              <a:buChar char="•"/>
            </a:pPr>
            <a:endParaRPr lang="en-US" altLang="zh-CN" sz="2800">
              <a:sym typeface="+mn-ea"/>
            </a:endParaRPr>
          </a:p>
          <a:p>
            <a:pPr marL="457200" lvl="0" indent="-457200">
              <a:buFont typeface="Arial" panose="020B0604020202020204" pitchFamily="34" charset="0"/>
              <a:buChar char="•"/>
            </a:pPr>
            <a:r>
              <a:rPr lang="en-US" altLang="zh-CN" sz="2800">
                <a:solidFill>
                  <a:schemeClr val="tx1"/>
                </a:solidFill>
                <a:latin typeface="+mj-lt"/>
                <a:cs typeface="+mj-lt"/>
                <a:sym typeface="+mn-ea"/>
              </a:rPr>
              <a:t>In Bayesian statistics, model choice decision can be performed using the so-called “Bayes factors”.</a:t>
            </a:r>
            <a:endParaRPr lang="en-US" altLang="zh-CN" sz="2800">
              <a:solidFill>
                <a:schemeClr val="tx1"/>
              </a:solidFill>
              <a:latin typeface="+mj-lt"/>
              <a:cs typeface="+mj-lt"/>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4" name="文本框 3"/>
          <p:cNvSpPr txBox="1"/>
          <p:nvPr/>
        </p:nvSpPr>
        <p:spPr>
          <a:xfrm>
            <a:off x="481330" y="1483995"/>
            <a:ext cx="11216640" cy="4631055"/>
          </a:xfrm>
          <a:prstGeom prst="rect">
            <a:avLst/>
          </a:prstGeom>
          <a:noFill/>
        </p:spPr>
        <p:txBody>
          <a:bodyPr wrap="square" rtlCol="0">
            <a:spAutoFit/>
          </a:bodyPr>
          <a:p>
            <a:pPr marL="457200" indent="-457200" fontAlgn="auto">
              <a:spcBef>
                <a:spcPts val="600"/>
              </a:spcBef>
              <a:buFont typeface="Arial" panose="020B0604020202020204" pitchFamily="34" charset="0"/>
              <a:buChar char="•"/>
            </a:pPr>
            <a:r>
              <a:rPr lang="zh-CN" altLang="en-US" sz="2800">
                <a:cs typeface="+mn-lt"/>
              </a:rPr>
              <a:t>Given a problem in which we have to choose between two models M1</a:t>
            </a:r>
            <a:r>
              <a:rPr lang="en-US" altLang="zh-CN" sz="2800">
                <a:cs typeface="+mn-lt"/>
              </a:rPr>
              <a:t>(</a:t>
            </a:r>
            <a:r>
              <a:rPr lang="zh-CN" altLang="en-US" sz="2800">
                <a:cs typeface="+mn-lt"/>
                <a:sym typeface="+mn-ea"/>
              </a:rPr>
              <a:t>neutral</a:t>
            </a:r>
            <a:r>
              <a:rPr lang="en-US" altLang="zh-CN" sz="2800">
                <a:cs typeface="+mn-lt"/>
                <a:sym typeface="+mn-ea"/>
              </a:rPr>
              <a:t>)</a:t>
            </a:r>
            <a:r>
              <a:rPr lang="zh-CN" altLang="en-US" sz="2800">
                <a:cs typeface="+mn-lt"/>
              </a:rPr>
              <a:t> and M2 (selection)</a:t>
            </a:r>
            <a:r>
              <a:rPr lang="en-US" altLang="zh-CN" sz="2800">
                <a:cs typeface="+mn-lt"/>
              </a:rPr>
              <a:t>.</a:t>
            </a:r>
            <a:endParaRPr lang="en-US" altLang="zh-CN" sz="2800">
              <a:cs typeface="+mn-lt"/>
            </a:endParaRPr>
          </a:p>
          <a:p>
            <a:pPr marL="914400" lvl="1" indent="-457200" fontAlgn="auto">
              <a:spcBef>
                <a:spcPts val="600"/>
              </a:spcBef>
              <a:buFont typeface="Arial" panose="020B0604020202020204" pitchFamily="34" charset="0"/>
              <a:buChar char="•"/>
            </a:pPr>
            <a:r>
              <a:rPr lang="zh-CN" altLang="en-US" sz="2800">
                <a:cs typeface="+mn-lt"/>
              </a:rPr>
              <a:t>on the basis of a data set N, </a:t>
            </a:r>
            <a:endParaRPr lang="zh-CN" altLang="en-US" sz="2800">
              <a:cs typeface="+mn-lt"/>
            </a:endParaRPr>
          </a:p>
          <a:p>
            <a:pPr marL="1371600" lvl="2" indent="-457200" fontAlgn="auto">
              <a:spcBef>
                <a:spcPts val="600"/>
              </a:spcBef>
              <a:buFont typeface="Arial" panose="020B0604020202020204" pitchFamily="34" charset="0"/>
              <a:buChar char="•"/>
            </a:pPr>
            <a:r>
              <a:rPr lang="zh-CN" altLang="en-US" sz="2800">
                <a:cs typeface="+mn-lt"/>
              </a:rPr>
              <a:t>BF for model M2</a:t>
            </a:r>
            <a:r>
              <a:rPr lang="en-US" altLang="zh-CN" sz="2800">
                <a:cs typeface="+mn-lt"/>
              </a:rPr>
              <a:t>:</a:t>
            </a:r>
            <a:r>
              <a:rPr lang="zh-CN" altLang="en-US" sz="2800">
                <a:cs typeface="+mn-lt"/>
              </a:rPr>
              <a:t> </a:t>
            </a:r>
            <a:endParaRPr lang="zh-CN" altLang="en-US" sz="2800">
              <a:cs typeface="+mn-lt"/>
            </a:endParaRPr>
          </a:p>
          <a:p>
            <a:pPr marL="457200" lvl="0" indent="-457200" fontAlgn="auto">
              <a:spcBef>
                <a:spcPts val="600"/>
              </a:spcBef>
              <a:buFont typeface="Arial" panose="020B0604020202020204" pitchFamily="34" charset="0"/>
              <a:buChar char="•"/>
            </a:pPr>
            <a:endParaRPr lang="zh-CN" altLang="en-US" sz="2800" b="1">
              <a:solidFill>
                <a:srgbClr val="FF0000"/>
              </a:solidFill>
              <a:cs typeface="+mn-lt"/>
            </a:endParaRPr>
          </a:p>
          <a:p>
            <a:pPr marL="457200" lvl="0" indent="-457200" fontAlgn="auto">
              <a:spcBef>
                <a:spcPts val="600"/>
              </a:spcBef>
              <a:buFont typeface="Arial" panose="020B0604020202020204" pitchFamily="34" charset="0"/>
              <a:buChar char="•"/>
            </a:pPr>
            <a:endParaRPr lang="zh-CN" altLang="en-US" sz="2800" b="1">
              <a:solidFill>
                <a:srgbClr val="FF0000"/>
              </a:solidFill>
              <a:cs typeface="+mn-lt"/>
            </a:endParaRPr>
          </a:p>
          <a:p>
            <a:pPr marL="457200" lvl="0" indent="-457200" fontAlgn="auto">
              <a:spcBef>
                <a:spcPts val="600"/>
              </a:spcBef>
              <a:buFont typeface="Arial" panose="020B0604020202020204" pitchFamily="34" charset="0"/>
              <a:buChar char="•"/>
            </a:pPr>
            <a:endParaRPr lang="zh-CN" altLang="en-US" sz="2800" b="1">
              <a:solidFill>
                <a:srgbClr val="FF0000"/>
              </a:solidFill>
              <a:cs typeface="+mn-lt"/>
            </a:endParaRPr>
          </a:p>
          <a:p>
            <a:pPr marL="457200" lvl="0" indent="-457200" fontAlgn="auto">
              <a:spcBef>
                <a:spcPts val="600"/>
              </a:spcBef>
              <a:buFont typeface="Arial" panose="020B0604020202020204" pitchFamily="34" charset="0"/>
              <a:buChar char="•"/>
            </a:pPr>
            <a:r>
              <a:rPr lang="en-US" altLang="zh-CN" sz="2800">
                <a:solidFill>
                  <a:schemeClr val="tx1"/>
                </a:solidFill>
                <a:cs typeface="+mn-lt"/>
              </a:rPr>
              <a:t>e.g.</a:t>
            </a:r>
            <a:r>
              <a:rPr lang="en-US" altLang="zh-CN" sz="2800" b="1">
                <a:solidFill>
                  <a:schemeClr val="tx1"/>
                </a:solidFill>
                <a:cs typeface="+mn-lt"/>
              </a:rPr>
              <a:t>  </a:t>
            </a:r>
            <a:endParaRPr lang="en-US" altLang="zh-CN" sz="2800" b="1">
              <a:solidFill>
                <a:schemeClr val="tx1"/>
              </a:solidFill>
              <a:cs typeface="+mn-lt"/>
            </a:endParaRPr>
          </a:p>
          <a:p>
            <a:pPr marL="914400" lvl="1" indent="-457200" fontAlgn="auto">
              <a:spcBef>
                <a:spcPts val="600"/>
              </a:spcBef>
              <a:buFont typeface="Arial" panose="020B0604020202020204" pitchFamily="34" charset="0"/>
              <a:buChar char="•"/>
            </a:pPr>
            <a:r>
              <a:rPr lang="en-US" altLang="zh-CN" sz="2800">
                <a:solidFill>
                  <a:schemeClr val="tx1"/>
                </a:solidFill>
                <a:cs typeface="+mn-lt"/>
              </a:rPr>
              <a:t>BF=2 </a:t>
            </a:r>
            <a:r>
              <a:rPr lang="en-US" altLang="zh-CN" sz="3600">
                <a:solidFill>
                  <a:schemeClr val="tx1"/>
                </a:solidFill>
                <a:cs typeface="+mn-lt"/>
              </a:rPr>
              <a:t>→</a:t>
            </a:r>
            <a:r>
              <a:rPr lang="en-US" altLang="zh-CN" sz="2800">
                <a:solidFill>
                  <a:schemeClr val="tx1"/>
                </a:solidFill>
                <a:cs typeface="+mn-lt"/>
              </a:rPr>
              <a:t> </a:t>
            </a:r>
            <a:r>
              <a:rPr lang="en-US" altLang="zh-CN" sz="2800">
                <a:solidFill>
                  <a:schemeClr val="tx1"/>
                </a:solidFill>
                <a:cs typeface="+mn-lt"/>
              </a:rPr>
              <a:t>the data favors model M2 over model M1 at odds of 2 to 1. </a:t>
            </a:r>
            <a:endParaRPr lang="en-US" altLang="zh-CN" sz="2800">
              <a:solidFill>
                <a:schemeClr val="tx1"/>
              </a:solidFill>
              <a:cs typeface="+mn-lt"/>
            </a:endParaRPr>
          </a:p>
        </p:txBody>
      </p:sp>
      <p:graphicFrame>
        <p:nvGraphicFramePr>
          <p:cNvPr id="5" name="对象 4">
            <a:hlinkClick r:id="" action="ppaction://ole?verb="/>
          </p:cNvPr>
          <p:cNvGraphicFramePr>
            <a:graphicFrameLocks noChangeAspect="1"/>
          </p:cNvGraphicFramePr>
          <p:nvPr/>
        </p:nvGraphicFramePr>
        <p:xfrm>
          <a:off x="5638800" y="3321050"/>
          <a:ext cx="914400" cy="215900"/>
        </p:xfrm>
        <a:graphic>
          <a:graphicData uri="http://schemas.openxmlformats.org/presentationml/2006/ole">
            <mc:AlternateContent xmlns:mc="http://schemas.openxmlformats.org/markup-compatibility/2006">
              <mc:Choice xmlns:v="urn:schemas-microsoft-com:vml" Requires="v">
                <p:oleObj spid="_x0000_s1025" name="" r:id="rId1" imgW="914400" imgH="215900" progId="Equation.KSEE3">
                  <p:embed/>
                </p:oleObj>
              </mc:Choice>
              <mc:Fallback>
                <p:oleObj name="" r:id="rId1" imgW="914400" imgH="215900" progId="Equation.KSEE3">
                  <p:embed/>
                  <p:pic>
                    <p:nvPicPr>
                      <p:cNvPr id="0" name="图片 1024"/>
                      <p:cNvPicPr/>
                      <p:nvPr/>
                    </p:nvPicPr>
                    <p:blipFill>
                      <a:blip r:embed="rId2"/>
                      <a:stretch>
                        <a:fillRect/>
                      </a:stretch>
                    </p:blipFill>
                    <p:spPr>
                      <a:xfrm>
                        <a:off x="5638800" y="3321050"/>
                        <a:ext cx="914400" cy="21590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2191703" y="3663950"/>
          <a:ext cx="2530475" cy="982345"/>
        </p:xfrm>
        <a:graphic>
          <a:graphicData uri="http://schemas.openxmlformats.org/presentationml/2006/ole">
            <mc:AlternateContent xmlns:mc="http://schemas.openxmlformats.org/markup-compatibility/2006">
              <mc:Choice xmlns:v="urn:schemas-microsoft-com:vml" Requires="v">
                <p:oleObj spid="_x0000_s1026" name="" r:id="rId3" imgW="1079500" imgH="419100" progId="Equation.KSEE3">
                  <p:embed/>
                </p:oleObj>
              </mc:Choice>
              <mc:Fallback>
                <p:oleObj name="" r:id="rId3" imgW="1079500" imgH="419100" progId="Equation.KSEE3">
                  <p:embed/>
                  <p:pic>
                    <p:nvPicPr>
                      <p:cNvPr id="0" name="图片 1025"/>
                      <p:cNvPicPr/>
                      <p:nvPr/>
                    </p:nvPicPr>
                    <p:blipFill>
                      <a:blip r:embed="rId4"/>
                      <a:stretch>
                        <a:fillRect/>
                      </a:stretch>
                    </p:blipFill>
                    <p:spPr>
                      <a:xfrm>
                        <a:off x="2191703" y="3663950"/>
                        <a:ext cx="2530475" cy="982345"/>
                      </a:xfrm>
                      <a:prstGeom prst="rect">
                        <a:avLst/>
                      </a:prstGeom>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graphicFrame>
        <p:nvGraphicFramePr>
          <p:cNvPr id="3" name="表格 2"/>
          <p:cNvGraphicFramePr/>
          <p:nvPr>
            <p:custDataLst>
              <p:tags r:id="rId1"/>
            </p:custDataLst>
          </p:nvPr>
        </p:nvGraphicFramePr>
        <p:xfrm>
          <a:off x="863600" y="1607185"/>
          <a:ext cx="10464800" cy="4196080"/>
        </p:xfrm>
        <a:graphic>
          <a:graphicData uri="http://schemas.openxmlformats.org/drawingml/2006/table">
            <a:tbl>
              <a:tblPr firstRow="1" bandRow="1">
                <a:tableStyleId>{5C22544A-7EE6-4342-B048-85BDC9FD1C3A}</a:tableStyleId>
              </a:tblPr>
              <a:tblGrid>
                <a:gridCol w="2498090"/>
                <a:gridCol w="2498090"/>
                <a:gridCol w="2498090"/>
                <a:gridCol w="2970530"/>
              </a:tblGrid>
              <a:tr h="944880">
                <a:tc>
                  <a:txBody>
                    <a:bodyPr/>
                    <a:p>
                      <a:pPr algn="ctr">
                        <a:buNone/>
                      </a:pPr>
                      <a:r>
                        <a:rPr lang="zh-CN" altLang="en-US" sz="2800">
                          <a:cs typeface="+mn-lt"/>
                        </a:rPr>
                        <a:t>P(α≠0)</a:t>
                      </a:r>
                      <a:endParaRPr lang="zh-CN" altLang="en-US" sz="2800">
                        <a:cs typeface="+mn-lt"/>
                      </a:endParaRPr>
                    </a:p>
                  </a:txBody>
                  <a:tcPr anchor="ctr" anchorCtr="0"/>
                </a:tc>
                <a:tc>
                  <a:txBody>
                    <a:bodyPr/>
                    <a:p>
                      <a:pPr algn="ctr">
                        <a:buNone/>
                      </a:pPr>
                      <a:r>
                        <a:rPr lang="en-US" altLang="zh-CN" sz="2800"/>
                        <a:t>BF</a:t>
                      </a:r>
                      <a:endParaRPr lang="en-US" altLang="zh-CN" sz="2800"/>
                    </a:p>
                  </a:txBody>
                  <a:tcPr anchor="ctr" anchorCtr="0"/>
                </a:tc>
                <a:tc>
                  <a:txBody>
                    <a:bodyPr/>
                    <a:p>
                      <a:pPr algn="ctr">
                        <a:buNone/>
                      </a:pPr>
                      <a:r>
                        <a:rPr lang="zh-CN" altLang="en-US" sz="2800"/>
                        <a:t>log</a:t>
                      </a:r>
                      <a:r>
                        <a:rPr lang="zh-CN" altLang="en-US" sz="2800" baseline="-25000"/>
                        <a:t>10</a:t>
                      </a:r>
                      <a:r>
                        <a:rPr lang="zh-CN" altLang="en-US" sz="2800"/>
                        <a:t>BF</a:t>
                      </a:r>
                      <a:endParaRPr lang="zh-CN" altLang="en-US" sz="2800"/>
                    </a:p>
                  </a:txBody>
                  <a:tcPr anchor="ctr" anchorCtr="0"/>
                </a:tc>
                <a:tc>
                  <a:txBody>
                    <a:bodyPr/>
                    <a:p>
                      <a:pPr algn="ctr">
                        <a:buNone/>
                      </a:pPr>
                      <a:r>
                        <a:rPr lang="zh-CN" altLang="en-US" sz="2800"/>
                        <a:t>Jeffreys' interpretation</a:t>
                      </a:r>
                      <a:endParaRPr lang="zh-CN" altLang="en-US" sz="2800"/>
                    </a:p>
                  </a:txBody>
                  <a:tcPr anchor="ctr" anchorCtr="0"/>
                </a:tc>
              </a:tr>
              <a:tr h="650240">
                <a:tc>
                  <a:txBody>
                    <a:bodyPr/>
                    <a:p>
                      <a:pPr algn="ctr">
                        <a:buNone/>
                      </a:pPr>
                      <a:r>
                        <a:rPr lang="en-US" altLang="zh-CN" sz="2400"/>
                        <a:t>0.50  → 0.76</a:t>
                      </a:r>
                      <a:endParaRPr lang="en-US" altLang="zh-CN" sz="2400"/>
                    </a:p>
                  </a:txBody>
                  <a:tcPr anchor="ctr" anchorCtr="0"/>
                </a:tc>
                <a:tc>
                  <a:txBody>
                    <a:bodyPr/>
                    <a:p>
                      <a:pPr algn="ctr">
                        <a:buNone/>
                      </a:pPr>
                      <a:r>
                        <a:rPr lang="en-US" altLang="zh-CN" sz="2400">
                          <a:sym typeface="+mn-ea"/>
                        </a:rPr>
                        <a:t>1 → 3</a:t>
                      </a:r>
                      <a:endParaRPr lang="en-US" altLang="zh-CN" sz="2400">
                        <a:sym typeface="+mn-ea"/>
                      </a:endParaRPr>
                    </a:p>
                  </a:txBody>
                  <a:tcPr anchor="ctr" anchorCtr="0"/>
                </a:tc>
                <a:tc>
                  <a:txBody>
                    <a:bodyPr/>
                    <a:p>
                      <a:pPr algn="ctr">
                        <a:buNone/>
                      </a:pPr>
                      <a:r>
                        <a:rPr lang="en-US" altLang="zh-CN" sz="2400">
                          <a:sym typeface="+mn-ea"/>
                        </a:rPr>
                        <a:t>0 →0.5</a:t>
                      </a:r>
                      <a:endParaRPr lang="en-US" altLang="zh-CN" sz="2400">
                        <a:sym typeface="+mn-ea"/>
                      </a:endParaRPr>
                    </a:p>
                  </a:txBody>
                  <a:tcPr anchor="ctr" anchorCtr="0"/>
                </a:tc>
                <a:tc>
                  <a:txBody>
                    <a:bodyPr/>
                    <a:p>
                      <a:pPr algn="ctr">
                        <a:buNone/>
                      </a:pPr>
                      <a:r>
                        <a:rPr lang="en-US" altLang="zh-CN" sz="2400">
                          <a:sym typeface="+mn-ea"/>
                        </a:rPr>
                        <a:t>Barely worth mentioning</a:t>
                      </a:r>
                      <a:endParaRPr lang="en-US" altLang="zh-CN" sz="2400">
                        <a:sym typeface="+mn-ea"/>
                      </a:endParaRPr>
                    </a:p>
                  </a:txBody>
                  <a:tcPr anchor="ctr" anchorCtr="0"/>
                </a:tc>
              </a:tr>
              <a:tr h="650240">
                <a:tc>
                  <a:txBody>
                    <a:bodyPr/>
                    <a:p>
                      <a:pPr algn="ctr">
                        <a:buNone/>
                      </a:pPr>
                      <a:r>
                        <a:rPr lang="en-US" altLang="zh-CN" sz="2400">
                          <a:sym typeface="+mn-ea"/>
                        </a:rPr>
                        <a:t>0.76 → 0.91</a:t>
                      </a:r>
                      <a:endParaRPr lang="zh-CN" altLang="en-US"/>
                    </a:p>
                  </a:txBody>
                  <a:tcPr anchor="ctr" anchorCtr="0"/>
                </a:tc>
                <a:tc>
                  <a:txBody>
                    <a:bodyPr/>
                    <a:p>
                      <a:pPr algn="ctr">
                        <a:buNone/>
                      </a:pPr>
                      <a:r>
                        <a:rPr lang="en-US" altLang="zh-CN" sz="2400">
                          <a:sym typeface="+mn-ea"/>
                        </a:rPr>
                        <a:t>3 →10</a:t>
                      </a:r>
                      <a:endParaRPr lang="en-US" altLang="zh-CN" sz="2400">
                        <a:sym typeface="+mn-ea"/>
                      </a:endParaRPr>
                    </a:p>
                  </a:txBody>
                  <a:tcPr anchor="ctr" anchorCtr="0"/>
                </a:tc>
                <a:tc>
                  <a:txBody>
                    <a:bodyPr/>
                    <a:p>
                      <a:pPr algn="ctr">
                        <a:buNone/>
                      </a:pPr>
                      <a:r>
                        <a:rPr lang="en-US" altLang="zh-CN" sz="2400">
                          <a:sym typeface="+mn-ea"/>
                        </a:rPr>
                        <a:t>0.5 → 1</a:t>
                      </a:r>
                      <a:endParaRPr lang="en-US" altLang="zh-CN" sz="2400">
                        <a:sym typeface="+mn-ea"/>
                      </a:endParaRPr>
                    </a:p>
                  </a:txBody>
                  <a:tcPr anchor="ctr" anchorCtr="0"/>
                </a:tc>
                <a:tc>
                  <a:txBody>
                    <a:bodyPr/>
                    <a:p>
                      <a:pPr algn="ctr">
                        <a:buNone/>
                      </a:pPr>
                      <a:r>
                        <a:rPr lang="en-US" altLang="zh-CN" sz="2400">
                          <a:sym typeface="+mn-ea"/>
                        </a:rPr>
                        <a:t>Sustiantial</a:t>
                      </a:r>
                      <a:endParaRPr lang="en-US" altLang="zh-CN" sz="2400">
                        <a:sym typeface="+mn-ea"/>
                      </a:endParaRPr>
                    </a:p>
                  </a:txBody>
                  <a:tcPr anchor="ctr" anchorCtr="0"/>
                </a:tc>
              </a:tr>
              <a:tr h="650240">
                <a:tc>
                  <a:txBody>
                    <a:bodyPr/>
                    <a:p>
                      <a:pPr algn="ctr">
                        <a:buNone/>
                      </a:pPr>
                      <a:r>
                        <a:rPr lang="en-US" altLang="zh-CN" sz="2400">
                          <a:sym typeface="+mn-ea"/>
                        </a:rPr>
                        <a:t>0.91 → 0.97</a:t>
                      </a:r>
                      <a:endParaRPr lang="en-US" altLang="zh-CN" sz="2400">
                        <a:sym typeface="+mn-ea"/>
                      </a:endParaRPr>
                    </a:p>
                  </a:txBody>
                  <a:tcPr anchor="b" anchorCtr="0"/>
                </a:tc>
                <a:tc>
                  <a:txBody>
                    <a:bodyPr/>
                    <a:p>
                      <a:pPr algn="ctr">
                        <a:buNone/>
                      </a:pPr>
                      <a:r>
                        <a:rPr lang="en-US" altLang="zh-CN" sz="2400">
                          <a:sym typeface="+mn-ea"/>
                        </a:rPr>
                        <a:t> 10 →32</a:t>
                      </a:r>
                      <a:endParaRPr lang="en-US" altLang="zh-CN" sz="2400">
                        <a:sym typeface="+mn-ea"/>
                      </a:endParaRPr>
                    </a:p>
                  </a:txBody>
                  <a:tcPr anchor="ctr" anchorCtr="0"/>
                </a:tc>
                <a:tc>
                  <a:txBody>
                    <a:bodyPr/>
                    <a:p>
                      <a:pPr algn="ctr">
                        <a:buNone/>
                      </a:pPr>
                      <a:r>
                        <a:rPr lang="en-US" altLang="zh-CN" sz="2400">
                          <a:sym typeface="+mn-ea"/>
                        </a:rPr>
                        <a:t>1 → 1.5</a:t>
                      </a:r>
                      <a:endParaRPr lang="en-US" altLang="zh-CN" sz="2400">
                        <a:sym typeface="+mn-ea"/>
                      </a:endParaRPr>
                    </a:p>
                  </a:txBody>
                  <a:tcPr anchor="ctr" anchorCtr="0"/>
                </a:tc>
                <a:tc>
                  <a:txBody>
                    <a:bodyPr/>
                    <a:p>
                      <a:pPr algn="ctr">
                        <a:buNone/>
                      </a:pPr>
                      <a:r>
                        <a:rPr lang="en-US" altLang="zh-CN" sz="2400">
                          <a:sym typeface="+mn-ea"/>
                        </a:rPr>
                        <a:t>Strong</a:t>
                      </a:r>
                      <a:endParaRPr lang="en-US" altLang="zh-CN" sz="2400">
                        <a:sym typeface="+mn-ea"/>
                      </a:endParaRPr>
                    </a:p>
                  </a:txBody>
                  <a:tcPr anchor="ctr" anchorCtr="0"/>
                </a:tc>
              </a:tr>
              <a:tr h="650240">
                <a:tc>
                  <a:txBody>
                    <a:bodyPr/>
                    <a:p>
                      <a:pPr algn="ctr">
                        <a:buNone/>
                      </a:pPr>
                      <a:r>
                        <a:rPr lang="en-US" altLang="zh-CN" sz="2400">
                          <a:sym typeface="+mn-ea"/>
                        </a:rPr>
                        <a:t>0.97 → 0.99</a:t>
                      </a:r>
                      <a:endParaRPr lang="en-US" altLang="zh-CN" sz="2400">
                        <a:sym typeface="+mn-ea"/>
                      </a:endParaRPr>
                    </a:p>
                  </a:txBody>
                  <a:tcPr anchor="ctr" anchorCtr="0"/>
                </a:tc>
                <a:tc>
                  <a:txBody>
                    <a:bodyPr/>
                    <a:p>
                      <a:pPr algn="ctr">
                        <a:buNone/>
                      </a:pPr>
                      <a:r>
                        <a:rPr lang="en-US" altLang="zh-CN" sz="2400">
                          <a:sym typeface="+mn-ea"/>
                        </a:rPr>
                        <a:t>32 → 100</a:t>
                      </a:r>
                      <a:endParaRPr lang="en-US" altLang="zh-CN" sz="2400">
                        <a:sym typeface="+mn-ea"/>
                      </a:endParaRPr>
                    </a:p>
                  </a:txBody>
                  <a:tcPr anchor="ctr" anchorCtr="0"/>
                </a:tc>
                <a:tc>
                  <a:txBody>
                    <a:bodyPr/>
                    <a:p>
                      <a:pPr algn="ctr">
                        <a:buNone/>
                      </a:pPr>
                      <a:r>
                        <a:rPr lang="en-US" altLang="zh-CN" sz="2400">
                          <a:sym typeface="+mn-ea"/>
                        </a:rPr>
                        <a:t>1.5 → 2</a:t>
                      </a:r>
                      <a:endParaRPr lang="en-US" altLang="zh-CN" sz="2400">
                        <a:sym typeface="+mn-ea"/>
                      </a:endParaRPr>
                    </a:p>
                  </a:txBody>
                  <a:tcPr anchor="ctr" anchorCtr="0"/>
                </a:tc>
                <a:tc>
                  <a:txBody>
                    <a:bodyPr/>
                    <a:p>
                      <a:pPr algn="ctr">
                        <a:buNone/>
                      </a:pPr>
                      <a:r>
                        <a:rPr lang="en-US" altLang="zh-CN" sz="2400">
                          <a:sym typeface="+mn-ea"/>
                        </a:rPr>
                        <a:t>Very Strong</a:t>
                      </a:r>
                      <a:endParaRPr lang="en-US" altLang="zh-CN" sz="2400">
                        <a:sym typeface="+mn-ea"/>
                      </a:endParaRPr>
                    </a:p>
                  </a:txBody>
                  <a:tcPr anchor="ctr" anchorCtr="0"/>
                </a:tc>
              </a:tr>
              <a:tr h="650240">
                <a:tc>
                  <a:txBody>
                    <a:bodyPr/>
                    <a:p>
                      <a:pPr algn="ctr">
                        <a:buNone/>
                      </a:pPr>
                      <a:r>
                        <a:rPr lang="en-US" altLang="zh-CN" sz="2400">
                          <a:sym typeface="+mn-ea"/>
                        </a:rPr>
                        <a:t>0.99 → 1.00</a:t>
                      </a:r>
                      <a:endParaRPr lang="en-US" altLang="zh-CN" sz="2400">
                        <a:sym typeface="+mn-ea"/>
                      </a:endParaRPr>
                    </a:p>
                  </a:txBody>
                  <a:tcPr anchor="ctr" anchorCtr="0"/>
                </a:tc>
                <a:tc>
                  <a:txBody>
                    <a:bodyPr/>
                    <a:p>
                      <a:pPr algn="ctr">
                        <a:buNone/>
                      </a:pPr>
                      <a:r>
                        <a:rPr lang="en-US" altLang="zh-CN" sz="2400">
                          <a:sym typeface="+mn-ea"/>
                        </a:rPr>
                        <a:t> 100 → ∞</a:t>
                      </a:r>
                      <a:endParaRPr lang="en-US" altLang="zh-CN" sz="2400">
                        <a:sym typeface="+mn-ea"/>
                      </a:endParaRPr>
                    </a:p>
                  </a:txBody>
                  <a:tcPr anchor="ctr" anchorCtr="0"/>
                </a:tc>
                <a:tc>
                  <a:txBody>
                    <a:bodyPr/>
                    <a:p>
                      <a:pPr algn="ctr">
                        <a:buNone/>
                      </a:pPr>
                      <a:r>
                        <a:rPr lang="en-US" altLang="zh-CN" sz="2400">
                          <a:sym typeface="+mn-ea"/>
                        </a:rPr>
                        <a:t>2 → </a:t>
                      </a:r>
                      <a:r>
                        <a:rPr lang="en-US" altLang="zh-CN" sz="2400">
                          <a:sym typeface="+mn-ea"/>
                        </a:rPr>
                        <a:t>∞</a:t>
                      </a:r>
                      <a:endParaRPr lang="en-US" altLang="zh-CN" sz="2400">
                        <a:sym typeface="+mn-ea"/>
                      </a:endParaRPr>
                    </a:p>
                  </a:txBody>
                  <a:tcPr anchor="ctr" anchorCtr="0"/>
                </a:tc>
                <a:tc>
                  <a:txBody>
                    <a:bodyPr/>
                    <a:p>
                      <a:pPr algn="ctr">
                        <a:buNone/>
                      </a:pPr>
                      <a:r>
                        <a:rPr lang="en-US" altLang="zh-CN" sz="2400">
                          <a:sym typeface="+mn-ea"/>
                        </a:rPr>
                        <a:t>Decisive</a:t>
                      </a:r>
                      <a:endParaRPr lang="en-US" altLang="zh-CN" sz="2400">
                        <a:sym typeface="+mn-ea"/>
                      </a:endParaRPr>
                    </a:p>
                  </a:txBody>
                  <a:tcPr anchor="ctr" anchorCtr="0"/>
                </a:tc>
              </a:tr>
            </a:tbl>
          </a:graphicData>
        </a:graphic>
      </p:graphicFrame>
      <p:sp>
        <p:nvSpPr>
          <p:cNvPr id="5" name="文本框 4"/>
          <p:cNvSpPr txBox="1"/>
          <p:nvPr/>
        </p:nvSpPr>
        <p:spPr>
          <a:xfrm>
            <a:off x="3061970" y="6085205"/>
            <a:ext cx="6068695" cy="460375"/>
          </a:xfrm>
          <a:prstGeom prst="rect">
            <a:avLst/>
          </a:prstGeom>
          <a:noFill/>
        </p:spPr>
        <p:txBody>
          <a:bodyPr wrap="square" rtlCol="0">
            <a:spAutoFit/>
          </a:bodyPr>
          <a:p>
            <a:r>
              <a:rPr lang="en-US" altLang="zh-CN" sz="2400">
                <a:sym typeface="+mn-ea"/>
              </a:rPr>
              <a:t>J</a:t>
            </a:r>
            <a:r>
              <a:rPr lang="zh-CN" altLang="en-US" sz="2400">
                <a:sym typeface="+mn-ea"/>
              </a:rPr>
              <a:t>effreys' scale of evidence for Bayes factors</a:t>
            </a:r>
            <a:endParaRPr lang="zh-CN" altLang="en-US" sz="240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4025" y="349250"/>
            <a:ext cx="4987290" cy="825500"/>
          </a:xfrm>
        </p:spPr>
        <p:txBody>
          <a:bodyPr>
            <a:normAutofit/>
          </a:bodyPr>
          <a:p>
            <a:r>
              <a:rPr lang="en-US" altLang="zh-CN" b="1"/>
              <a:t>Content</a:t>
            </a:r>
            <a:endParaRPr lang="en-US" altLang="zh-CN" b="1"/>
          </a:p>
        </p:txBody>
      </p:sp>
      <p:sp>
        <p:nvSpPr>
          <p:cNvPr id="3" name="内容占位符 2"/>
          <p:cNvSpPr>
            <a:spLocks noGrp="1"/>
          </p:cNvSpPr>
          <p:nvPr>
            <p:ph idx="1"/>
          </p:nvPr>
        </p:nvSpPr>
        <p:spPr>
          <a:xfrm>
            <a:off x="838200" y="1758950"/>
            <a:ext cx="10515600" cy="4351338"/>
          </a:xfrm>
        </p:spPr>
        <p:txBody>
          <a:bodyPr/>
          <a:p>
            <a:pPr fontAlgn="auto">
              <a:lnSpc>
                <a:spcPct val="150000"/>
              </a:lnSpc>
            </a:pPr>
            <a:r>
              <a:rPr lang="en-US" altLang="zh-CN" sz="3600"/>
              <a:t>FDIST</a:t>
            </a:r>
            <a:endParaRPr lang="en-US" altLang="zh-CN" sz="3600"/>
          </a:p>
          <a:p>
            <a:pPr fontAlgn="auto">
              <a:lnSpc>
                <a:spcPct val="150000"/>
              </a:lnSpc>
            </a:pPr>
            <a:r>
              <a:rPr lang="en-US" altLang="zh-CN" sz="3600"/>
              <a:t>Bayescan</a:t>
            </a:r>
            <a:endParaRPr lang="en-US" altLang="zh-CN" sz="3600"/>
          </a:p>
          <a:p>
            <a:pPr fontAlgn="auto">
              <a:lnSpc>
                <a:spcPct val="150000"/>
              </a:lnSpc>
            </a:pPr>
            <a:r>
              <a:rPr lang="en-US" altLang="zh-CN" sz="3600"/>
              <a:t>PCA corrects for stratification in GWAS</a:t>
            </a:r>
            <a:endParaRPr lang="en-US" altLang="zh-CN" sz="3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3" name="文本框 2"/>
          <p:cNvSpPr txBox="1"/>
          <p:nvPr/>
        </p:nvSpPr>
        <p:spPr>
          <a:xfrm>
            <a:off x="481330" y="1229360"/>
            <a:ext cx="11301730" cy="4399915"/>
          </a:xfrm>
          <a:prstGeom prst="rect">
            <a:avLst/>
          </a:prstGeom>
          <a:noFill/>
        </p:spPr>
        <p:txBody>
          <a:bodyPr wrap="square" rtlCol="0">
            <a:spAutoFit/>
          </a:bodyPr>
          <a:p>
            <a:pPr marL="457200" indent="-457200">
              <a:buFont typeface="Arial" panose="020B0604020202020204" pitchFamily="34" charset="0"/>
              <a:buChar char="•"/>
            </a:pPr>
            <a:r>
              <a:rPr lang="zh-CN" altLang="en-US" sz="2800">
                <a:cs typeface="+mn-lt"/>
                <a:sym typeface="+mn-ea"/>
              </a:rPr>
              <a:t>In the context of multiple testing</a:t>
            </a:r>
            <a:r>
              <a:rPr lang="en-US" altLang="zh-CN" sz="2800">
                <a:cs typeface="+mn-lt"/>
                <a:sym typeface="+mn-ea"/>
              </a:rPr>
              <a:t>, we</a:t>
            </a:r>
            <a:r>
              <a:rPr lang="en-US" altLang="zh-CN" sz="2800">
                <a:cs typeface="+mn-lt"/>
                <a:sym typeface="+mn-ea"/>
              </a:rPr>
              <a:t> need </a:t>
            </a:r>
            <a:r>
              <a:rPr lang="zh-CN" altLang="en-US" sz="2800">
                <a:sym typeface="+mn-ea"/>
              </a:rPr>
              <a:t>to incorporate our skepticism about the chance that each locus is under selection. </a:t>
            </a:r>
            <a:endParaRPr lang="zh-CN" altLang="en-US" sz="2800">
              <a:sym typeface="+mn-ea"/>
            </a:endParaRPr>
          </a:p>
          <a:p>
            <a:pPr marL="457200" indent="-457200">
              <a:buFont typeface="Arial" panose="020B0604020202020204" pitchFamily="34" charset="0"/>
              <a:buChar char="•"/>
            </a:pPr>
            <a:endParaRPr lang="en-US" altLang="zh-CN" sz="2800">
              <a:cs typeface="+mn-lt"/>
              <a:sym typeface="+mn-ea"/>
            </a:endParaRPr>
          </a:p>
          <a:p>
            <a:pPr marL="457200" indent="-457200">
              <a:buFont typeface="Arial" panose="020B0604020202020204" pitchFamily="34" charset="0"/>
              <a:buChar char="•"/>
            </a:pPr>
            <a:r>
              <a:rPr lang="en-US" altLang="zh-CN" sz="2800">
                <a:cs typeface="+mn-lt"/>
                <a:sym typeface="+mn-ea"/>
              </a:rPr>
              <a:t>Done by </a:t>
            </a:r>
            <a:endParaRPr lang="en-US" altLang="zh-CN" sz="2800">
              <a:cs typeface="+mn-lt"/>
              <a:sym typeface="+mn-ea"/>
            </a:endParaRPr>
          </a:p>
          <a:p>
            <a:pPr marL="914400" lvl="1" indent="-457200">
              <a:buFont typeface="Arial" panose="020B0604020202020204" pitchFamily="34" charset="0"/>
              <a:buChar char="•"/>
            </a:pPr>
            <a:r>
              <a:rPr lang="zh-CN" altLang="en-US" sz="2800">
                <a:sym typeface="+mn-ea"/>
              </a:rPr>
              <a:t>setting the prior odds for the neutral model</a:t>
            </a:r>
            <a:r>
              <a:rPr lang="en-US" altLang="zh-CN" sz="2800" b="1">
                <a:solidFill>
                  <a:schemeClr val="tx1"/>
                </a:solidFill>
                <a:sym typeface="+mn-ea"/>
              </a:rPr>
              <a:t>:</a:t>
            </a:r>
            <a:r>
              <a:rPr lang="zh-CN" altLang="en-US" sz="2800">
                <a:solidFill>
                  <a:schemeClr val="tx1"/>
                </a:solidFill>
                <a:sym typeface="+mn-ea"/>
              </a:rPr>
              <a:t> </a:t>
            </a:r>
            <a:endParaRPr lang="en-US" altLang="zh-CN" sz="2800">
              <a:sym typeface="+mn-ea"/>
            </a:endParaRPr>
          </a:p>
          <a:p>
            <a:pPr lvl="2" indent="0">
              <a:buFont typeface="Arial" panose="020B0604020202020204" pitchFamily="34" charset="0"/>
              <a:buNone/>
            </a:pPr>
            <a:r>
              <a:rPr lang="zh-CN" altLang="en-US" sz="2800" b="1">
                <a:solidFill>
                  <a:srgbClr val="FF0000"/>
                </a:solidFill>
                <a:sym typeface="+mn-ea"/>
              </a:rPr>
              <a:t> </a:t>
            </a:r>
            <a:endParaRPr lang="zh-CN" altLang="en-US" sz="2800" b="1">
              <a:solidFill>
                <a:srgbClr val="FF0000"/>
              </a:solidFill>
              <a:sym typeface="+mn-ea"/>
            </a:endParaRPr>
          </a:p>
          <a:p>
            <a:pPr marL="1371600" lvl="2" indent="-457200">
              <a:buFont typeface="Arial" panose="020B0604020202020204" pitchFamily="34" charset="0"/>
              <a:buChar char="•"/>
            </a:pPr>
            <a:endParaRPr lang="zh-CN" altLang="en-US" sz="2800" b="1">
              <a:solidFill>
                <a:srgbClr val="FF0000"/>
              </a:solidFill>
              <a:sym typeface="+mn-ea"/>
            </a:endParaRPr>
          </a:p>
          <a:p>
            <a:pPr marL="914400" lvl="1" indent="-457200">
              <a:buFont typeface="Arial" panose="020B0604020202020204" pitchFamily="34" charset="0"/>
              <a:buChar char="•"/>
            </a:pPr>
            <a:endParaRPr lang="zh-CN" altLang="en-US" sz="2800">
              <a:sym typeface="+mn-ea"/>
            </a:endParaRPr>
          </a:p>
          <a:p>
            <a:pPr marL="914400" lvl="1" indent="-457200">
              <a:buFont typeface="Arial" panose="020B0604020202020204" pitchFamily="34" charset="0"/>
              <a:buChar char="•"/>
            </a:pPr>
            <a:r>
              <a:rPr lang="zh-CN" altLang="en-US" sz="2800">
                <a:sym typeface="+mn-ea"/>
              </a:rPr>
              <a:t>using Posterior Odds instead of Bayes factors</a:t>
            </a:r>
            <a:r>
              <a:rPr lang="en-US" altLang="zh-CN" sz="2800">
                <a:sym typeface="+mn-ea"/>
              </a:rPr>
              <a:t>:</a:t>
            </a:r>
            <a:endParaRPr lang="en-US" altLang="zh-CN" sz="2800">
              <a:sym typeface="+mn-ea"/>
            </a:endParaRPr>
          </a:p>
          <a:p>
            <a:pPr marL="1371600" lvl="2" indent="-457200">
              <a:buFont typeface="Arial" panose="020B0604020202020204" pitchFamily="34" charset="0"/>
              <a:buChar char="•"/>
            </a:pPr>
            <a:endParaRPr lang="zh-CN" altLang="en-US" sz="2800" b="1">
              <a:solidFill>
                <a:srgbClr val="FF0000"/>
              </a:solidFill>
              <a:cs typeface="+mn-lt"/>
              <a:sym typeface="+mn-ea"/>
            </a:endParaRPr>
          </a:p>
        </p:txBody>
      </p:sp>
      <p:graphicFrame>
        <p:nvGraphicFramePr>
          <p:cNvPr id="4" name="对象 3">
            <a:hlinkClick r:id="" action="ppaction://ole?verb="/>
          </p:cNvPr>
          <p:cNvGraphicFramePr>
            <a:graphicFrameLocks noChangeAspect="1"/>
          </p:cNvGraphicFramePr>
          <p:nvPr/>
        </p:nvGraphicFramePr>
        <p:xfrm>
          <a:off x="2717165" y="3488055"/>
          <a:ext cx="1391920" cy="1121410"/>
        </p:xfrm>
        <a:graphic>
          <a:graphicData uri="http://schemas.openxmlformats.org/presentationml/2006/ole">
            <mc:AlternateContent xmlns:mc="http://schemas.openxmlformats.org/markup-compatibility/2006">
              <mc:Choice xmlns:v="urn:schemas-microsoft-com:vml" Requires="v">
                <p:oleObj spid="_x0000_s2049" name="" r:id="rId1" imgW="1821815" imgH="1466850" progId="Equation.KSEE3">
                  <p:embed/>
                </p:oleObj>
              </mc:Choice>
              <mc:Fallback>
                <p:oleObj name="" r:id="rId1" imgW="1821815" imgH="1466850" progId="Equation.KSEE3">
                  <p:embed/>
                  <p:pic>
                    <p:nvPicPr>
                      <p:cNvPr id="0" name="图片 2048"/>
                      <p:cNvPicPr/>
                      <p:nvPr/>
                    </p:nvPicPr>
                    <p:blipFill>
                      <a:blip r:embed="rId2"/>
                      <a:stretch>
                        <a:fillRect/>
                      </a:stretch>
                    </p:blipFill>
                    <p:spPr>
                      <a:xfrm>
                        <a:off x="2717165" y="3488055"/>
                        <a:ext cx="1391920" cy="112141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972945" y="5274945"/>
          <a:ext cx="6122035" cy="1262380"/>
        </p:xfrm>
        <a:graphic>
          <a:graphicData uri="http://schemas.openxmlformats.org/presentationml/2006/ole">
            <mc:AlternateContent xmlns:mc="http://schemas.openxmlformats.org/markup-compatibility/2006">
              <mc:Choice xmlns:v="urn:schemas-microsoft-com:vml" Requires="v">
                <p:oleObj spid="_x0000_s2050" name="" r:id="rId3" imgW="2032000" imgH="419100" progId="Equation.KSEE3">
                  <p:embed/>
                </p:oleObj>
              </mc:Choice>
              <mc:Fallback>
                <p:oleObj name="" r:id="rId3" imgW="2032000" imgH="419100" progId="Equation.KSEE3">
                  <p:embed/>
                  <p:pic>
                    <p:nvPicPr>
                      <p:cNvPr id="0" name="图片 2049"/>
                      <p:cNvPicPr/>
                      <p:nvPr/>
                    </p:nvPicPr>
                    <p:blipFill>
                      <a:blip r:embed="rId4"/>
                      <a:stretch>
                        <a:fillRect/>
                      </a:stretch>
                    </p:blipFill>
                    <p:spPr>
                      <a:xfrm>
                        <a:off x="1972945" y="5274945"/>
                        <a:ext cx="6122035" cy="1262380"/>
                      </a:xfrm>
                      <a:prstGeom prst="rect">
                        <a:avLst/>
                      </a:prstGeom>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3" name="文本框 2"/>
          <p:cNvSpPr txBox="1"/>
          <p:nvPr/>
        </p:nvSpPr>
        <p:spPr>
          <a:xfrm>
            <a:off x="481330" y="1493520"/>
            <a:ext cx="11429365" cy="4399915"/>
          </a:xfrm>
          <a:prstGeom prst="rect">
            <a:avLst/>
          </a:prstGeom>
          <a:noFill/>
        </p:spPr>
        <p:txBody>
          <a:bodyPr wrap="square" rtlCol="0">
            <a:spAutoFit/>
          </a:bodyPr>
          <a:p>
            <a:pPr marL="457200" indent="-457200">
              <a:buFont typeface="Arial" panose="020B0604020202020204" pitchFamily="34" charset="0"/>
              <a:buChar char="•"/>
            </a:pPr>
            <a:r>
              <a:rPr lang="en-US" altLang="zh-CN" sz="2800">
                <a:cs typeface="+mn-lt"/>
              </a:rPr>
              <a:t>P</a:t>
            </a:r>
            <a:r>
              <a:rPr lang="zh-CN" altLang="en-US" sz="2800">
                <a:cs typeface="+mn-lt"/>
              </a:rPr>
              <a:t>osterior </a:t>
            </a:r>
            <a:r>
              <a:rPr lang="en-US" altLang="zh-CN" sz="2800">
                <a:cs typeface="+mn-lt"/>
              </a:rPr>
              <a:t>p</a:t>
            </a:r>
            <a:r>
              <a:rPr lang="zh-CN" altLang="en-US" sz="2800">
                <a:cs typeface="+mn-lt"/>
              </a:rPr>
              <a:t>robabilities directly allow the control of the False Discovery Rate (FDR). </a:t>
            </a:r>
            <a:endParaRPr lang="zh-CN" altLang="en-US" sz="2800">
              <a:cs typeface="+mn-lt"/>
            </a:endParaRPr>
          </a:p>
          <a:p>
            <a:pPr marL="457200" indent="-457200">
              <a:buFont typeface="Arial" panose="020B0604020202020204" pitchFamily="34" charset="0"/>
              <a:buChar char="•"/>
            </a:pPr>
            <a:endParaRPr lang="zh-CN" altLang="en-US" sz="2800">
              <a:cs typeface="+mn-lt"/>
            </a:endParaRPr>
          </a:p>
          <a:p>
            <a:pPr marL="457200" indent="-457200">
              <a:buFont typeface="Arial" panose="020B0604020202020204" pitchFamily="34" charset="0"/>
              <a:buChar char="•"/>
            </a:pPr>
            <a:r>
              <a:rPr lang="zh-CN" altLang="en-US" sz="2800">
                <a:cs typeface="+mn-lt"/>
              </a:rPr>
              <a:t>FDR is defined as the expected proportion of false positives among outlier markers.</a:t>
            </a:r>
            <a:endParaRPr lang="zh-CN" altLang="en-US" sz="2800">
              <a:cs typeface="+mn-lt"/>
            </a:endParaRPr>
          </a:p>
          <a:p>
            <a:pPr marL="457200" indent="-457200">
              <a:buFont typeface="Arial" panose="020B0604020202020204" pitchFamily="34" charset="0"/>
              <a:buChar char="•"/>
            </a:pPr>
            <a:endParaRPr lang="zh-CN" altLang="en-US" sz="2800">
              <a:cs typeface="+mn-lt"/>
            </a:endParaRPr>
          </a:p>
          <a:p>
            <a:pPr marL="457200" indent="-457200">
              <a:buFont typeface="Arial" panose="020B0604020202020204" pitchFamily="34" charset="0"/>
              <a:buChar char="•"/>
            </a:pPr>
            <a:r>
              <a:rPr lang="en-US" altLang="zh-CN" sz="2800">
                <a:sym typeface="+mn-ea"/>
              </a:rPr>
              <a:t>R</a:t>
            </a:r>
            <a:r>
              <a:rPr lang="zh-CN" altLang="en-US" sz="2800">
                <a:sym typeface="+mn-ea"/>
              </a:rPr>
              <a:t>everse</a:t>
            </a:r>
            <a:r>
              <a:rPr lang="en-US" altLang="zh-CN" sz="2800">
                <a:sym typeface="+mn-ea"/>
              </a:rPr>
              <a:t>: </a:t>
            </a:r>
            <a:endParaRPr lang="en-US" altLang="zh-CN" sz="2800">
              <a:sym typeface="+mn-ea"/>
            </a:endParaRPr>
          </a:p>
          <a:p>
            <a:pPr marL="914400" lvl="1" indent="-457200">
              <a:buFont typeface="Arial" panose="020B0604020202020204" pitchFamily="34" charset="0"/>
              <a:buChar char="•"/>
            </a:pPr>
            <a:r>
              <a:rPr lang="en-US" altLang="zh-CN" sz="2800">
                <a:sym typeface="+mn-ea"/>
              </a:rPr>
              <a:t>F</a:t>
            </a:r>
            <a:r>
              <a:rPr lang="zh-CN" altLang="en-US" sz="2800">
                <a:sym typeface="+mn-ea"/>
              </a:rPr>
              <a:t>irst</a:t>
            </a:r>
            <a:r>
              <a:rPr lang="en-US" altLang="zh-CN" sz="2800">
                <a:sym typeface="+mn-ea"/>
              </a:rPr>
              <a:t>,</a:t>
            </a:r>
            <a:r>
              <a:rPr lang="zh-CN" altLang="en-US" sz="2800">
                <a:sym typeface="+mn-ea"/>
              </a:rPr>
              <a:t> choosing a target FDR</a:t>
            </a:r>
            <a:r>
              <a:rPr lang="en-US" altLang="zh-CN" sz="2800">
                <a:sym typeface="+mn-ea"/>
              </a:rPr>
              <a:t>.</a:t>
            </a:r>
            <a:endParaRPr lang="zh-CN" altLang="en-US" sz="2800">
              <a:sym typeface="+mn-ea"/>
            </a:endParaRPr>
          </a:p>
          <a:p>
            <a:pPr marL="914400" lvl="1" indent="-457200">
              <a:buFont typeface="Arial" panose="020B0604020202020204" pitchFamily="34" charset="0"/>
              <a:buChar char="•"/>
            </a:pPr>
            <a:r>
              <a:rPr lang="en-US" altLang="zh-CN" sz="2800">
                <a:cs typeface="+mn-lt"/>
                <a:sym typeface="+mn-ea"/>
              </a:rPr>
              <a:t>Then, </a:t>
            </a:r>
            <a:r>
              <a:rPr lang="zh-CN" altLang="en-US" sz="2800">
                <a:sym typeface="+mn-ea"/>
              </a:rPr>
              <a:t>looking for the highest posterior odds threshold achieving this FDR</a:t>
            </a:r>
            <a:r>
              <a:rPr lang="en-US" altLang="zh-CN" sz="2800">
                <a:sym typeface="+mn-ea"/>
              </a:rPr>
              <a:t>.</a:t>
            </a:r>
            <a:endParaRPr lang="en-US" altLang="zh-CN" sz="2800">
              <a:cs typeface="+mn-lt"/>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81330" y="229235"/>
            <a:ext cx="4759325" cy="951865"/>
          </a:xfrm>
        </p:spPr>
        <p:txBody>
          <a:bodyPr/>
          <a:p>
            <a:r>
              <a:rPr lang="en-US" altLang="zh-CN" b="1"/>
              <a:t>BayeScan</a:t>
            </a:r>
            <a:endParaRPr lang="en-US" altLang="zh-CN" b="1"/>
          </a:p>
        </p:txBody>
      </p:sp>
      <p:sp>
        <p:nvSpPr>
          <p:cNvPr id="3" name="文本框 2"/>
          <p:cNvSpPr txBox="1"/>
          <p:nvPr/>
        </p:nvSpPr>
        <p:spPr>
          <a:xfrm>
            <a:off x="417830" y="1875155"/>
            <a:ext cx="11355705" cy="3107690"/>
          </a:xfrm>
          <a:prstGeom prst="rect">
            <a:avLst/>
          </a:prstGeom>
          <a:noFill/>
        </p:spPr>
        <p:txBody>
          <a:bodyPr wrap="square" rtlCol="0">
            <a:spAutoFit/>
          </a:bodyPr>
          <a:p>
            <a:pPr marL="457200" indent="-457200">
              <a:buFont typeface="Arial" panose="020B0604020202020204" pitchFamily="34" charset="0"/>
              <a:buChar char="•"/>
            </a:pPr>
            <a:r>
              <a:rPr lang="en-US" altLang="zh-CN" sz="2800">
                <a:sym typeface="+mn-ea"/>
              </a:rPr>
              <a:t>For Reverse:</a:t>
            </a:r>
            <a:endParaRPr lang="en-US" altLang="zh-CN" sz="2800">
              <a:sym typeface="+mn-ea"/>
            </a:endParaRPr>
          </a:p>
          <a:p>
            <a:pPr marL="457200" indent="-457200">
              <a:buFont typeface="Arial" panose="020B0604020202020204" pitchFamily="34" charset="0"/>
              <a:buChar char="•"/>
            </a:pPr>
            <a:r>
              <a:rPr lang="en-US" altLang="zh-CN" sz="2800">
                <a:sym typeface="+mn-ea"/>
              </a:rPr>
              <a:t>D</a:t>
            </a:r>
            <a:r>
              <a:rPr lang="zh-CN" altLang="en-US" sz="2800">
                <a:sym typeface="+mn-ea"/>
              </a:rPr>
              <a:t>efine a</a:t>
            </a:r>
            <a:r>
              <a:rPr lang="zh-CN" altLang="en-US" sz="2800" b="1">
                <a:sym typeface="+mn-ea"/>
              </a:rPr>
              <a:t> q-value</a:t>
            </a:r>
            <a:r>
              <a:rPr lang="zh-CN" altLang="en-US" sz="2800">
                <a:sym typeface="+mn-ea"/>
              </a:rPr>
              <a:t>, which is the FDR analogue of the p-value</a:t>
            </a:r>
            <a:r>
              <a:rPr lang="en-US" altLang="zh-CN" sz="2800">
                <a:sym typeface="+mn-ea"/>
              </a:rPr>
              <a:t>.(BayeScan directly calculates q-values for each locus)</a:t>
            </a:r>
            <a:endParaRPr lang="en-US" altLang="zh-CN" sz="2800">
              <a:sym typeface="+mn-ea"/>
            </a:endParaRPr>
          </a:p>
          <a:p>
            <a:pPr marL="914400" lvl="1" indent="-457200">
              <a:buFont typeface="Arial" panose="020B0604020202020204" pitchFamily="34" charset="0"/>
              <a:buChar char="•"/>
            </a:pPr>
            <a:r>
              <a:rPr lang="zh-CN" altLang="en-US" sz="2800">
                <a:sym typeface="+mn-ea"/>
              </a:rPr>
              <a:t>The q-value of given locus is the minimum FDR at which this locus may become significant.</a:t>
            </a:r>
            <a:endParaRPr lang="zh-CN" altLang="en-US" sz="2800">
              <a:sym typeface="+mn-ea"/>
            </a:endParaRPr>
          </a:p>
          <a:p>
            <a:pPr marL="457200" lvl="0" indent="-457200">
              <a:buFont typeface="Arial" panose="020B0604020202020204" pitchFamily="34" charset="0"/>
              <a:buChar char="•"/>
            </a:pPr>
            <a:r>
              <a:rPr lang="en-US" altLang="zh-CN" sz="2800">
                <a:solidFill>
                  <a:schemeClr val="tx1"/>
                </a:solidFill>
                <a:sym typeface="+mn-ea"/>
              </a:rPr>
              <a:t>e.g.  q = 10%, means </a:t>
            </a:r>
            <a:r>
              <a:rPr lang="zh-CN" altLang="en-US" sz="2800">
                <a:sym typeface="+mn-ea"/>
              </a:rPr>
              <a:t>10% outlier markers are expected to be false positives.</a:t>
            </a:r>
            <a:endParaRPr lang="en-US" altLang="zh-CN" sz="2800">
              <a:solidFill>
                <a:schemeClr val="tx1"/>
              </a:solidFill>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766060"/>
            <a:ext cx="10515600" cy="1325563"/>
          </a:xfrm>
        </p:spPr>
        <p:txBody>
          <a:bodyPr>
            <a:normAutofit fontScale="90000"/>
          </a:bodyPr>
          <a:p>
            <a:pPr algn="ctr"/>
            <a:r>
              <a:rPr lang="en-US" altLang="zh-CN" sz="7200">
                <a:sym typeface="+mn-ea"/>
              </a:rPr>
              <a:t>PCA corrects for stratification in GWAS</a:t>
            </a:r>
            <a:endParaRPr lang="en-US" altLang="zh-CN" sz="7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01955" y="219710"/>
            <a:ext cx="1921510" cy="890905"/>
          </a:xfrm>
        </p:spPr>
        <p:txBody>
          <a:bodyPr/>
          <a:p>
            <a:r>
              <a:rPr lang="en-US" altLang="zh-CN" b="1"/>
              <a:t>PCA</a:t>
            </a:r>
            <a:endParaRPr lang="en-US" altLang="zh-CN" b="1"/>
          </a:p>
        </p:txBody>
      </p:sp>
      <p:sp>
        <p:nvSpPr>
          <p:cNvPr id="3" name="文本框 2"/>
          <p:cNvSpPr txBox="1"/>
          <p:nvPr/>
        </p:nvSpPr>
        <p:spPr>
          <a:xfrm>
            <a:off x="662940" y="1902460"/>
            <a:ext cx="10865485" cy="2014855"/>
          </a:xfrm>
          <a:prstGeom prst="rect">
            <a:avLst/>
          </a:prstGeom>
          <a:noFill/>
        </p:spPr>
        <p:txBody>
          <a:bodyPr wrap="square" rtlCol="0">
            <a:spAutoFit/>
          </a:bodyPr>
          <a:p>
            <a:r>
              <a:rPr lang="zh-CN" altLang="en-US" sz="3200" b="1">
                <a:cs typeface="+mn-lt"/>
                <a:sym typeface="+mn-ea"/>
              </a:rPr>
              <a:t>Principal components analysis corrects for stratification in genome-wide association studies</a:t>
            </a:r>
            <a:endParaRPr lang="zh-CN" altLang="en-US" sz="3200" b="1">
              <a:cs typeface="+mn-lt"/>
              <a:sym typeface="+mn-ea"/>
            </a:endParaRPr>
          </a:p>
          <a:p>
            <a:pPr fontAlgn="auto">
              <a:spcBef>
                <a:spcPts val="600"/>
              </a:spcBef>
            </a:pPr>
            <a:r>
              <a:rPr lang="zh-CN" altLang="en-US" sz="2800">
                <a:cs typeface="+mn-lt"/>
                <a:sym typeface="+mn-ea"/>
              </a:rPr>
              <a:t>Alkes L Price, Nick J Patterson, Robert M Plenge, Michael E Weinblatt, Nancy A Shadick &amp; David Reich</a:t>
            </a:r>
            <a:endParaRPr lang="zh-CN" altLang="en-US" sz="2800">
              <a:cs typeface="+mn-lt"/>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01955" y="219710"/>
            <a:ext cx="1921510" cy="890905"/>
          </a:xfrm>
        </p:spPr>
        <p:txBody>
          <a:bodyPr/>
          <a:p>
            <a:r>
              <a:rPr lang="en-US" altLang="zh-CN" b="1"/>
              <a:t>PCA</a:t>
            </a:r>
            <a:endParaRPr lang="en-US" altLang="zh-CN" b="1"/>
          </a:p>
        </p:txBody>
      </p:sp>
      <p:sp>
        <p:nvSpPr>
          <p:cNvPr id="3" name="文本框 2"/>
          <p:cNvSpPr txBox="1"/>
          <p:nvPr/>
        </p:nvSpPr>
        <p:spPr>
          <a:xfrm>
            <a:off x="568960" y="1875155"/>
            <a:ext cx="11053445" cy="3107690"/>
          </a:xfrm>
          <a:prstGeom prst="rect">
            <a:avLst/>
          </a:prstGeom>
          <a:noFill/>
        </p:spPr>
        <p:txBody>
          <a:bodyPr wrap="square" rtlCol="0">
            <a:spAutoFit/>
          </a:bodyPr>
          <a:p>
            <a:pPr marL="0" lvl="1" indent="-457200">
              <a:buFont typeface="Arial" panose="020B0604020202020204" pitchFamily="34" charset="0"/>
              <a:buChar char="•"/>
            </a:pPr>
            <a:r>
              <a:rPr lang="zh-CN" altLang="en-US" sz="2800"/>
              <a:t>Population stratification </a:t>
            </a:r>
            <a:r>
              <a:rPr lang="zh-CN" altLang="en-US" sz="2800">
                <a:sym typeface="+mn-ea"/>
              </a:rPr>
              <a:t>can cause spurious associations in disease studies. </a:t>
            </a:r>
            <a:endParaRPr lang="zh-CN" altLang="en-US" sz="2800"/>
          </a:p>
          <a:p>
            <a:pPr marL="914400" lvl="1" indent="-457200">
              <a:buFont typeface="Arial" panose="020B0604020202020204" pitchFamily="34" charset="0"/>
              <a:buChar char="•"/>
            </a:pPr>
            <a:r>
              <a:rPr lang="zh-CN" altLang="en-US" sz="2800">
                <a:sym typeface="+mn-ea"/>
              </a:rPr>
              <a:t>Population stratification</a:t>
            </a:r>
            <a:r>
              <a:rPr lang="en-US" altLang="zh-CN" sz="2800">
                <a:sym typeface="+mn-ea"/>
              </a:rPr>
              <a:t>: </a:t>
            </a:r>
            <a:r>
              <a:rPr lang="zh-CN" altLang="en-US" sz="2800"/>
              <a:t>allele frequency differences between cases and controls due to systematic ancestry differences</a:t>
            </a:r>
            <a:r>
              <a:rPr lang="en-US" altLang="zh-CN" sz="2800"/>
              <a:t>.</a:t>
            </a:r>
            <a:endParaRPr lang="en-US" altLang="zh-CN" sz="2800"/>
          </a:p>
          <a:p>
            <a:pPr marL="914400" lvl="1" indent="-457200">
              <a:buFont typeface="Arial" panose="020B0604020202020204" pitchFamily="34" charset="0"/>
              <a:buChar char="•"/>
            </a:pPr>
            <a:endParaRPr lang="en-US" altLang="zh-CN" sz="2800"/>
          </a:p>
          <a:p>
            <a:pPr marL="457200" lvl="0" indent="-457200">
              <a:buFont typeface="Arial" panose="020B0604020202020204" pitchFamily="34" charset="0"/>
              <a:buChar char="•"/>
            </a:pPr>
            <a:r>
              <a:rPr lang="en-US" altLang="zh-CN" sz="2800">
                <a:solidFill>
                  <a:schemeClr val="tx1"/>
                </a:solidFill>
              </a:rPr>
              <a:t>Stratification will be an increasing problem in the large-scale association studies of the future.</a:t>
            </a:r>
            <a:endParaRPr lang="en-US" altLang="zh-CN" sz="280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01955" y="219710"/>
            <a:ext cx="1921510" cy="890905"/>
          </a:xfrm>
        </p:spPr>
        <p:txBody>
          <a:bodyPr/>
          <a:p>
            <a:r>
              <a:rPr lang="en-US" altLang="zh-CN" b="1"/>
              <a:t>PCA</a:t>
            </a:r>
            <a:endParaRPr lang="en-US" altLang="zh-CN" b="1"/>
          </a:p>
        </p:txBody>
      </p:sp>
      <p:sp>
        <p:nvSpPr>
          <p:cNvPr id="3" name="文本框 2"/>
          <p:cNvSpPr txBox="1"/>
          <p:nvPr/>
        </p:nvSpPr>
        <p:spPr>
          <a:xfrm>
            <a:off x="299720" y="1110615"/>
            <a:ext cx="11211560" cy="4799965"/>
          </a:xfrm>
          <a:prstGeom prst="rect">
            <a:avLst/>
          </a:prstGeom>
          <a:noFill/>
        </p:spPr>
        <p:txBody>
          <a:bodyPr wrap="square" rtlCol="0">
            <a:spAutoFit/>
          </a:bodyPr>
          <a:p>
            <a:pPr marL="457200" indent="-457200">
              <a:buFont typeface="Arial" panose="020B0604020202020204" pitchFamily="34" charset="0"/>
              <a:buChar char="•"/>
            </a:pPr>
            <a:r>
              <a:rPr lang="en-US" altLang="zh-CN" sz="3400" b="1">
                <a:sym typeface="+mn-ea"/>
              </a:rPr>
              <a:t>EIGENSTRAT</a:t>
            </a:r>
            <a:endParaRPr lang="en-US" altLang="zh-CN" sz="3400" b="1">
              <a:sym typeface="+mn-ea"/>
            </a:endParaRPr>
          </a:p>
          <a:p>
            <a:pPr marL="914400" lvl="1" indent="-457200">
              <a:buFont typeface="Arial" panose="020B0604020202020204" pitchFamily="34" charset="0"/>
              <a:buChar char="•"/>
            </a:pPr>
            <a:r>
              <a:rPr lang="en-US" altLang="zh-CN" sz="3400">
                <a:sym typeface="+mn-ea"/>
              </a:rPr>
              <a:t>Three steps:</a:t>
            </a:r>
            <a:endParaRPr lang="en-US" altLang="zh-CN" sz="3400">
              <a:sym typeface="+mn-ea"/>
            </a:endParaRPr>
          </a:p>
          <a:p>
            <a:pPr marL="1485900" lvl="2" indent="-571500">
              <a:buFont typeface="+mj-lt"/>
              <a:buAutoNum type="romanUcPeriod"/>
            </a:pPr>
            <a:r>
              <a:rPr lang="en-US" altLang="zh-CN" sz="3400">
                <a:sym typeface="+mn-ea"/>
              </a:rPr>
              <a:t>Apply PCA to </a:t>
            </a:r>
            <a:r>
              <a:rPr lang="en-US" altLang="zh-CN" sz="3400">
                <a:sym typeface="+mn-ea"/>
              </a:rPr>
              <a:t>genotype data to infer continuous axes of genetic variation. </a:t>
            </a:r>
            <a:endParaRPr lang="en-US" altLang="zh-CN" sz="3400"/>
          </a:p>
          <a:p>
            <a:pPr marL="1485900" lvl="2" indent="-571500">
              <a:buFont typeface="+mj-lt"/>
              <a:buAutoNum type="romanUcPeriod"/>
            </a:pPr>
            <a:r>
              <a:rPr lang="en-US" altLang="zh-CN" sz="3400">
                <a:sym typeface="+mn-ea"/>
              </a:rPr>
              <a:t>Continuously adjust genotypes and phenotypes by amounts attributable to to ancestry along each axis, via computing residuals of linear regressions.</a:t>
            </a:r>
            <a:endParaRPr lang="en-US" altLang="zh-CN" sz="3400">
              <a:sym typeface="+mn-ea"/>
            </a:endParaRPr>
          </a:p>
          <a:p>
            <a:pPr marL="1485900" lvl="2" indent="-571500">
              <a:buFont typeface="+mj-lt"/>
              <a:buAutoNum type="romanUcPeriod"/>
            </a:pPr>
            <a:r>
              <a:rPr lang="en-US" altLang="zh-CN" sz="3400">
                <a:sym typeface="+mn-ea"/>
              </a:rPr>
              <a:t>C</a:t>
            </a:r>
            <a:r>
              <a:rPr lang="zh-CN" altLang="en-US" sz="3400">
                <a:sym typeface="+mn-ea"/>
              </a:rPr>
              <a:t>ompute association statistics using ancestry-adjusted genotypes and phenotypes.</a:t>
            </a:r>
            <a:endParaRPr lang="en-US" altLang="zh-CN" sz="3400">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01955" y="219710"/>
            <a:ext cx="1921510" cy="890905"/>
          </a:xfrm>
        </p:spPr>
        <p:txBody>
          <a:bodyPr/>
          <a:p>
            <a:r>
              <a:rPr lang="en-US" altLang="zh-CN" b="1"/>
              <a:t>PCA</a:t>
            </a:r>
            <a:endParaRPr lang="en-US" altLang="zh-CN" b="1"/>
          </a:p>
        </p:txBody>
      </p:sp>
      <p:pic>
        <p:nvPicPr>
          <p:cNvPr id="3" name="图片 2"/>
          <p:cNvPicPr>
            <a:picLocks noChangeAspect="1"/>
          </p:cNvPicPr>
          <p:nvPr/>
        </p:nvPicPr>
        <p:blipFill>
          <a:blip r:embed="rId1"/>
          <a:stretch>
            <a:fillRect/>
          </a:stretch>
        </p:blipFill>
        <p:spPr>
          <a:xfrm>
            <a:off x="2399665" y="887095"/>
            <a:ext cx="7393305" cy="5084445"/>
          </a:xfrm>
          <a:prstGeom prst="rect">
            <a:avLst/>
          </a:prstGeom>
        </p:spPr>
      </p:pic>
      <p:sp>
        <p:nvSpPr>
          <p:cNvPr id="4" name="文本框 3"/>
          <p:cNvSpPr txBox="1"/>
          <p:nvPr/>
        </p:nvSpPr>
        <p:spPr>
          <a:xfrm>
            <a:off x="3394710" y="5971540"/>
            <a:ext cx="4601210" cy="460375"/>
          </a:xfrm>
          <a:prstGeom prst="rect">
            <a:avLst/>
          </a:prstGeom>
          <a:noFill/>
        </p:spPr>
        <p:txBody>
          <a:bodyPr wrap="square" rtlCol="0">
            <a:spAutoFit/>
          </a:bodyPr>
          <a:p>
            <a:r>
              <a:rPr lang="zh-CN" altLang="en-US" sz="2400">
                <a:cs typeface="+mn-lt"/>
                <a:sym typeface="+mn-ea"/>
              </a:rPr>
              <a:t>The EIGENSTRAT algorithm</a:t>
            </a:r>
            <a:endParaRPr lang="zh-CN" altLang="en-US" sz="2400">
              <a:cs typeface="+mn-lt"/>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903980" y="2626995"/>
            <a:ext cx="4384040" cy="1604010"/>
          </a:xfrm>
        </p:spPr>
        <p:txBody>
          <a:bodyPr/>
          <a:p>
            <a:pPr algn="ctr"/>
            <a:r>
              <a:rPr lang="en-US" altLang="zh-CN" sz="7200" b="1"/>
              <a:t>THANKS</a:t>
            </a:r>
            <a:endParaRPr lang="en-US" altLang="zh-CN" sz="72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766060"/>
            <a:ext cx="10515600" cy="1325563"/>
          </a:xfrm>
        </p:spPr>
        <p:txBody>
          <a:bodyPr/>
          <a:p>
            <a:pPr algn="ctr"/>
            <a:r>
              <a:rPr lang="en-US" altLang="zh-CN" sz="7200"/>
              <a:t>F</a:t>
            </a:r>
            <a:r>
              <a:rPr lang="en-US" altLang="zh-CN" sz="7200">
                <a:sym typeface="+mn-ea"/>
              </a:rPr>
              <a:t>D</a:t>
            </a:r>
            <a:r>
              <a:rPr lang="en-US" altLang="zh-CN" sz="7200"/>
              <a:t>IST</a:t>
            </a:r>
            <a:endParaRPr lang="en-US" altLang="zh-CN" sz="7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0675" y="214630"/>
            <a:ext cx="10515600" cy="908050"/>
          </a:xfrm>
        </p:spPr>
        <p:txBody>
          <a:bodyPr/>
          <a:p>
            <a:r>
              <a:rPr lang="en-US" altLang="zh-CN" b="1"/>
              <a:t>F</a:t>
            </a:r>
            <a:r>
              <a:rPr lang="en-US" altLang="zh-CN" b="1" baseline="-25000"/>
              <a:t>st</a:t>
            </a:r>
            <a:endParaRPr lang="en-US" altLang="zh-CN" b="1" baseline="-25000"/>
          </a:p>
        </p:txBody>
      </p:sp>
      <p:sp>
        <p:nvSpPr>
          <p:cNvPr id="3" name="内容占位符 2"/>
          <p:cNvSpPr>
            <a:spLocks noGrp="1"/>
          </p:cNvSpPr>
          <p:nvPr>
            <p:ph idx="1"/>
          </p:nvPr>
        </p:nvSpPr>
        <p:spPr>
          <a:xfrm>
            <a:off x="855980" y="2188845"/>
            <a:ext cx="10280650" cy="2263140"/>
          </a:xfrm>
        </p:spPr>
        <p:txBody>
          <a:bodyPr>
            <a:noAutofit/>
          </a:bodyPr>
          <a:p>
            <a:pPr fontAlgn="auto">
              <a:lnSpc>
                <a:spcPct val="150000"/>
              </a:lnSpc>
            </a:pPr>
            <a:r>
              <a:rPr lang="en-US" altLang="zh-CN" sz="2700"/>
              <a:t>F</a:t>
            </a:r>
            <a:r>
              <a:rPr lang="en-US" altLang="zh-CN" sz="2700" baseline="-25000"/>
              <a:t>st </a:t>
            </a:r>
            <a:r>
              <a:rPr lang="en-US" altLang="zh-CN" sz="2700"/>
              <a:t>is develop from F statistics, reflecting the level of heterozygosity of population alleles, and used to measure the degree of population differentiation.</a:t>
            </a:r>
            <a:endParaRPr lang="en-US" altLang="zh-CN" sz="2700"/>
          </a:p>
          <a:p>
            <a:pPr marL="0" indent="0">
              <a:buNone/>
            </a:pPr>
            <a:endParaRPr lang="en-US" altLang="zh-CN" sz="2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0675" y="214630"/>
            <a:ext cx="10515600" cy="908050"/>
          </a:xfrm>
        </p:spPr>
        <p:txBody>
          <a:bodyPr/>
          <a:p>
            <a:r>
              <a:rPr lang="en-US" altLang="zh-CN" b="1"/>
              <a:t>F</a:t>
            </a:r>
            <a:r>
              <a:rPr lang="en-US" altLang="zh-CN" b="1" baseline="-25000"/>
              <a:t>st</a:t>
            </a:r>
            <a:endParaRPr lang="en-US" altLang="zh-CN" b="1" baseline="-25000"/>
          </a:p>
        </p:txBody>
      </p:sp>
      <p:graphicFrame>
        <p:nvGraphicFramePr>
          <p:cNvPr id="5" name="对象 4">
            <a:hlinkClick r:id="" action="ppaction://ole?verb="/>
          </p:cNvPr>
          <p:cNvGraphicFramePr>
            <a:graphicFrameLocks noChangeAspect="1"/>
          </p:cNvGraphicFramePr>
          <p:nvPr/>
        </p:nvGraphicFramePr>
        <p:xfrm>
          <a:off x="2068195" y="1122680"/>
          <a:ext cx="4581525" cy="1931035"/>
        </p:xfrm>
        <a:graphic>
          <a:graphicData uri="http://schemas.openxmlformats.org/presentationml/2006/ole">
            <mc:AlternateContent xmlns:mc="http://schemas.openxmlformats.org/markup-compatibility/2006">
              <mc:Choice xmlns:v="urn:schemas-microsoft-com:vml" Requires="v">
                <p:oleObj spid="_x0000_s1025" name="" r:id="rId1" imgW="3856990" imgH="2154555" progId="Equation.KSEE3">
                  <p:embed/>
                </p:oleObj>
              </mc:Choice>
              <mc:Fallback>
                <p:oleObj name="" r:id="rId1" imgW="3856990" imgH="2154555" progId="Equation.KSEE3">
                  <p:embed/>
                  <p:pic>
                    <p:nvPicPr>
                      <p:cNvPr id="0" name="图片 1024"/>
                      <p:cNvPicPr/>
                      <p:nvPr/>
                    </p:nvPicPr>
                    <p:blipFill>
                      <a:blip r:embed="rId2"/>
                      <a:stretch>
                        <a:fillRect/>
                      </a:stretch>
                    </p:blipFill>
                    <p:spPr>
                      <a:xfrm>
                        <a:off x="2068195" y="1122680"/>
                        <a:ext cx="4581525" cy="1931035"/>
                      </a:xfrm>
                      <a:prstGeom prst="rect">
                        <a:avLst/>
                      </a:prstGeom>
                    </p:spPr>
                  </p:pic>
                </p:oleObj>
              </mc:Fallback>
            </mc:AlternateContent>
          </a:graphicData>
        </a:graphic>
      </p:graphicFrame>
      <p:sp>
        <p:nvSpPr>
          <p:cNvPr id="6" name="文本框 5"/>
          <p:cNvSpPr txBox="1"/>
          <p:nvPr/>
        </p:nvSpPr>
        <p:spPr>
          <a:xfrm>
            <a:off x="478155" y="3619500"/>
            <a:ext cx="11236325" cy="2768600"/>
          </a:xfrm>
          <a:prstGeom prst="rect">
            <a:avLst/>
          </a:prstGeom>
          <a:noFill/>
        </p:spPr>
        <p:txBody>
          <a:bodyPr wrap="square" rtlCol="0">
            <a:spAutoFit/>
          </a:bodyPr>
          <a:p>
            <a:pPr marL="342900" indent="-342900" fontAlgn="auto">
              <a:lnSpc>
                <a:spcPct val="125000"/>
              </a:lnSpc>
              <a:buFont typeface="Arial" panose="020B0604020202020204" pitchFamily="34" charset="0"/>
              <a:buChar char="•"/>
            </a:pPr>
            <a:r>
              <a:rPr lang="en-US" altLang="zh-CN" sz="2400"/>
              <a:t>If Fst in </a:t>
            </a:r>
            <a:r>
              <a:rPr lang="en-US" altLang="zh-CN" sz="2400" b="1"/>
              <a:t>0 ~ 0.05</a:t>
            </a:r>
            <a:r>
              <a:rPr lang="en-US" altLang="zh-CN" sz="2400"/>
              <a:t>, means that the genetic differentiation between populations is very small, which </a:t>
            </a:r>
            <a:r>
              <a:rPr lang="en-US" altLang="zh-CN" sz="2400" b="1">
                <a:solidFill>
                  <a:srgbClr val="FF0000"/>
                </a:solidFill>
              </a:rPr>
              <a:t>can be ignored</a:t>
            </a:r>
            <a:r>
              <a:rPr lang="en-US" altLang="zh-CN" sz="2400"/>
              <a:t>.</a:t>
            </a:r>
            <a:endParaRPr lang="en-US" altLang="zh-CN" sz="2400"/>
          </a:p>
          <a:p>
            <a:pPr marL="342900" indent="-342900" fontAlgn="auto">
              <a:lnSpc>
                <a:spcPct val="125000"/>
              </a:lnSpc>
              <a:buFont typeface="Arial" panose="020B0604020202020204" pitchFamily="34" charset="0"/>
              <a:buChar char="•"/>
            </a:pPr>
            <a:r>
              <a:rPr lang="en-US" altLang="zh-CN" sz="2400">
                <a:sym typeface="+mn-ea"/>
              </a:rPr>
              <a:t>If Fst in </a:t>
            </a:r>
            <a:r>
              <a:rPr lang="en-US" altLang="zh-CN" sz="2400" b="1">
                <a:sym typeface="+mn-ea"/>
              </a:rPr>
              <a:t>0.05 ~ 0.15</a:t>
            </a:r>
            <a:r>
              <a:rPr lang="en-US" altLang="zh-CN" sz="2400">
                <a:sym typeface="+mn-ea"/>
              </a:rPr>
              <a:t>, means </a:t>
            </a:r>
            <a:r>
              <a:rPr lang="en-US" altLang="zh-CN" sz="2400" b="1">
                <a:solidFill>
                  <a:srgbClr val="FF0000"/>
                </a:solidFill>
                <a:sym typeface="+mn-ea"/>
              </a:rPr>
              <a:t>moderate genetic differentiation</a:t>
            </a:r>
            <a:r>
              <a:rPr lang="en-US" altLang="zh-CN" sz="2400">
                <a:sym typeface="+mn-ea"/>
              </a:rPr>
              <a:t> between populations.</a:t>
            </a:r>
            <a:endParaRPr lang="en-US" altLang="zh-CN" sz="2400"/>
          </a:p>
          <a:p>
            <a:pPr marL="342900" indent="-342900" fontAlgn="auto">
              <a:lnSpc>
                <a:spcPct val="125000"/>
              </a:lnSpc>
              <a:buFont typeface="Arial" panose="020B0604020202020204" pitchFamily="34" charset="0"/>
              <a:buChar char="•"/>
            </a:pPr>
            <a:r>
              <a:rPr lang="en-US" altLang="zh-CN" sz="2400">
                <a:sym typeface="+mn-ea"/>
              </a:rPr>
              <a:t>If Fst in </a:t>
            </a:r>
            <a:r>
              <a:rPr lang="en-US" altLang="zh-CN" sz="2400" b="1">
                <a:sym typeface="+mn-ea"/>
              </a:rPr>
              <a:t>0.15 ~ 0.25</a:t>
            </a:r>
            <a:r>
              <a:rPr lang="en-US" altLang="zh-CN" sz="2400">
                <a:sym typeface="+mn-ea"/>
              </a:rPr>
              <a:t>, means </a:t>
            </a:r>
            <a:r>
              <a:rPr lang="en-US" altLang="zh-CN" sz="2400" b="1">
                <a:solidFill>
                  <a:srgbClr val="FF0000"/>
                </a:solidFill>
                <a:sym typeface="+mn-ea"/>
              </a:rPr>
              <a:t>large genetic differentiation</a:t>
            </a:r>
            <a:r>
              <a:rPr lang="en-US" altLang="zh-CN" sz="2400">
                <a:sym typeface="+mn-ea"/>
              </a:rPr>
              <a:t> between populations.</a:t>
            </a:r>
            <a:endParaRPr lang="en-US" altLang="zh-CN" sz="2400"/>
          </a:p>
          <a:p>
            <a:pPr marL="342900" indent="-342900" fontAlgn="auto">
              <a:lnSpc>
                <a:spcPct val="125000"/>
              </a:lnSpc>
              <a:buFont typeface="Arial" panose="020B0604020202020204" pitchFamily="34" charset="0"/>
              <a:buChar char="•"/>
            </a:pPr>
            <a:r>
              <a:rPr lang="en-US" altLang="zh-CN" sz="2400">
                <a:sym typeface="+mn-ea"/>
              </a:rPr>
              <a:t>If Fst </a:t>
            </a:r>
            <a:r>
              <a:rPr lang="en-US" altLang="zh-CN" sz="2400" b="1">
                <a:sym typeface="+mn-ea"/>
              </a:rPr>
              <a:t>&gt; 0.25</a:t>
            </a:r>
            <a:r>
              <a:rPr lang="en-US" altLang="zh-CN" sz="2400">
                <a:sym typeface="+mn-ea"/>
              </a:rPr>
              <a:t>, means </a:t>
            </a:r>
            <a:r>
              <a:rPr lang="en-US" altLang="zh-CN" sz="2400" b="1">
                <a:solidFill>
                  <a:srgbClr val="FF0000"/>
                </a:solidFill>
                <a:sym typeface="+mn-ea"/>
              </a:rPr>
              <a:t>great genetic differentiation</a:t>
            </a:r>
            <a:r>
              <a:rPr lang="en-US" altLang="zh-CN" sz="2400">
                <a:sym typeface="+mn-ea"/>
              </a:rPr>
              <a:t> between populations.</a:t>
            </a:r>
            <a:endParaRPr lang="en-US" altLang="zh-CN" sz="2400"/>
          </a:p>
          <a:p>
            <a:endParaRPr lang="en-US" altLang="zh-CN" sz="2400"/>
          </a:p>
        </p:txBody>
      </p:sp>
      <p:graphicFrame>
        <p:nvGraphicFramePr>
          <p:cNvPr id="7" name="对象 6">
            <a:hlinkClick r:id="" action="ppaction://ole?verb="/>
          </p:cNvPr>
          <p:cNvGraphicFramePr>
            <a:graphicFrameLocks noChangeAspect="1"/>
          </p:cNvGraphicFramePr>
          <p:nvPr/>
        </p:nvGraphicFramePr>
        <p:xfrm>
          <a:off x="7549515" y="1631950"/>
          <a:ext cx="3102610" cy="1146175"/>
        </p:xfrm>
        <a:graphic>
          <a:graphicData uri="http://schemas.openxmlformats.org/presentationml/2006/ole">
            <mc:AlternateContent xmlns:mc="http://schemas.openxmlformats.org/markup-compatibility/2006">
              <mc:Choice xmlns:v="urn:schemas-microsoft-com:vml" Requires="v">
                <p:oleObj spid="_x0000_s2049" name="" r:id="rId3" imgW="3047365" imgH="1125855" progId="Equation.KSEE3">
                  <p:embed/>
                </p:oleObj>
              </mc:Choice>
              <mc:Fallback>
                <p:oleObj name="" r:id="rId3" imgW="3047365" imgH="1125855" progId="Equation.KSEE3">
                  <p:embed/>
                  <p:pic>
                    <p:nvPicPr>
                      <p:cNvPr id="0" name="图片 2048"/>
                      <p:cNvPicPr/>
                      <p:nvPr/>
                    </p:nvPicPr>
                    <p:blipFill>
                      <a:blip r:embed="rId4"/>
                      <a:stretch>
                        <a:fillRect/>
                      </a:stretch>
                    </p:blipFill>
                    <p:spPr>
                      <a:xfrm>
                        <a:off x="7549515" y="1631950"/>
                        <a:ext cx="3102610" cy="1146175"/>
                      </a:xfrm>
                      <a:prstGeom prst="rect">
                        <a:avLst/>
                      </a:prstGeom>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0675" y="214630"/>
            <a:ext cx="10515600" cy="908050"/>
          </a:xfrm>
        </p:spPr>
        <p:txBody>
          <a:bodyPr/>
          <a:p>
            <a:r>
              <a:rPr lang="en-US" altLang="zh-CN" b="1"/>
              <a:t>FDIST</a:t>
            </a:r>
            <a:endParaRPr lang="en-US" altLang="zh-CN" b="1" baseline="-25000"/>
          </a:p>
        </p:txBody>
      </p:sp>
      <p:sp>
        <p:nvSpPr>
          <p:cNvPr id="7" name="文本框 6"/>
          <p:cNvSpPr txBox="1"/>
          <p:nvPr/>
        </p:nvSpPr>
        <p:spPr>
          <a:xfrm>
            <a:off x="434975" y="1575435"/>
            <a:ext cx="11321415" cy="3538220"/>
          </a:xfrm>
          <a:prstGeom prst="rect">
            <a:avLst/>
          </a:prstGeom>
          <a:noFill/>
        </p:spPr>
        <p:txBody>
          <a:bodyPr wrap="square" rtlCol="0">
            <a:spAutoFit/>
          </a:bodyPr>
          <a:p>
            <a:r>
              <a:rPr lang="zh-CN" altLang="en-US" sz="2800" b="1">
                <a:latin typeface="+mj-lt"/>
                <a:cs typeface="+mj-lt"/>
              </a:rPr>
              <a:t>Beaumont and Nichols</a:t>
            </a:r>
            <a:r>
              <a:rPr lang="zh-CN" altLang="en-US" sz="2800">
                <a:latin typeface="+mj-lt"/>
                <a:cs typeface="+mj-lt"/>
              </a:rPr>
              <a:t>(1996) proposed to obtain the distribution of F</a:t>
            </a:r>
            <a:r>
              <a:rPr lang="zh-CN" altLang="en-US" sz="2800" baseline="-25000">
                <a:latin typeface="+mj-lt"/>
                <a:cs typeface="+mj-lt"/>
              </a:rPr>
              <a:t>ST</a:t>
            </a:r>
            <a:r>
              <a:rPr lang="zh-CN" altLang="en-US" sz="2800">
                <a:latin typeface="+mj-lt"/>
                <a:cs typeface="+mj-lt"/>
              </a:rPr>
              <a:t> across loci as a function of heterozygosity between populations by performing simulations under an </a:t>
            </a:r>
            <a:r>
              <a:rPr lang="zh-CN" altLang="en-US" sz="2800" b="1">
                <a:latin typeface="+mj-lt"/>
                <a:cs typeface="+mj-lt"/>
              </a:rPr>
              <a:t>finite island-model</a:t>
            </a:r>
            <a:r>
              <a:rPr lang="zh-CN" altLang="en-US" sz="2800">
                <a:latin typeface="+mj-lt"/>
                <a:cs typeface="+mj-lt"/>
              </a:rPr>
              <a:t>, and to specifically identify outlier loci as being those present in the tails of the generated distribution.</a:t>
            </a:r>
            <a:endParaRPr lang="zh-CN" altLang="en-US" sz="2800">
              <a:latin typeface="+mj-lt"/>
              <a:cs typeface="+mj-lt"/>
            </a:endParaRPr>
          </a:p>
          <a:p>
            <a:endParaRPr lang="zh-CN" altLang="en-US" sz="2800">
              <a:latin typeface="+mj-lt"/>
              <a:cs typeface="+mj-lt"/>
            </a:endParaRPr>
          </a:p>
          <a:p>
            <a:r>
              <a:rPr lang="zh-CN" altLang="en-US" sz="2800">
                <a:latin typeface="+mj-lt"/>
                <a:cs typeface="+mj-lt"/>
              </a:rPr>
              <a:t>The approach of </a:t>
            </a:r>
            <a:r>
              <a:rPr lang="zh-CN" altLang="en-US" sz="2800" b="1">
                <a:latin typeface="+mj-lt"/>
                <a:cs typeface="+mj-lt"/>
              </a:rPr>
              <a:t>Excoffier et al.</a:t>
            </a:r>
            <a:r>
              <a:rPr lang="zh-CN" altLang="en-US" sz="2800">
                <a:latin typeface="+mj-lt"/>
                <a:cs typeface="+mj-lt"/>
              </a:rPr>
              <a:t> (2009) implemented in </a:t>
            </a:r>
            <a:r>
              <a:rPr lang="zh-CN" altLang="en-US" sz="2800" b="1">
                <a:latin typeface="+mj-lt"/>
                <a:cs typeface="+mj-lt"/>
              </a:rPr>
              <a:t>Arlequin</a:t>
            </a:r>
            <a:r>
              <a:rPr lang="en-US" altLang="zh-CN" sz="2800" i="1">
                <a:latin typeface="Times New Roman" panose="02020603050405020304" charset="0"/>
                <a:cs typeface="Times New Roman" panose="02020603050405020304" charset="0"/>
              </a:rPr>
              <a:t>(a software use to caculate FDIST)</a:t>
            </a:r>
            <a:r>
              <a:rPr lang="zh-CN" altLang="en-US" sz="2800">
                <a:latin typeface="Times New Roman" panose="02020603050405020304" charset="0"/>
                <a:cs typeface="Times New Roman" panose="02020603050405020304" charset="0"/>
              </a:rPr>
              <a:t> </a:t>
            </a:r>
            <a:r>
              <a:rPr lang="zh-CN" altLang="en-US" sz="2800">
                <a:latin typeface="+mj-lt"/>
                <a:cs typeface="+mj-lt"/>
              </a:rPr>
              <a:t>is similar to that in FDIST</a:t>
            </a:r>
            <a:r>
              <a:rPr lang="en-US" altLang="zh-CN" sz="2800">
                <a:latin typeface="+mj-lt"/>
                <a:cs typeface="+mj-lt"/>
              </a:rPr>
              <a:t>.</a:t>
            </a:r>
            <a:endParaRPr lang="en-US" altLang="zh-CN" sz="2800">
              <a:latin typeface="+mj-lt"/>
              <a:cs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0675" y="214630"/>
            <a:ext cx="10515600" cy="908050"/>
          </a:xfrm>
        </p:spPr>
        <p:txBody>
          <a:bodyPr/>
          <a:p>
            <a:r>
              <a:rPr lang="en-US" altLang="zh-CN" b="1"/>
              <a:t>FDIST</a:t>
            </a:r>
            <a:endParaRPr lang="en-US" altLang="zh-CN" b="1" baseline="-25000"/>
          </a:p>
        </p:txBody>
      </p:sp>
      <p:pic>
        <p:nvPicPr>
          <p:cNvPr id="3" name="图片 2"/>
          <p:cNvPicPr>
            <a:picLocks noChangeAspect="1"/>
          </p:cNvPicPr>
          <p:nvPr/>
        </p:nvPicPr>
        <p:blipFill>
          <a:blip r:embed="rId1"/>
          <a:stretch>
            <a:fillRect/>
          </a:stretch>
        </p:blipFill>
        <p:spPr>
          <a:xfrm>
            <a:off x="852805" y="1819275"/>
            <a:ext cx="3723005" cy="3528060"/>
          </a:xfrm>
          <a:prstGeom prst="rect">
            <a:avLst/>
          </a:prstGeom>
        </p:spPr>
      </p:pic>
      <p:sp>
        <p:nvSpPr>
          <p:cNvPr id="4" name="文本框 3"/>
          <p:cNvSpPr txBox="1"/>
          <p:nvPr/>
        </p:nvSpPr>
        <p:spPr>
          <a:xfrm>
            <a:off x="5026660" y="1598295"/>
            <a:ext cx="6711315" cy="3969385"/>
          </a:xfrm>
          <a:prstGeom prst="rect">
            <a:avLst/>
          </a:prstGeom>
          <a:noFill/>
        </p:spPr>
        <p:txBody>
          <a:bodyPr wrap="square" rtlCol="0">
            <a:spAutoFit/>
          </a:bodyPr>
          <a:p>
            <a:pPr marL="285750" indent="0" fontAlgn="auto">
              <a:lnSpc>
                <a:spcPct val="150000"/>
              </a:lnSpc>
              <a:buFont typeface="Arial" panose="020B0604020202020204" pitchFamily="34" charset="0"/>
              <a:buChar char="•"/>
            </a:pPr>
            <a:r>
              <a:rPr lang="en-US" altLang="zh-CN" sz="2800"/>
              <a:t>One Group, in size </a:t>
            </a:r>
            <a:r>
              <a:rPr lang="en-US" altLang="zh-CN" sz="2800" b="1"/>
              <a:t>N</a:t>
            </a:r>
            <a:endParaRPr lang="en-US" altLang="zh-CN" sz="2800"/>
          </a:p>
          <a:p>
            <a:pPr marL="285750" indent="0" fontAlgn="auto">
              <a:lnSpc>
                <a:spcPct val="150000"/>
              </a:lnSpc>
              <a:buFont typeface="Arial" panose="020B0604020202020204" pitchFamily="34" charset="0"/>
              <a:buChar char="•"/>
            </a:pPr>
            <a:r>
              <a:rPr lang="en-US" altLang="zh-CN" sz="2800" b="1"/>
              <a:t>d</a:t>
            </a:r>
            <a:r>
              <a:rPr lang="en-US" altLang="zh-CN" sz="2800"/>
              <a:t> demes</a:t>
            </a:r>
            <a:endParaRPr lang="en-US" altLang="zh-CN" sz="2800"/>
          </a:p>
          <a:p>
            <a:pPr marL="285750" indent="0" fontAlgn="auto">
              <a:lnSpc>
                <a:spcPct val="150000"/>
              </a:lnSpc>
              <a:buFont typeface="Arial" panose="020B0604020202020204" pitchFamily="34" charset="0"/>
              <a:buChar char="•"/>
            </a:pPr>
            <a:r>
              <a:rPr lang="en-US" altLang="zh-CN" sz="2800">
                <a:latin typeface="+mj-lt"/>
                <a:cs typeface="+mj-lt"/>
                <a:sym typeface="+mn-ea"/>
              </a:rPr>
              <a:t>receive on average </a:t>
            </a:r>
            <a:r>
              <a:rPr lang="en-US" altLang="zh-CN" sz="2800" b="1">
                <a:latin typeface="+mj-lt"/>
                <a:cs typeface="+mj-lt"/>
                <a:sym typeface="+mn-ea"/>
              </a:rPr>
              <a:t>Nm</a:t>
            </a:r>
            <a:r>
              <a:rPr lang="en-US" altLang="zh-CN" sz="2800">
                <a:latin typeface="+mj-lt"/>
                <a:cs typeface="+mj-lt"/>
                <a:sym typeface="+mn-ea"/>
              </a:rPr>
              <a:t> new immigrant genes per generation</a:t>
            </a:r>
            <a:endParaRPr lang="en-US" altLang="zh-CN" sz="2800"/>
          </a:p>
          <a:p>
            <a:pPr indent="0" fontAlgn="auto">
              <a:lnSpc>
                <a:spcPct val="150000"/>
              </a:lnSpc>
              <a:buFont typeface="Arial" panose="020B0604020202020204" pitchFamily="34" charset="0"/>
              <a:buNone/>
            </a:pPr>
            <a:r>
              <a:rPr lang="en-US" altLang="zh-CN" sz="2800"/>
              <a:t>In this way:</a:t>
            </a:r>
            <a:endParaRPr lang="en-US" altLang="zh-CN" sz="2800"/>
          </a:p>
          <a:p>
            <a:pPr marL="285750" indent="0" fontAlgn="auto">
              <a:lnSpc>
                <a:spcPct val="150000"/>
              </a:lnSpc>
              <a:buFont typeface="Arial" panose="020B0604020202020204" pitchFamily="34" charset="0"/>
              <a:buChar char="•"/>
            </a:pPr>
            <a:r>
              <a:rPr lang="en-US" altLang="zh-CN" sz="2800"/>
              <a:t>migration rate = </a:t>
            </a:r>
            <a:r>
              <a:rPr lang="en-US" altLang="zh-CN" sz="2800" b="1"/>
              <a:t>m</a:t>
            </a:r>
            <a:r>
              <a:rPr lang="en-US" altLang="zh-CN" sz="2800" b="1" baseline="-25000"/>
              <a:t>1</a:t>
            </a:r>
            <a:r>
              <a:rPr lang="en-US" altLang="zh-CN" sz="2800" b="1"/>
              <a:t>/(d-1)</a:t>
            </a:r>
            <a:endParaRPr lang="zh-CN" altLang="en-US" sz="28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0675" y="214630"/>
            <a:ext cx="10515600" cy="908050"/>
          </a:xfrm>
        </p:spPr>
        <p:txBody>
          <a:bodyPr/>
          <a:p>
            <a:r>
              <a:rPr lang="en-US" altLang="zh-CN" b="1"/>
              <a:t>FDIST</a:t>
            </a:r>
            <a:endParaRPr lang="en-US" altLang="zh-CN" b="1" baseline="-25000"/>
          </a:p>
        </p:txBody>
      </p:sp>
      <p:graphicFrame>
        <p:nvGraphicFramePr>
          <p:cNvPr id="4" name="对象 3">
            <a:hlinkClick r:id="" action="ppaction://ole?verb="/>
          </p:cNvPr>
          <p:cNvGraphicFramePr>
            <a:graphicFrameLocks noChangeAspect="1"/>
          </p:cNvGraphicFramePr>
          <p:nvPr/>
        </p:nvGraphicFramePr>
        <p:xfrm>
          <a:off x="5485765" y="1122680"/>
          <a:ext cx="4966335" cy="2785745"/>
        </p:xfrm>
        <a:graphic>
          <a:graphicData uri="http://schemas.openxmlformats.org/presentationml/2006/ole">
            <mc:AlternateContent xmlns:mc="http://schemas.openxmlformats.org/markup-compatibility/2006">
              <mc:Choice xmlns:v="urn:schemas-microsoft-com:vml" Requires="v">
                <p:oleObj spid="_x0000_s3073" name="" r:id="rId1" imgW="1041400" imgH="584200" progId="Equation.KSEE3">
                  <p:embed/>
                </p:oleObj>
              </mc:Choice>
              <mc:Fallback>
                <p:oleObj name="" r:id="rId1" imgW="1041400" imgH="584200" progId="Equation.KSEE3">
                  <p:embed/>
                  <p:pic>
                    <p:nvPicPr>
                      <p:cNvPr id="0" name="图片 3072"/>
                      <p:cNvPicPr/>
                      <p:nvPr/>
                    </p:nvPicPr>
                    <p:blipFill>
                      <a:blip r:embed="rId2"/>
                      <a:stretch>
                        <a:fillRect/>
                      </a:stretch>
                    </p:blipFill>
                    <p:spPr>
                      <a:xfrm>
                        <a:off x="5485765" y="1122680"/>
                        <a:ext cx="4966335" cy="2785745"/>
                      </a:xfrm>
                      <a:prstGeom prst="rect">
                        <a:avLst/>
                      </a:prstGeom>
                    </p:spPr>
                  </p:pic>
                </p:oleObj>
              </mc:Fallback>
            </mc:AlternateContent>
          </a:graphicData>
        </a:graphic>
      </p:graphicFrame>
      <p:pic>
        <p:nvPicPr>
          <p:cNvPr id="5" name="图片 4"/>
          <p:cNvPicPr>
            <a:picLocks noChangeAspect="1"/>
          </p:cNvPicPr>
          <p:nvPr/>
        </p:nvPicPr>
        <p:blipFill>
          <a:blip r:embed="rId3"/>
          <a:stretch>
            <a:fillRect/>
          </a:stretch>
        </p:blipFill>
        <p:spPr>
          <a:xfrm>
            <a:off x="835025" y="1867535"/>
            <a:ext cx="3663315" cy="3471545"/>
          </a:xfrm>
          <a:prstGeom prst="rect">
            <a:avLst/>
          </a:prstGeom>
        </p:spPr>
      </p:pic>
      <p:sp>
        <p:nvSpPr>
          <p:cNvPr id="3" name="文本框 2"/>
          <p:cNvSpPr txBox="1"/>
          <p:nvPr/>
        </p:nvSpPr>
        <p:spPr>
          <a:xfrm>
            <a:off x="5008880" y="4667885"/>
            <a:ext cx="6570980" cy="829945"/>
          </a:xfrm>
          <a:prstGeom prst="rect">
            <a:avLst/>
          </a:prstGeom>
          <a:noFill/>
        </p:spPr>
        <p:txBody>
          <a:bodyPr wrap="square" rtlCol="0">
            <a:spAutoFit/>
          </a:bodyPr>
          <a:p>
            <a:pPr marL="342900" indent="-342900">
              <a:buFont typeface="Arial" panose="020B0604020202020204" pitchFamily="34" charset="0"/>
              <a:buChar char="•"/>
            </a:pPr>
            <a:r>
              <a:rPr lang="en-US" altLang="zh-CN" sz="2400">
                <a:latin typeface="+mj-lt"/>
                <a:cs typeface="+mj-lt"/>
                <a:sym typeface="+mn-ea"/>
              </a:rPr>
              <a:t>Mutations added under a given mutation model on top of the simulated coalescent tree.</a:t>
            </a:r>
            <a:endParaRPr lang="zh-CN" alt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0675" y="214630"/>
            <a:ext cx="10515600" cy="908050"/>
          </a:xfrm>
        </p:spPr>
        <p:txBody>
          <a:bodyPr/>
          <a:p>
            <a:r>
              <a:rPr lang="en-US" altLang="zh-CN" b="1"/>
              <a:t>FDIST after calibrating</a:t>
            </a:r>
            <a:endParaRPr lang="en-US" altLang="zh-CN" b="1" baseline="-25000"/>
          </a:p>
        </p:txBody>
      </p:sp>
      <p:sp>
        <p:nvSpPr>
          <p:cNvPr id="3" name="文本框 2"/>
          <p:cNvSpPr txBox="1"/>
          <p:nvPr/>
        </p:nvSpPr>
        <p:spPr>
          <a:xfrm>
            <a:off x="501650" y="1925955"/>
            <a:ext cx="11189335" cy="2245360"/>
          </a:xfrm>
          <a:prstGeom prst="rect">
            <a:avLst/>
          </a:prstGeom>
          <a:noFill/>
        </p:spPr>
        <p:txBody>
          <a:bodyPr wrap="square" rtlCol="0">
            <a:spAutoFit/>
          </a:bodyPr>
          <a:p>
            <a:r>
              <a:rPr lang="zh-CN" altLang="en-US" sz="2800">
                <a:latin typeface="+mj-lt"/>
                <a:cs typeface="+mj-lt"/>
              </a:rPr>
              <a:t>The finite island model has been recently shown to lead to a large fraction of false positives, if populations samples belong to a hierarchically subdivided population or if some population samples have a recent shared history, such as after some range expansion over different continents (Excoffier et al. 2009).</a:t>
            </a:r>
            <a:endParaRPr lang="zh-CN" altLang="en-US" sz="2800">
              <a:latin typeface="+mj-lt"/>
              <a:cs typeface="+mj-lt"/>
            </a:endParaRPr>
          </a:p>
        </p:txBody>
      </p:sp>
    </p:spTree>
  </p:cSld>
  <p:clrMapOvr>
    <a:masterClrMapping/>
  </p:clrMapOvr>
</p:sld>
</file>

<file path=ppt/tags/tag1.xml><?xml version="1.0" encoding="utf-8"?>
<p:tagLst xmlns:p="http://schemas.openxmlformats.org/presentationml/2006/main">
  <p:tag name="KSO_WM_UNIT_TABLE_BEAUTIFY" val="smartTable{f542e906-40d0-4e29-a316-88c08ca0016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5377</Words>
  <Application>WPS 演示</Application>
  <PresentationFormat>宽屏</PresentationFormat>
  <Paragraphs>221</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8</vt:i4>
      </vt:variant>
      <vt:variant>
        <vt:lpstr>幻灯片标题</vt:lpstr>
      </vt:variant>
      <vt:variant>
        <vt:i4>28</vt:i4>
      </vt:variant>
    </vt:vector>
  </HeadingPairs>
  <TitlesOfParts>
    <vt:vector size="46" baseType="lpstr">
      <vt:lpstr>Arial</vt:lpstr>
      <vt:lpstr>宋体</vt:lpstr>
      <vt:lpstr>Wingdings</vt:lpstr>
      <vt:lpstr>Times New Roman</vt:lpstr>
      <vt:lpstr>Calibri</vt:lpstr>
      <vt:lpstr>微软雅黑</vt:lpstr>
      <vt:lpstr>Arial Unicode MS</vt:lpstr>
      <vt:lpstr>Wingdings</vt:lpstr>
      <vt:lpstr>Calibri Light</vt:lpstr>
      <vt:lpstr>Office 主题</vt:lpstr>
      <vt:lpstr>Equation.KSEE3</vt:lpstr>
      <vt:lpstr>Equation.KSEE3</vt:lpstr>
      <vt:lpstr>Equation.KSEE3</vt:lpstr>
      <vt:lpstr>Equation.KSEE3</vt:lpstr>
      <vt:lpstr>Equation.KSEE3</vt:lpstr>
      <vt:lpstr>Equation.KSEE3</vt:lpstr>
      <vt:lpstr>Equation.KSEE3</vt:lpstr>
      <vt:lpstr>Equation.KSEE3</vt:lpstr>
      <vt:lpstr>Workshop of 2020</vt:lpstr>
      <vt:lpstr>Content</vt:lpstr>
      <vt:lpstr>FDIST</vt:lpstr>
      <vt:lpstr>Fst</vt:lpstr>
      <vt:lpstr>Fst</vt:lpstr>
      <vt:lpstr>FDIST</vt:lpstr>
      <vt:lpstr>FDIST</vt:lpstr>
      <vt:lpstr>FDIST</vt:lpstr>
      <vt:lpstr>FDIST after calibrating</vt:lpstr>
      <vt:lpstr>FDIST after calibrating</vt:lpstr>
      <vt:lpstr>PowerPoint 演示文稿</vt:lpstr>
      <vt:lpstr>BayeScan</vt:lpstr>
      <vt:lpstr>BayeScan</vt:lpstr>
      <vt:lpstr>BayeScan</vt:lpstr>
      <vt:lpstr>BayeScan</vt:lpstr>
      <vt:lpstr>BayeScan</vt:lpstr>
      <vt:lpstr>BayeScan</vt:lpstr>
      <vt:lpstr>BayeScan</vt:lpstr>
      <vt:lpstr>BayeScan</vt:lpstr>
      <vt:lpstr>BayeScan</vt:lpstr>
      <vt:lpstr>BayeScan</vt:lpstr>
      <vt:lpstr>BayeScan</vt:lpstr>
      <vt:lpstr>PCA corrects for stratification in GWAS</vt:lpstr>
      <vt:lpstr>PCA</vt:lpstr>
      <vt:lpstr>PCA</vt:lpstr>
      <vt:lpstr>PCA</vt:lpstr>
      <vt:lpstr>PCA</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Dean</cp:lastModifiedBy>
  <cp:revision>127</cp:revision>
  <dcterms:created xsi:type="dcterms:W3CDTF">2019-12-27T14:24:00Z</dcterms:created>
  <dcterms:modified xsi:type="dcterms:W3CDTF">2020-01-07T12:15:36Z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