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0"/>
  </p:notesMasterIdLst>
  <p:sldIdLst>
    <p:sldId id="326" r:id="rId2"/>
    <p:sldId id="343" r:id="rId3"/>
    <p:sldId id="344" r:id="rId4"/>
    <p:sldId id="345" r:id="rId5"/>
    <p:sldId id="365" r:id="rId6"/>
    <p:sldId id="346" r:id="rId7"/>
    <p:sldId id="367" r:id="rId8"/>
    <p:sldId id="368" r:id="rId9"/>
    <p:sldId id="348" r:id="rId10"/>
    <p:sldId id="355" r:id="rId11"/>
    <p:sldId id="357" r:id="rId12"/>
    <p:sldId id="327" r:id="rId13"/>
    <p:sldId id="362" r:id="rId14"/>
    <p:sldId id="363" r:id="rId15"/>
    <p:sldId id="330" r:id="rId16"/>
    <p:sldId id="350" r:id="rId17"/>
    <p:sldId id="351" r:id="rId18"/>
    <p:sldId id="358" r:id="rId19"/>
    <p:sldId id="352" r:id="rId20"/>
    <p:sldId id="353" r:id="rId21"/>
    <p:sldId id="354" r:id="rId22"/>
    <p:sldId id="339" r:id="rId23"/>
    <p:sldId id="340" r:id="rId24"/>
    <p:sldId id="361" r:id="rId25"/>
    <p:sldId id="359" r:id="rId26"/>
    <p:sldId id="360" r:id="rId27"/>
    <p:sldId id="342" r:id="rId28"/>
    <p:sldId id="26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68" autoAdjust="0"/>
    <p:restoredTop sz="94624" autoAdjust="0"/>
  </p:normalViewPr>
  <p:slideViewPr>
    <p:cSldViewPr>
      <p:cViewPr>
        <p:scale>
          <a:sx n="71" d="100"/>
          <a:sy n="71" d="100"/>
        </p:scale>
        <p:origin x="-1362" y="-54"/>
      </p:cViewPr>
      <p:guideLst>
        <p:guide orient="horz" pos="2160"/>
        <p:guide pos="2880"/>
      </p:guideLst>
    </p:cSldViewPr>
  </p:slideViewPr>
  <p:outlineViewPr>
    <p:cViewPr>
      <p:scale>
        <a:sx n="33" d="100"/>
        <a:sy n="33" d="100"/>
      </p:scale>
      <p:origin x="0" y="3102"/>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65C21E-3104-4775-B52A-511EB66D6426}" type="datetimeFigureOut">
              <a:rPr lang="en-US" smtClean="0"/>
              <a:pPr/>
              <a:t>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E4D84-388D-43FE-961E-D9D4ECAD14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dirty="0">
                <a:latin typeface="Arial" panose="020B0604020202020204" pitchFamily="34" charset="0"/>
                <a:cs typeface="Arial" panose="020B0604020202020204" pitchFamily="34" charset="0"/>
              </a:rPr>
              <a:t>Nucleotide diversity </a:t>
            </a:r>
            <a:r>
              <a:rPr lang="en" altLang="zh-CN" sz="1200" b="0" i="0" u="none" strike="noStrike" kern="1200" dirty="0">
                <a:solidFill>
                  <a:schemeClr val="tx1"/>
                </a:solidFill>
                <a:effectLst/>
                <a:latin typeface="+mn-lt"/>
                <a:ea typeface="+mn-ea"/>
                <a:cs typeface="+mn-cs"/>
              </a:rPr>
              <a:t>is the extent of nucleotide polymorphisms /</a:t>
            </a:r>
            <a:r>
              <a:rPr lang="en" altLang="zh-CN" sz="1200" b="0" i="1" u="none" strike="noStrike" kern="1200" dirty="0">
                <a:solidFill>
                  <a:schemeClr val="tx1"/>
                </a:solidFill>
                <a:effectLst/>
                <a:latin typeface="+mn-lt"/>
                <a:ea typeface="+mn-ea"/>
                <a:cs typeface="+mn-cs"/>
              </a:rPr>
              <a:t>ˌ</a:t>
            </a:r>
            <a:r>
              <a:rPr lang="en" altLang="zh-CN" sz="1200" b="0" i="1" u="none" strike="noStrike" kern="1200" dirty="0" err="1">
                <a:solidFill>
                  <a:schemeClr val="tx1"/>
                </a:solidFill>
                <a:effectLst/>
                <a:latin typeface="+mn-lt"/>
                <a:ea typeface="+mn-ea"/>
                <a:cs typeface="+mn-cs"/>
              </a:rPr>
              <a:t>pɒlɪˈmɔːfɪzəm</a:t>
            </a:r>
            <a:r>
              <a:rPr lang="en" altLang="zh-CN" sz="1200" b="0" i="0" u="none" strike="noStrike" kern="1200" dirty="0">
                <a:solidFill>
                  <a:schemeClr val="tx1"/>
                </a:solidFill>
                <a:effectLst/>
                <a:latin typeface="+mn-lt"/>
                <a:ea typeface="+mn-ea"/>
                <a:cs typeface="+mn-cs"/>
              </a:rPr>
              <a:t>/ within a population, and is commonly measured through molecular markers such as microsatellite </a:t>
            </a:r>
            <a:r>
              <a:rPr lang="en" altLang="zh-CN" sz="1200" b="0" i="1" u="none" strike="noStrike" kern="1200" dirty="0">
                <a:solidFill>
                  <a:schemeClr val="tx1"/>
                </a:solidFill>
                <a:effectLst/>
                <a:latin typeface="+mn-lt"/>
                <a:ea typeface="+mn-ea"/>
                <a:cs typeface="+mn-cs"/>
              </a:rPr>
              <a:t>/ˌ</a:t>
            </a:r>
            <a:r>
              <a:rPr lang="en" altLang="zh-CN" sz="1200" b="0" i="1" u="none" strike="noStrike" kern="1200" dirty="0" err="1">
                <a:solidFill>
                  <a:schemeClr val="tx1"/>
                </a:solidFill>
                <a:effectLst/>
                <a:latin typeface="+mn-lt"/>
                <a:ea typeface="+mn-ea"/>
                <a:cs typeface="+mn-cs"/>
              </a:rPr>
              <a:t>maɪkrəʊˈsætəˌlaɪt</a:t>
            </a:r>
            <a:r>
              <a:rPr lang="en" altLang="zh-CN" sz="1200" b="0" i="1" u="none" strike="noStrike" kern="1200" dirty="0">
                <a:solidFill>
                  <a:schemeClr val="tx1"/>
                </a:solidFill>
                <a:effectLst/>
                <a:latin typeface="+mn-lt"/>
                <a:ea typeface="+mn-ea"/>
                <a:cs typeface="+mn-cs"/>
              </a:rPr>
              <a:t>/</a:t>
            </a:r>
            <a:r>
              <a:rPr lang="en" altLang="zh-CN" sz="1200" b="0" i="0" u="none" strike="noStrike" kern="1200" dirty="0">
                <a:solidFill>
                  <a:schemeClr val="tx1"/>
                </a:solidFill>
                <a:effectLst/>
                <a:latin typeface="+mn-lt"/>
                <a:ea typeface="+mn-ea"/>
                <a:cs typeface="+mn-cs"/>
              </a:rPr>
              <a:t> sequences, mitochondrial DNA and SNPs data. One commonly used measure of nucleotide diversity was defined as the number of nucleotide difference per site between two DNA sequences in all possible pairs in the sample population, the nucleotide diversity is denoted by </a:t>
            </a:r>
            <a:r>
              <a:rPr lang="el-GR" altLang="zh-CN" sz="1200" b="0" i="0" u="none" strike="noStrike" kern="1200" dirty="0">
                <a:solidFill>
                  <a:schemeClr val="tx1"/>
                </a:solidFill>
                <a:effectLst/>
                <a:latin typeface="+mn-lt"/>
                <a:ea typeface="+mn-ea"/>
                <a:cs typeface="+mn-cs"/>
              </a:rPr>
              <a:t>π</a:t>
            </a:r>
            <a:r>
              <a:rPr lang="en-US" altLang="zh-CN" sz="1200" b="0" i="0" u="none" strike="noStrike" kern="1200" dirty="0">
                <a:solidFill>
                  <a:schemeClr val="tx1"/>
                </a:solidFill>
                <a:effectLst/>
                <a:latin typeface="+mn-lt"/>
                <a:ea typeface="+mn-ea"/>
                <a:cs typeface="+mn-cs"/>
              </a:rPr>
              <a:t>. You need values of frequencies of the </a:t>
            </a:r>
            <a:r>
              <a:rPr lang="en-US" altLang="zh-CN" sz="1200" b="0" i="0" u="none" strike="noStrike" kern="1200" dirty="0" err="1">
                <a:solidFill>
                  <a:schemeClr val="tx1"/>
                </a:solidFill>
                <a:effectLst/>
                <a:latin typeface="+mn-lt"/>
                <a:ea typeface="+mn-ea"/>
                <a:cs typeface="+mn-cs"/>
              </a:rPr>
              <a:t>i</a:t>
            </a:r>
            <a:r>
              <a:rPr lang="en-US" altLang="zh-CN" sz="1200" b="0" i="0" u="none" strike="noStrike" kern="1200" dirty="0">
                <a:solidFill>
                  <a:schemeClr val="tx1"/>
                </a:solidFill>
                <a:effectLst/>
                <a:latin typeface="+mn-lt"/>
                <a:ea typeface="+mn-ea"/>
                <a:cs typeface="+mn-cs"/>
              </a:rPr>
              <a:t> </a:t>
            </a:r>
            <a:r>
              <a:rPr lang="en-US" altLang="zh-CN" sz="1200" b="0" i="0" u="none" strike="noStrike" kern="1200" dirty="0" err="1">
                <a:solidFill>
                  <a:schemeClr val="tx1"/>
                </a:solidFill>
                <a:effectLst/>
                <a:latin typeface="+mn-lt"/>
                <a:ea typeface="+mn-ea"/>
                <a:cs typeface="+mn-cs"/>
              </a:rPr>
              <a:t>th</a:t>
            </a:r>
            <a:r>
              <a:rPr lang="en-US" altLang="zh-CN" sz="1200" b="0" i="0" u="none" strike="noStrike" kern="1200" dirty="0">
                <a:solidFill>
                  <a:schemeClr val="tx1"/>
                </a:solidFill>
                <a:effectLst/>
                <a:latin typeface="+mn-lt"/>
                <a:ea typeface="+mn-ea"/>
                <a:cs typeface="+mn-cs"/>
              </a:rPr>
              <a:t> sequences, j </a:t>
            </a:r>
            <a:r>
              <a:rPr lang="en-US" altLang="zh-CN" sz="1200" b="0" i="0" u="none" strike="noStrike" kern="1200" dirty="0" err="1">
                <a:solidFill>
                  <a:schemeClr val="tx1"/>
                </a:solidFill>
                <a:effectLst/>
                <a:latin typeface="+mn-lt"/>
                <a:ea typeface="+mn-ea"/>
                <a:cs typeface="+mn-cs"/>
              </a:rPr>
              <a:t>th</a:t>
            </a:r>
            <a:r>
              <a:rPr lang="en-US" altLang="zh-CN" sz="1200" b="0" i="0" u="none" strike="noStrike" kern="1200" dirty="0">
                <a:solidFill>
                  <a:schemeClr val="tx1"/>
                </a:solidFill>
                <a:effectLst/>
                <a:latin typeface="+mn-lt"/>
                <a:ea typeface="+mn-ea"/>
                <a:cs typeface="+mn-cs"/>
              </a:rPr>
              <a:t> sequences, the number of </a:t>
            </a:r>
            <a:r>
              <a:rPr kumimoji="1" lang="en-US" altLang="zh-CN" sz="1200" dirty="0">
                <a:latin typeface="Arial" panose="020B0604020202020204" pitchFamily="34" charset="0"/>
                <a:cs typeface="Arial" panose="020B0604020202020204" pitchFamily="34" charset="0"/>
              </a:rPr>
              <a:t>nucleotide differences per nucleotide site between the </a:t>
            </a:r>
            <a:r>
              <a:rPr kumimoji="1" lang="en-US" altLang="zh-CN" sz="1200" i="1" dirty="0" err="1">
                <a:latin typeface="Arial" panose="020B0604020202020204" pitchFamily="34" charset="0"/>
                <a:cs typeface="Arial" panose="020B0604020202020204" pitchFamily="34" charset="0"/>
              </a:rPr>
              <a:t>i</a:t>
            </a:r>
            <a:r>
              <a:rPr kumimoji="1" lang="en-US" altLang="zh-CN" sz="1200" dirty="0">
                <a:latin typeface="Arial" panose="020B0604020202020204" pitchFamily="34" charset="0"/>
                <a:cs typeface="Arial" panose="020B0604020202020204" pitchFamily="34" charset="0"/>
              </a:rPr>
              <a:t> </a:t>
            </a:r>
            <a:r>
              <a:rPr kumimoji="1" lang="en-US" altLang="zh-CN" sz="1200" dirty="0" err="1">
                <a:latin typeface="Arial" panose="020B0604020202020204" pitchFamily="34" charset="0"/>
                <a:cs typeface="Arial" panose="020B0604020202020204" pitchFamily="34" charset="0"/>
              </a:rPr>
              <a:t>th</a:t>
            </a:r>
            <a:r>
              <a:rPr kumimoji="1" lang="en-US" altLang="zh-CN" sz="1200" dirty="0">
                <a:latin typeface="Arial" panose="020B0604020202020204" pitchFamily="34" charset="0"/>
                <a:cs typeface="Arial" panose="020B0604020202020204" pitchFamily="34" charset="0"/>
              </a:rPr>
              <a:t> and </a:t>
            </a:r>
            <a:r>
              <a:rPr kumimoji="1" lang="en-US" altLang="zh-CN" sz="1200" i="1" dirty="0">
                <a:latin typeface="Arial" panose="020B0604020202020204" pitchFamily="34" charset="0"/>
                <a:cs typeface="Arial" panose="020B0604020202020204" pitchFamily="34" charset="0"/>
              </a:rPr>
              <a:t>j</a:t>
            </a:r>
            <a:r>
              <a:rPr kumimoji="1" lang="en-US" altLang="zh-CN" sz="1200" dirty="0">
                <a:latin typeface="Arial" panose="020B0604020202020204" pitchFamily="34" charset="0"/>
                <a:cs typeface="Arial" panose="020B0604020202020204" pitchFamily="34" charset="0"/>
              </a:rPr>
              <a:t> </a:t>
            </a:r>
            <a:r>
              <a:rPr kumimoji="1" lang="en-US" altLang="zh-CN" sz="1200" dirty="0" err="1">
                <a:latin typeface="Arial" panose="020B0604020202020204" pitchFamily="34" charset="0"/>
                <a:cs typeface="Arial" panose="020B0604020202020204" pitchFamily="34" charset="0"/>
              </a:rPr>
              <a:t>th</a:t>
            </a:r>
            <a:r>
              <a:rPr kumimoji="1" lang="en-US" altLang="zh-CN" sz="1200" dirty="0">
                <a:latin typeface="Arial" panose="020B0604020202020204" pitchFamily="34" charset="0"/>
                <a:cs typeface="Arial" panose="020B0604020202020204" pitchFamily="34" charset="0"/>
              </a:rPr>
              <a:t> sequences and The number of sequences in the sample to calculate the nucleotide diversity.</a:t>
            </a:r>
            <a:endParaRPr kumimoji="1" lang="zh-CN" altLang="en-US" sz="1200" dirty="0">
              <a:latin typeface="Arial" panose="020B0604020202020204" pitchFamily="34" charset="0"/>
              <a:cs typeface="Arial" panose="020B0604020202020204" pitchFamily="34" charset="0"/>
            </a:endParaRPr>
          </a:p>
        </p:txBody>
      </p:sp>
      <p:sp>
        <p:nvSpPr>
          <p:cNvPr id="4" name="灯片编号占位符 3"/>
          <p:cNvSpPr>
            <a:spLocks noGrp="1"/>
          </p:cNvSpPr>
          <p:nvPr>
            <p:ph type="sldNum" sz="quarter" idx="5"/>
          </p:nvPr>
        </p:nvSpPr>
        <p:spPr/>
        <p:txBody>
          <a:bodyPr/>
          <a:lstStyle/>
          <a:p>
            <a:fld id="{9B174E54-0C2A-7E41-BFD7-391E5058DBA4}" type="slidenum">
              <a:rPr kumimoji="1" lang="zh-CN" altLang="en-US" smtClean="0"/>
              <a:pPr/>
              <a:t>5</a:t>
            </a:fld>
            <a:endParaRPr kumimoji="1" lang="zh-CN" altLang="en-US"/>
          </a:p>
        </p:txBody>
      </p:sp>
    </p:spTree>
    <p:extLst>
      <p:ext uri="{BB962C8B-B14F-4D97-AF65-F5344CB8AC3E}">
        <p14:creationId xmlns="" xmlns:p14="http://schemas.microsoft.com/office/powerpoint/2010/main" val="610993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AE4D84-388D-43FE-961E-D9D4ECAD146B}"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1200" b="0" i="1" u="none" strike="noStrike"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9B174E54-0C2A-7E41-BFD7-391E5058DBA4}" type="slidenum">
              <a:rPr kumimoji="1" lang="zh-CN" altLang="en-US" smtClean="0"/>
              <a:pPr/>
              <a:t>12</a:t>
            </a:fld>
            <a:endParaRPr kumimoji="1" lang="zh-CN" altLang="en-US"/>
          </a:p>
        </p:txBody>
      </p:sp>
    </p:spTree>
    <p:extLst>
      <p:ext uri="{BB962C8B-B14F-4D97-AF65-F5344CB8AC3E}">
        <p14:creationId xmlns:p14="http://schemas.microsoft.com/office/powerpoint/2010/main" xmlns="" val="3678207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3.Allelic state of microsatellite loci 4. Molecular base of polymorphism</a:t>
            </a:r>
            <a:r>
              <a:rPr lang="en-US" baseline="0" dirty="0" smtClean="0"/>
              <a:t> is not particularly defined </a:t>
            </a:r>
            <a:endParaRPr lang="en-US" dirty="0"/>
          </a:p>
        </p:txBody>
      </p:sp>
      <p:sp>
        <p:nvSpPr>
          <p:cNvPr id="4" name="Slide Number Placeholder 3"/>
          <p:cNvSpPr>
            <a:spLocks noGrp="1"/>
          </p:cNvSpPr>
          <p:nvPr>
            <p:ph type="sldNum" sz="quarter" idx="10"/>
          </p:nvPr>
        </p:nvSpPr>
        <p:spPr/>
        <p:txBody>
          <a:bodyPr/>
          <a:lstStyle/>
          <a:p>
            <a:fld id="{D1AE4D84-388D-43FE-961E-D9D4ECAD146B}"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Arlequin present graphical version and console version which is more suitable for big data. And the graphical version only support windows</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Here is the usage for graphical version.</a:t>
            </a:r>
            <a:r>
              <a:rPr kumimoji="1" lang="en-US" altLang="zh-CN" sz="1200" kern="1200" dirty="0">
                <a:solidFill>
                  <a:schemeClr val="tx1"/>
                </a:solidFill>
                <a:effectLst/>
                <a:latin typeface="+mn-lt"/>
                <a:ea typeface="+mn-ea"/>
                <a:cs typeface="+mn-cs"/>
              </a:rPr>
              <a:t> There are six main steps and most of them are for preparation.</a:t>
            </a:r>
            <a:endParaRPr lang="en" altLang="zh-CN" dirty="0"/>
          </a:p>
        </p:txBody>
      </p:sp>
      <p:sp>
        <p:nvSpPr>
          <p:cNvPr id="4" name="灯片编号占位符 3"/>
          <p:cNvSpPr>
            <a:spLocks noGrp="1"/>
          </p:cNvSpPr>
          <p:nvPr>
            <p:ph type="sldNum" sz="quarter" idx="5"/>
          </p:nvPr>
        </p:nvSpPr>
        <p:spPr/>
        <p:txBody>
          <a:bodyPr/>
          <a:lstStyle/>
          <a:p>
            <a:fld id="{9B174E54-0C2A-7E41-BFD7-391E5058DBA4}" type="slidenum">
              <a:rPr kumimoji="1" lang="zh-CN" altLang="en-US" smtClean="0"/>
              <a:pPr/>
              <a:t>15</a:t>
            </a:fld>
            <a:endParaRPr kumimoji="1" lang="zh-CN" altLang="en-US"/>
          </a:p>
        </p:txBody>
      </p:sp>
    </p:spTree>
    <p:extLst>
      <p:ext uri="{BB962C8B-B14F-4D97-AF65-F5344CB8AC3E}">
        <p14:creationId xmlns:p14="http://schemas.microsoft.com/office/powerpoint/2010/main" xmlns="" val="3239531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Different analyses can be selected and their parameters tuned in the </a:t>
            </a:r>
            <a:r>
              <a:rPr lang="en" altLang="zh-CN" sz="1200" i="1" kern="1200" dirty="0">
                <a:solidFill>
                  <a:schemeClr val="tx1"/>
                </a:solidFill>
                <a:effectLst/>
                <a:latin typeface="+mn-lt"/>
                <a:ea typeface="+mn-ea"/>
                <a:cs typeface="+mn-cs"/>
              </a:rPr>
              <a:t>Settings </a:t>
            </a:r>
            <a:r>
              <a:rPr lang="en" altLang="zh-CN" sz="1200" kern="1200" dirty="0">
                <a:solidFill>
                  <a:schemeClr val="tx1"/>
                </a:solidFill>
                <a:effectLst/>
                <a:latin typeface="+mn-lt"/>
                <a:ea typeface="+mn-ea"/>
                <a:cs typeface="+mn-cs"/>
              </a:rPr>
              <a:t>tab. In the tree on the left side could select different types of computations you wish the set up. Depending on your selection, the right part of the tab dialog will show you different parameters to set up. </a:t>
            </a:r>
            <a:endParaRPr lang="en" altLang="zh-CN" dirty="0"/>
          </a:p>
          <a:p>
            <a:endParaRPr kumimoji="1" lang="zh-CN" altLang="en-US" dirty="0"/>
          </a:p>
        </p:txBody>
      </p:sp>
      <p:sp>
        <p:nvSpPr>
          <p:cNvPr id="4" name="灯片编号占位符 3"/>
          <p:cNvSpPr>
            <a:spLocks noGrp="1"/>
          </p:cNvSpPr>
          <p:nvPr>
            <p:ph type="sldNum" sz="quarter" idx="5"/>
          </p:nvPr>
        </p:nvSpPr>
        <p:spPr/>
        <p:txBody>
          <a:bodyPr/>
          <a:lstStyle/>
          <a:p>
            <a:fld id="{9B174E54-0C2A-7E41-BFD7-391E5058DBA4}" type="slidenum">
              <a:rPr kumimoji="1" lang="zh-CN" altLang="en-US" smtClean="0"/>
              <a:pPr/>
              <a:t>22</a:t>
            </a:fld>
            <a:endParaRPr kumimoji="1" lang="zh-CN" altLang="en-US"/>
          </a:p>
        </p:txBody>
      </p:sp>
    </p:spTree>
    <p:extLst>
      <p:ext uri="{BB962C8B-B14F-4D97-AF65-F5344CB8AC3E}">
        <p14:creationId xmlns="" xmlns:p14="http://schemas.microsoft.com/office/powerpoint/2010/main" val="4075399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err="1"/>
              <a:t>Finall</a:t>
            </a:r>
            <a:r>
              <a:rPr kumimoji="1" lang="en-US" altLang="zh-CN" dirty="0"/>
              <a:t>, you just need to press the start button on the toolbar and wait for your results.</a:t>
            </a:r>
            <a:endParaRPr kumimoji="1" lang="zh-CN" altLang="en-US" dirty="0"/>
          </a:p>
        </p:txBody>
      </p:sp>
      <p:sp>
        <p:nvSpPr>
          <p:cNvPr id="4" name="灯片编号占位符 3"/>
          <p:cNvSpPr>
            <a:spLocks noGrp="1"/>
          </p:cNvSpPr>
          <p:nvPr>
            <p:ph type="sldNum" sz="quarter" idx="5"/>
          </p:nvPr>
        </p:nvSpPr>
        <p:spPr/>
        <p:txBody>
          <a:bodyPr/>
          <a:lstStyle/>
          <a:p>
            <a:fld id="{9B174E54-0C2A-7E41-BFD7-391E5058DBA4}" type="slidenum">
              <a:rPr kumimoji="1" lang="zh-CN" altLang="en-US" smtClean="0"/>
              <a:pPr/>
              <a:t>23</a:t>
            </a:fld>
            <a:endParaRPr kumimoji="1" lang="zh-CN" altLang="en-US"/>
          </a:p>
        </p:txBody>
      </p:sp>
    </p:spTree>
    <p:extLst>
      <p:ext uri="{BB962C8B-B14F-4D97-AF65-F5344CB8AC3E}">
        <p14:creationId xmlns="" xmlns:p14="http://schemas.microsoft.com/office/powerpoint/2010/main" val="2939743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The more details about using Arlequin could be found from the link.</a:t>
            </a:r>
            <a:endParaRPr kumimoji="1" lang="zh-CN" altLang="en-US" dirty="0"/>
          </a:p>
        </p:txBody>
      </p:sp>
      <p:sp>
        <p:nvSpPr>
          <p:cNvPr id="4" name="灯片编号占位符 3"/>
          <p:cNvSpPr>
            <a:spLocks noGrp="1"/>
          </p:cNvSpPr>
          <p:nvPr>
            <p:ph type="sldNum" sz="quarter" idx="5"/>
          </p:nvPr>
        </p:nvSpPr>
        <p:spPr/>
        <p:txBody>
          <a:bodyPr/>
          <a:lstStyle/>
          <a:p>
            <a:fld id="{9B174E54-0C2A-7E41-BFD7-391E5058DBA4}" type="slidenum">
              <a:rPr kumimoji="1" lang="zh-CN" altLang="en-US" smtClean="0"/>
              <a:pPr/>
              <a:t>27</a:t>
            </a:fld>
            <a:endParaRPr kumimoji="1" lang="zh-CN" altLang="en-US"/>
          </a:p>
        </p:txBody>
      </p:sp>
    </p:spTree>
    <p:extLst>
      <p:ext uri="{BB962C8B-B14F-4D97-AF65-F5344CB8AC3E}">
        <p14:creationId xmlns="" xmlns:p14="http://schemas.microsoft.com/office/powerpoint/2010/main" val="3611583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AA2C4C-719D-4845-8C65-D2785F459AB0}"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16079E-BFB6-4D3E-91B6-95F31305348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AA2C4C-719D-4845-8C65-D2785F459AB0}"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16079E-BFB6-4D3E-91B6-95F3130534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AA2C4C-719D-4845-8C65-D2785F459AB0}"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16079E-BFB6-4D3E-91B6-95F31305348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AA2C4C-719D-4845-8C65-D2785F459AB0}"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16079E-BFB6-4D3E-91B6-95F31305348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AA2C4C-719D-4845-8C65-D2785F459AB0}"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16079E-BFB6-4D3E-91B6-95F31305348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AA2C4C-719D-4845-8C65-D2785F459AB0}" type="datetimeFigureOut">
              <a:rPr lang="en-US" smtClean="0"/>
              <a:pPr/>
              <a:t>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16079E-BFB6-4D3E-91B6-95F31305348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AA2C4C-719D-4845-8C65-D2785F459AB0}" type="datetimeFigureOut">
              <a:rPr lang="en-US" smtClean="0"/>
              <a:pPr/>
              <a:t>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16079E-BFB6-4D3E-91B6-95F31305348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AA2C4C-719D-4845-8C65-D2785F459AB0}" type="datetimeFigureOut">
              <a:rPr lang="en-US" smtClean="0"/>
              <a:pPr/>
              <a:t>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16079E-BFB6-4D3E-91B6-95F31305348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A2C4C-719D-4845-8C65-D2785F459AB0}" type="datetimeFigureOut">
              <a:rPr lang="en-US" smtClean="0"/>
              <a:pPr/>
              <a:t>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16079E-BFB6-4D3E-91B6-95F31305348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AA2C4C-719D-4845-8C65-D2785F459AB0}" type="datetimeFigureOut">
              <a:rPr lang="en-US" smtClean="0"/>
              <a:pPr/>
              <a:t>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16079E-BFB6-4D3E-91B6-95F31305348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AA2C4C-719D-4845-8C65-D2785F459AB0}" type="datetimeFigureOut">
              <a:rPr lang="en-US" smtClean="0"/>
              <a:pPr/>
              <a:t>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16079E-BFB6-4D3E-91B6-95F31305348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AA2C4C-719D-4845-8C65-D2785F459AB0}" type="datetimeFigureOut">
              <a:rPr lang="en-US" smtClean="0"/>
              <a:pPr/>
              <a:t>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6079E-BFB6-4D3E-91B6-95F31305348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cmpg.unibe.ch/software/arlequin35/man/Arlequin35.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25470"/>
          </a:xfrm>
        </p:spPr>
        <p:txBody>
          <a:bodyPr>
            <a:normAutofit/>
          </a:bodyPr>
          <a:lstStyle/>
          <a:p>
            <a:endParaRPr lang="en-US" sz="2800" dirty="0"/>
          </a:p>
        </p:txBody>
      </p:sp>
      <p:sp>
        <p:nvSpPr>
          <p:cNvPr id="4" name="Content Placeholder 3"/>
          <p:cNvSpPr>
            <a:spLocks noGrp="1"/>
          </p:cNvSpPr>
          <p:nvPr>
            <p:ph sz="half" idx="2"/>
          </p:nvPr>
        </p:nvSpPr>
        <p:spPr>
          <a:xfrm>
            <a:off x="642910" y="1142984"/>
            <a:ext cx="8001056" cy="5029216"/>
          </a:xfrm>
        </p:spPr>
        <p:txBody>
          <a:bodyPr>
            <a:normAutofit fontScale="92500"/>
          </a:bodyPr>
          <a:lstStyle/>
          <a:p>
            <a:pPr>
              <a:buNone/>
            </a:pPr>
            <a:endParaRPr lang="en-US" sz="1800" dirty="0" smtClean="0"/>
          </a:p>
          <a:p>
            <a:pPr algn="ctr">
              <a:buNone/>
            </a:pPr>
            <a:r>
              <a:rPr lang="en-US" altLang="zh-CN" sz="3900" dirty="0" smtClean="0">
                <a:latin typeface="Baskerville Old Face" pitchFamily="18" charset="0"/>
                <a:ea typeface="宋体" panose="02010600030101010101" pitchFamily="2" charset="-122"/>
                <a:cs typeface="Arial" panose="020B0604020202020204" pitchFamily="34" charset="0"/>
              </a:rPr>
              <a:t>Population summary statistics </a:t>
            </a:r>
            <a:r>
              <a:rPr lang="en-US" altLang="zh-CN" sz="3900" dirty="0" smtClean="0">
                <a:solidFill>
                  <a:schemeClr val="accent1"/>
                </a:solidFill>
                <a:latin typeface="Baskerville Old Face" pitchFamily="18" charset="0"/>
                <a:ea typeface="宋体" panose="02010600030101010101" pitchFamily="2" charset="-122"/>
                <a:cs typeface="Arial" panose="020B0604020202020204" pitchFamily="34" charset="0"/>
              </a:rPr>
              <a:t>&amp;</a:t>
            </a:r>
            <a:r>
              <a:rPr lang="en-US" altLang="zh-CN" sz="3900" dirty="0" smtClean="0">
                <a:latin typeface="Baskerville Old Face" pitchFamily="18" charset="0"/>
                <a:ea typeface="宋体" panose="02010600030101010101" pitchFamily="2" charset="-122"/>
                <a:cs typeface="Arial" panose="020B0604020202020204" pitchFamily="34" charset="0"/>
              </a:rPr>
              <a:t> </a:t>
            </a:r>
            <a:r>
              <a:rPr lang="en-US" altLang="zh-CN" sz="3900" i="1" dirty="0" err="1" smtClean="0">
                <a:latin typeface="Baskerville Old Face" pitchFamily="18" charset="0"/>
                <a:ea typeface="宋体" panose="02010600030101010101" pitchFamily="2" charset="-122"/>
                <a:cs typeface="Arial" panose="020B0604020202020204" pitchFamily="34" charset="0"/>
              </a:rPr>
              <a:t>Arlequin</a:t>
            </a:r>
            <a:r>
              <a:rPr lang="zh-CN" altLang="zh-CN" sz="1800" dirty="0" smtClean="0">
                <a:latin typeface="Arial" panose="020B0604020202020204" pitchFamily="34" charset="0"/>
                <a:cs typeface="Arial" panose="020B0604020202020204" pitchFamily="34" charset="0"/>
              </a:rPr>
              <a:t> </a:t>
            </a:r>
            <a:endParaRPr lang="zh-CN" altLang="en-US" sz="1800" dirty="0" smtClean="0">
              <a:latin typeface="Arial" panose="020B0604020202020204" pitchFamily="34" charset="0"/>
              <a:cs typeface="Arial" panose="020B0604020202020204" pitchFamily="34" charset="0"/>
            </a:endParaRPr>
          </a:p>
          <a:p>
            <a:pPr algn="ctr">
              <a:buNone/>
            </a:pPr>
            <a:endParaRPr lang="en-US" sz="1800" dirty="0" smtClean="0"/>
          </a:p>
          <a:p>
            <a:pPr algn="ctr">
              <a:buNone/>
            </a:pPr>
            <a:endParaRPr lang="en-US" sz="1800" dirty="0" smtClean="0"/>
          </a:p>
          <a:p>
            <a:pPr algn="ctr">
              <a:buNone/>
            </a:pPr>
            <a:endParaRPr lang="en-US" sz="1800" dirty="0" smtClean="0"/>
          </a:p>
          <a:p>
            <a:pPr algn="ctr">
              <a:buNone/>
            </a:pPr>
            <a:endParaRPr lang="en-US" sz="1800" dirty="0" smtClean="0"/>
          </a:p>
          <a:p>
            <a:pPr algn="ctr">
              <a:buNone/>
            </a:pPr>
            <a:endParaRPr lang="en-US" sz="1800" dirty="0" smtClean="0"/>
          </a:p>
          <a:p>
            <a:pPr algn="ctr">
              <a:buNone/>
            </a:pPr>
            <a:endParaRPr lang="en-US" sz="1800" dirty="0" smtClean="0"/>
          </a:p>
          <a:p>
            <a:pPr algn="ctr">
              <a:buNone/>
            </a:pPr>
            <a:endParaRPr lang="en-US" sz="1800" dirty="0" smtClean="0"/>
          </a:p>
          <a:p>
            <a:pPr algn="ctr">
              <a:buNone/>
            </a:pPr>
            <a:r>
              <a:rPr lang="en-US" sz="1800" dirty="0" smtClean="0"/>
              <a:t> </a:t>
            </a:r>
            <a:r>
              <a:rPr lang="en-US" dirty="0" err="1" smtClean="0"/>
              <a:t>Anirban</a:t>
            </a:r>
            <a:r>
              <a:rPr lang="en-US" dirty="0" smtClean="0"/>
              <a:t> </a:t>
            </a:r>
            <a:r>
              <a:rPr lang="en-US" dirty="0" err="1" smtClean="0"/>
              <a:t>Sarker</a:t>
            </a:r>
            <a:endParaRPr lang="en-US" sz="1800" dirty="0" smtClean="0"/>
          </a:p>
          <a:p>
            <a:pPr algn="ctr">
              <a:buNone/>
            </a:pPr>
            <a:r>
              <a:rPr lang="en-US" sz="1800" dirty="0" smtClean="0"/>
              <a:t>Lab of Molecular </a:t>
            </a:r>
            <a:r>
              <a:rPr lang="en-US" sz="1800" dirty="0" err="1" smtClean="0"/>
              <a:t>Systematics</a:t>
            </a:r>
            <a:r>
              <a:rPr lang="en-US" sz="1800" dirty="0" smtClean="0"/>
              <a:t> and Ecology</a:t>
            </a:r>
            <a:br>
              <a:rPr lang="en-US" sz="1800" dirty="0" smtClean="0"/>
            </a:br>
            <a:endParaRPr lang="en-US" sz="1800" dirty="0" smtClean="0"/>
          </a:p>
          <a:p>
            <a:pPr algn="ctr">
              <a:buNone/>
            </a:pPr>
            <a:r>
              <a:rPr lang="en-US" sz="1800" dirty="0" smtClean="0"/>
              <a:t/>
            </a:r>
            <a:br>
              <a:rPr lang="en-US" sz="1800" dirty="0" smtClean="0"/>
            </a:br>
            <a:endParaRPr lang="en-US" dirty="0"/>
          </a:p>
        </p:txBody>
      </p:sp>
      <p:sp>
        <p:nvSpPr>
          <p:cNvPr id="5" name="Content Placeholder 4"/>
          <p:cNvSpPr>
            <a:spLocks noGrp="1"/>
          </p:cNvSpPr>
          <p:nvPr>
            <p:ph sz="half" idx="1"/>
          </p:nvPr>
        </p:nvSpPr>
        <p:spPr/>
        <p:txBody>
          <a:bodyPr>
            <a:normAutofit fontScale="92500"/>
          </a:bodyPr>
          <a:lstStyle/>
          <a:p>
            <a:pPr algn="ct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noAutofit/>
          </a:bodyPr>
          <a:lstStyle/>
          <a:p>
            <a:r>
              <a:rPr lang="en-US" sz="3200" dirty="0" smtClean="0"/>
              <a:t>Connectivity between population genetics programs and format</a:t>
            </a:r>
            <a:endParaRPr lang="en-US" sz="3200" dirty="0"/>
          </a:p>
        </p:txBody>
      </p:sp>
      <p:pic>
        <p:nvPicPr>
          <p:cNvPr id="2051" name="Picture 3"/>
          <p:cNvPicPr>
            <a:picLocks noGrp="1" noChangeAspect="1" noChangeArrowheads="1"/>
          </p:cNvPicPr>
          <p:nvPr>
            <p:ph idx="1"/>
          </p:nvPr>
        </p:nvPicPr>
        <p:blipFill>
          <a:blip r:embed="rId3"/>
          <a:srcRect/>
          <a:stretch>
            <a:fillRect/>
          </a:stretch>
        </p:blipFill>
        <p:spPr bwMode="auto">
          <a:xfrm>
            <a:off x="1571604" y="1643050"/>
            <a:ext cx="6056731" cy="47314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142844" y="571480"/>
            <a:ext cx="8765132" cy="59293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8">
            <a:extLst>
              <a:ext uri="{FF2B5EF4-FFF2-40B4-BE49-F238E27FC236}">
                <a16:creationId xmlns:a16="http://schemas.microsoft.com/office/drawing/2014/main" xmlns="" id="{C76A3382-6E3A-9E49-96CF-8C4633791944}"/>
              </a:ext>
            </a:extLst>
          </p:cNvPr>
          <p:cNvGrpSpPr/>
          <p:nvPr/>
        </p:nvGrpSpPr>
        <p:grpSpPr>
          <a:xfrm>
            <a:off x="5117911" y="54588"/>
            <a:ext cx="3273671" cy="6768152"/>
            <a:chOff x="7465325" y="89848"/>
            <a:chExt cx="4364895" cy="6768152"/>
          </a:xfrm>
        </p:grpSpPr>
        <p:pic>
          <p:nvPicPr>
            <p:cNvPr id="16" name="图片 15">
              <a:extLst>
                <a:ext uri="{FF2B5EF4-FFF2-40B4-BE49-F238E27FC236}">
                  <a16:creationId xmlns:a16="http://schemas.microsoft.com/office/drawing/2014/main" xmlns="" id="{AD71792C-843B-F84A-B037-A27640ED907D}"/>
                </a:ext>
              </a:extLst>
            </p:cNvPr>
            <p:cNvPicPr>
              <a:picLocks noChangeAspect="1"/>
            </p:cNvPicPr>
            <p:nvPr/>
          </p:nvPicPr>
          <p:blipFill rotWithShape="1">
            <a:blip r:embed="rId3"/>
            <a:srcRect t="1311"/>
            <a:stretch/>
          </p:blipFill>
          <p:spPr>
            <a:xfrm>
              <a:off x="7922640" y="89848"/>
              <a:ext cx="3907580" cy="6768152"/>
            </a:xfrm>
            <a:prstGeom prst="rect">
              <a:avLst/>
            </a:prstGeom>
          </p:spPr>
        </p:pic>
        <p:sp>
          <p:nvSpPr>
            <p:cNvPr id="17" name="矩形 16">
              <a:extLst>
                <a:ext uri="{FF2B5EF4-FFF2-40B4-BE49-F238E27FC236}">
                  <a16:creationId xmlns:a16="http://schemas.microsoft.com/office/drawing/2014/main" xmlns="" id="{B78CF919-2541-BC44-8F6F-7EA6700E95A7}"/>
                </a:ext>
              </a:extLst>
            </p:cNvPr>
            <p:cNvSpPr/>
            <p:nvPr/>
          </p:nvSpPr>
          <p:spPr>
            <a:xfrm>
              <a:off x="7465325" y="286603"/>
              <a:ext cx="1337481" cy="1351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a:extLst>
                <a:ext uri="{FF2B5EF4-FFF2-40B4-BE49-F238E27FC236}">
                  <a16:creationId xmlns:a16="http://schemas.microsoft.com/office/drawing/2014/main" xmlns="" id="{04CFF248-BECF-2942-8493-FA6E1A76A64B}"/>
                </a:ext>
              </a:extLst>
            </p:cNvPr>
            <p:cNvSpPr/>
            <p:nvPr/>
          </p:nvSpPr>
          <p:spPr>
            <a:xfrm>
              <a:off x="7922640" y="3187390"/>
              <a:ext cx="1016642" cy="2626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6" name="矩形 5">
            <a:extLst>
              <a:ext uri="{FF2B5EF4-FFF2-40B4-BE49-F238E27FC236}">
                <a16:creationId xmlns:a16="http://schemas.microsoft.com/office/drawing/2014/main" xmlns="" id="{8BA51080-CE9E-5643-82EF-7DED9CC0A1A0}"/>
              </a:ext>
            </a:extLst>
          </p:cNvPr>
          <p:cNvSpPr/>
          <p:nvPr/>
        </p:nvSpPr>
        <p:spPr>
          <a:xfrm>
            <a:off x="642910" y="1643050"/>
            <a:ext cx="4929222" cy="1384995"/>
          </a:xfrm>
          <a:prstGeom prst="rect">
            <a:avLst/>
          </a:prstGeom>
        </p:spPr>
        <p:txBody>
          <a:bodyPr wrap="square">
            <a:spAutoFit/>
          </a:bodyPr>
          <a:lstStyle/>
          <a:p>
            <a:pPr algn="ctr"/>
            <a:r>
              <a:rPr kumimoji="1" lang="en-US" altLang="zh-CN" sz="4800" dirty="0">
                <a:latin typeface="Arial" panose="020B0604020202020204" pitchFamily="34" charset="0"/>
                <a:cs typeface="Arial" panose="020B0604020202020204" pitchFamily="34" charset="0"/>
              </a:rPr>
              <a:t>ARLEQUIN</a:t>
            </a:r>
          </a:p>
          <a:p>
            <a:pPr algn="ctr"/>
            <a:r>
              <a:rPr kumimoji="1" lang="en-US" altLang="zh-CN" sz="3600" dirty="0" err="1">
                <a:latin typeface="Arial" panose="020B0604020202020204" pitchFamily="34" charset="0"/>
                <a:cs typeface="Arial" panose="020B0604020202020204" pitchFamily="34" charset="0"/>
              </a:rPr>
              <a:t>Ver</a:t>
            </a:r>
            <a:r>
              <a:rPr kumimoji="1" lang="en-US" altLang="zh-CN" sz="3600" dirty="0">
                <a:latin typeface="Arial" panose="020B0604020202020204" pitchFamily="34" charset="0"/>
                <a:cs typeface="Arial" panose="020B0604020202020204" pitchFamily="34" charset="0"/>
              </a:rPr>
              <a:t> </a:t>
            </a:r>
            <a:r>
              <a:rPr kumimoji="1" lang="en-US" altLang="zh-CN" sz="3600" dirty="0" smtClean="0">
                <a:latin typeface="Arial" panose="020B0604020202020204" pitchFamily="34" charset="0"/>
                <a:cs typeface="Arial" panose="020B0604020202020204" pitchFamily="34" charset="0"/>
              </a:rPr>
              <a:t>3.5.2</a:t>
            </a:r>
            <a:endParaRPr kumimoji="1" lang="zh-CN" altLang="en-U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42888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Types of data are used in </a:t>
            </a:r>
            <a:r>
              <a:rPr lang="en-US" sz="3600" dirty="0" err="1" smtClean="0"/>
              <a:t>Arlequin</a:t>
            </a:r>
            <a:endParaRPr lang="en-US" sz="3600" dirty="0"/>
          </a:p>
        </p:txBody>
      </p:sp>
      <p:sp>
        <p:nvSpPr>
          <p:cNvPr id="3" name="Content Placeholder 2"/>
          <p:cNvSpPr>
            <a:spLocks noGrp="1"/>
          </p:cNvSpPr>
          <p:nvPr>
            <p:ph idx="1"/>
          </p:nvPr>
        </p:nvSpPr>
        <p:spPr/>
        <p:txBody>
          <a:bodyPr/>
          <a:lstStyle/>
          <a:p>
            <a:r>
              <a:rPr lang="en-US" dirty="0" smtClean="0"/>
              <a:t>Sequence data</a:t>
            </a:r>
          </a:p>
          <a:p>
            <a:r>
              <a:rPr lang="en-US" dirty="0" smtClean="0"/>
              <a:t>RFLP data</a:t>
            </a:r>
          </a:p>
          <a:p>
            <a:r>
              <a:rPr lang="en-US" dirty="0" smtClean="0"/>
              <a:t>Microsatellite data</a:t>
            </a:r>
          </a:p>
          <a:p>
            <a:r>
              <a:rPr lang="en-US" dirty="0" smtClean="0"/>
              <a:t>Standard data</a:t>
            </a:r>
          </a:p>
          <a:p>
            <a:r>
              <a:rPr lang="en-US" dirty="0" smtClean="0"/>
              <a:t>Allele frequency data</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System requirements</a:t>
            </a:r>
            <a:endParaRPr lang="en-US" sz="3600" dirty="0"/>
          </a:p>
        </p:txBody>
      </p:sp>
      <p:sp>
        <p:nvSpPr>
          <p:cNvPr id="3" name="Content Placeholder 2"/>
          <p:cNvSpPr>
            <a:spLocks noGrp="1"/>
          </p:cNvSpPr>
          <p:nvPr>
            <p:ph idx="1"/>
          </p:nvPr>
        </p:nvSpPr>
        <p:spPr/>
        <p:txBody>
          <a:bodyPr/>
          <a:lstStyle/>
          <a:p>
            <a:r>
              <a:rPr lang="en-US" dirty="0" smtClean="0"/>
              <a:t>Windows XP/Vista/7</a:t>
            </a:r>
          </a:p>
          <a:p>
            <a:r>
              <a:rPr lang="en-US" dirty="0" smtClean="0"/>
              <a:t>A minimum of 256 RAM and more to avoid swapping.</a:t>
            </a:r>
          </a:p>
          <a:p>
            <a:r>
              <a:rPr lang="en-US" dirty="0" smtClean="0"/>
              <a:t>At least 50 MB free hard disk place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287069E4-C95B-B14E-8D76-BAAC77D44E8A}"/>
              </a:ext>
            </a:extLst>
          </p:cNvPr>
          <p:cNvSpPr/>
          <p:nvPr/>
        </p:nvSpPr>
        <p:spPr>
          <a:xfrm>
            <a:off x="170087" y="104674"/>
            <a:ext cx="5929828" cy="646331"/>
          </a:xfrm>
          <a:prstGeom prst="rect">
            <a:avLst/>
          </a:prstGeom>
        </p:spPr>
        <p:txBody>
          <a:bodyPr wrap="none">
            <a:spAutoFit/>
          </a:bodyPr>
          <a:lstStyle/>
          <a:p>
            <a:pPr algn="ctr"/>
            <a:r>
              <a:rPr kumimoji="1" lang="en-US" altLang="zh-CN" sz="3600" dirty="0">
                <a:latin typeface="Arial" panose="020B0604020202020204" pitchFamily="34" charset="0"/>
                <a:cs typeface="Arial" panose="020B0604020202020204" pitchFamily="34" charset="0"/>
              </a:rPr>
              <a:t>Usage for graphical version </a:t>
            </a:r>
          </a:p>
        </p:txBody>
      </p:sp>
      <p:sp>
        <p:nvSpPr>
          <p:cNvPr id="6" name="文本框 5">
            <a:extLst>
              <a:ext uri="{FF2B5EF4-FFF2-40B4-BE49-F238E27FC236}">
                <a16:creationId xmlns:a16="http://schemas.microsoft.com/office/drawing/2014/main" xmlns="" id="{04C0AE08-F0CA-8D48-B046-4F2B9F0BC45F}"/>
              </a:ext>
            </a:extLst>
          </p:cNvPr>
          <p:cNvSpPr txBox="1"/>
          <p:nvPr/>
        </p:nvSpPr>
        <p:spPr>
          <a:xfrm>
            <a:off x="2826510" y="1043153"/>
            <a:ext cx="2388432" cy="523220"/>
          </a:xfrm>
          <a:prstGeom prst="rect">
            <a:avLst/>
          </a:prstGeom>
          <a:solidFill>
            <a:schemeClr val="bg1"/>
          </a:solidFill>
          <a:ln w="38100">
            <a:noFill/>
          </a:ln>
        </p:spPr>
        <p:txBody>
          <a:bodyPr wrap="square" rtlCol="0">
            <a:spAutoFit/>
          </a:bodyPr>
          <a:lstStyle/>
          <a:p>
            <a:r>
              <a:rPr lang="en" altLang="zh-CN" sz="2800" dirty="0">
                <a:latin typeface="Arial" panose="020B0604020202020204" pitchFamily="34" charset="0"/>
                <a:cs typeface="Arial" panose="020B0604020202020204" pitchFamily="34" charset="0"/>
              </a:rPr>
              <a:t>Configuration</a:t>
            </a:r>
          </a:p>
        </p:txBody>
      </p:sp>
      <p:sp>
        <p:nvSpPr>
          <p:cNvPr id="7" name="文本框 6">
            <a:extLst>
              <a:ext uri="{FF2B5EF4-FFF2-40B4-BE49-F238E27FC236}">
                <a16:creationId xmlns:a16="http://schemas.microsoft.com/office/drawing/2014/main" xmlns="" id="{949EDE53-9DB9-0A45-AC10-63586F2189ED}"/>
              </a:ext>
            </a:extLst>
          </p:cNvPr>
          <p:cNvSpPr txBox="1"/>
          <p:nvPr/>
        </p:nvSpPr>
        <p:spPr>
          <a:xfrm>
            <a:off x="2342054" y="1970269"/>
            <a:ext cx="3515830" cy="523220"/>
          </a:xfrm>
          <a:prstGeom prst="rect">
            <a:avLst/>
          </a:prstGeom>
          <a:solidFill>
            <a:schemeClr val="bg1"/>
          </a:solidFill>
          <a:ln w="38100">
            <a:noFill/>
          </a:ln>
        </p:spPr>
        <p:txBody>
          <a:bodyPr wrap="square" rtlCol="0">
            <a:spAutoFit/>
          </a:bodyPr>
          <a:lstStyle/>
          <a:p>
            <a:r>
              <a:rPr lang="en" altLang="zh-CN" sz="2800" dirty="0">
                <a:latin typeface="Arial" panose="020B0604020202020204" pitchFamily="34" charset="0"/>
                <a:cs typeface="Arial" panose="020B0604020202020204" pitchFamily="34" charset="0"/>
              </a:rPr>
              <a:t>Preparing input files</a:t>
            </a:r>
          </a:p>
        </p:txBody>
      </p:sp>
      <p:sp>
        <p:nvSpPr>
          <p:cNvPr id="9" name="矩形 8">
            <a:extLst>
              <a:ext uri="{FF2B5EF4-FFF2-40B4-BE49-F238E27FC236}">
                <a16:creationId xmlns:a16="http://schemas.microsoft.com/office/drawing/2014/main" xmlns="" id="{913D9745-E0A8-E641-9AE1-7D5C0BE1312D}"/>
              </a:ext>
            </a:extLst>
          </p:cNvPr>
          <p:cNvSpPr/>
          <p:nvPr/>
        </p:nvSpPr>
        <p:spPr>
          <a:xfrm>
            <a:off x="1142976" y="3097774"/>
            <a:ext cx="6257831" cy="523220"/>
          </a:xfrm>
          <a:prstGeom prst="rect">
            <a:avLst/>
          </a:prstGeom>
          <a:ln w="38100">
            <a:noFill/>
          </a:ln>
        </p:spPr>
        <p:txBody>
          <a:bodyPr wrap="square">
            <a:spAutoFit/>
          </a:bodyPr>
          <a:lstStyle/>
          <a:p>
            <a:r>
              <a:rPr lang="en" altLang="zh-CN" sz="2800" dirty="0">
                <a:latin typeface="Arial" panose="020B0604020202020204" pitchFamily="34" charset="0"/>
                <a:cs typeface="Arial" panose="020B0604020202020204" pitchFamily="34" charset="0"/>
              </a:rPr>
              <a:t>Loading project files into Arlequin </a:t>
            </a:r>
          </a:p>
        </p:txBody>
      </p:sp>
      <p:sp>
        <p:nvSpPr>
          <p:cNvPr id="10" name="矩形 9">
            <a:extLst>
              <a:ext uri="{FF2B5EF4-FFF2-40B4-BE49-F238E27FC236}">
                <a16:creationId xmlns:a16="http://schemas.microsoft.com/office/drawing/2014/main" xmlns="" id="{BE0F5AA5-391E-C040-8674-A47F8D854DD7}"/>
              </a:ext>
            </a:extLst>
          </p:cNvPr>
          <p:cNvSpPr/>
          <p:nvPr/>
        </p:nvSpPr>
        <p:spPr>
          <a:xfrm>
            <a:off x="500034" y="4000505"/>
            <a:ext cx="6443710" cy="954107"/>
          </a:xfrm>
          <a:prstGeom prst="rect">
            <a:avLst/>
          </a:prstGeom>
          <a:ln w="38100">
            <a:noFill/>
          </a:ln>
        </p:spPr>
        <p:txBody>
          <a:bodyPr wrap="square">
            <a:spAutoFit/>
          </a:bodyPr>
          <a:lstStyle/>
          <a:p>
            <a:r>
              <a:rPr lang="en" altLang="zh-CN" sz="2800" dirty="0">
                <a:latin typeface="Arial" panose="020B0604020202020204" pitchFamily="34" charset="0"/>
                <a:cs typeface="Arial" panose="020B0604020202020204" pitchFamily="34" charset="0"/>
              </a:rPr>
              <a:t>Selecting analyses to be performed on your data </a:t>
            </a:r>
          </a:p>
        </p:txBody>
      </p:sp>
      <p:sp>
        <p:nvSpPr>
          <p:cNvPr id="12" name="矩形 11">
            <a:extLst>
              <a:ext uri="{FF2B5EF4-FFF2-40B4-BE49-F238E27FC236}">
                <a16:creationId xmlns:a16="http://schemas.microsoft.com/office/drawing/2014/main" xmlns="" id="{BC935DDE-CD25-3545-B14C-E25DB2D8655C}"/>
              </a:ext>
            </a:extLst>
          </p:cNvPr>
          <p:cNvSpPr/>
          <p:nvPr/>
        </p:nvSpPr>
        <p:spPr>
          <a:xfrm>
            <a:off x="2160034" y="5030195"/>
            <a:ext cx="4163319" cy="523220"/>
          </a:xfrm>
          <a:prstGeom prst="rect">
            <a:avLst/>
          </a:prstGeom>
          <a:ln w="38100">
            <a:noFill/>
          </a:ln>
        </p:spPr>
        <p:txBody>
          <a:bodyPr wrap="none">
            <a:spAutoFit/>
          </a:bodyPr>
          <a:lstStyle/>
          <a:p>
            <a:r>
              <a:rPr lang="en" altLang="zh-CN" sz="2800" dirty="0">
                <a:latin typeface="Arial" panose="020B0604020202020204" pitchFamily="34" charset="0"/>
                <a:cs typeface="Arial" panose="020B0604020202020204" pitchFamily="34" charset="0"/>
              </a:rPr>
              <a:t>Performing the analyses </a:t>
            </a:r>
          </a:p>
        </p:txBody>
      </p:sp>
      <p:sp>
        <p:nvSpPr>
          <p:cNvPr id="14" name="矩形 13">
            <a:extLst>
              <a:ext uri="{FF2B5EF4-FFF2-40B4-BE49-F238E27FC236}">
                <a16:creationId xmlns:a16="http://schemas.microsoft.com/office/drawing/2014/main" xmlns="" id="{CC3A80D9-96A2-3749-9E26-E1A4FE277933}"/>
              </a:ext>
            </a:extLst>
          </p:cNvPr>
          <p:cNvSpPr/>
          <p:nvPr/>
        </p:nvSpPr>
        <p:spPr>
          <a:xfrm>
            <a:off x="2437332" y="5906208"/>
            <a:ext cx="3542958" cy="523220"/>
          </a:xfrm>
          <a:prstGeom prst="rect">
            <a:avLst/>
          </a:prstGeom>
          <a:ln w="38100">
            <a:noFill/>
          </a:ln>
        </p:spPr>
        <p:txBody>
          <a:bodyPr wrap="none">
            <a:spAutoFit/>
          </a:bodyPr>
          <a:lstStyle/>
          <a:p>
            <a:r>
              <a:rPr lang="en" altLang="zh-CN" sz="2800" dirty="0">
                <a:latin typeface="Arial" panose="020B0604020202020204" pitchFamily="34" charset="0"/>
                <a:cs typeface="Arial" panose="020B0604020202020204" pitchFamily="34" charset="0"/>
              </a:rPr>
              <a:t>Checking the results </a:t>
            </a:r>
          </a:p>
        </p:txBody>
      </p:sp>
      <p:cxnSp>
        <p:nvCxnSpPr>
          <p:cNvPr id="16" name="直线箭头连接符 15">
            <a:extLst>
              <a:ext uri="{FF2B5EF4-FFF2-40B4-BE49-F238E27FC236}">
                <a16:creationId xmlns:a16="http://schemas.microsoft.com/office/drawing/2014/main" xmlns="" id="{77F9CC67-86F3-114B-A4FF-EC3D9736FFE4}"/>
              </a:ext>
            </a:extLst>
          </p:cNvPr>
          <p:cNvCxnSpPr/>
          <p:nvPr/>
        </p:nvCxnSpPr>
        <p:spPr>
          <a:xfrm>
            <a:off x="3632594" y="1566373"/>
            <a:ext cx="0" cy="4038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线箭头连接符 17">
            <a:extLst>
              <a:ext uri="{FF2B5EF4-FFF2-40B4-BE49-F238E27FC236}">
                <a16:creationId xmlns:a16="http://schemas.microsoft.com/office/drawing/2014/main" xmlns="" id="{19BEC4F8-565A-694D-8847-86A3609C3B12}"/>
              </a:ext>
            </a:extLst>
          </p:cNvPr>
          <p:cNvCxnSpPr/>
          <p:nvPr/>
        </p:nvCxnSpPr>
        <p:spPr>
          <a:xfrm>
            <a:off x="3632594" y="2693878"/>
            <a:ext cx="0" cy="4038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线箭头连接符 18">
            <a:extLst>
              <a:ext uri="{FF2B5EF4-FFF2-40B4-BE49-F238E27FC236}">
                <a16:creationId xmlns:a16="http://schemas.microsoft.com/office/drawing/2014/main" xmlns="" id="{F678D311-A4FF-7A47-88D5-2A2589523638}"/>
              </a:ext>
            </a:extLst>
          </p:cNvPr>
          <p:cNvCxnSpPr/>
          <p:nvPr/>
        </p:nvCxnSpPr>
        <p:spPr>
          <a:xfrm>
            <a:off x="3632594" y="3620994"/>
            <a:ext cx="0" cy="4038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线箭头连接符 19">
            <a:extLst>
              <a:ext uri="{FF2B5EF4-FFF2-40B4-BE49-F238E27FC236}">
                <a16:creationId xmlns:a16="http://schemas.microsoft.com/office/drawing/2014/main" xmlns="" id="{0B9736A0-F86C-F34C-ADE2-9D54F42F85DE}"/>
              </a:ext>
            </a:extLst>
          </p:cNvPr>
          <p:cNvCxnSpPr/>
          <p:nvPr/>
        </p:nvCxnSpPr>
        <p:spPr>
          <a:xfrm rot="5400000">
            <a:off x="3464711" y="4964917"/>
            <a:ext cx="357190" cy="15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线箭头连接符 20">
            <a:extLst>
              <a:ext uri="{FF2B5EF4-FFF2-40B4-BE49-F238E27FC236}">
                <a16:creationId xmlns:a16="http://schemas.microsoft.com/office/drawing/2014/main" xmlns="" id="{6F02D2B6-3261-1345-8A41-E9518869A461}"/>
              </a:ext>
            </a:extLst>
          </p:cNvPr>
          <p:cNvCxnSpPr/>
          <p:nvPr/>
        </p:nvCxnSpPr>
        <p:spPr>
          <a:xfrm>
            <a:off x="3632594" y="5553415"/>
            <a:ext cx="0" cy="4038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矩形 21">
            <a:extLst>
              <a:ext uri="{FF2B5EF4-FFF2-40B4-BE49-F238E27FC236}">
                <a16:creationId xmlns:a16="http://schemas.microsoft.com/office/drawing/2014/main" xmlns="" id="{E7737533-1DF7-C148-94F3-EFCE0A129BB9}"/>
              </a:ext>
            </a:extLst>
          </p:cNvPr>
          <p:cNvSpPr/>
          <p:nvPr/>
        </p:nvSpPr>
        <p:spPr>
          <a:xfrm>
            <a:off x="285720" y="909950"/>
            <a:ext cx="6690172" cy="4019248"/>
          </a:xfrm>
          <a:prstGeom prst="rect">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a16="http://schemas.microsoft.com/office/drawing/2014/main" xmlns="" id="{366ABCE2-FBFF-734A-BC8A-090D389DD0D3}"/>
              </a:ext>
            </a:extLst>
          </p:cNvPr>
          <p:cNvSpPr txBox="1"/>
          <p:nvPr/>
        </p:nvSpPr>
        <p:spPr>
          <a:xfrm>
            <a:off x="7096472" y="2372606"/>
            <a:ext cx="1904684" cy="492443"/>
          </a:xfrm>
          <a:prstGeom prst="rect">
            <a:avLst/>
          </a:prstGeom>
          <a:solidFill>
            <a:schemeClr val="bg1"/>
          </a:solidFill>
          <a:ln w="38100">
            <a:solidFill>
              <a:schemeClr val="tx1"/>
            </a:solidFill>
          </a:ln>
        </p:spPr>
        <p:txBody>
          <a:bodyPr wrap="square" rtlCol="0">
            <a:spAutoFit/>
          </a:bodyPr>
          <a:lstStyle/>
          <a:p>
            <a:r>
              <a:rPr lang="en" altLang="zh-CN" sz="2600" dirty="0">
                <a:latin typeface="Arial" panose="020B0604020202020204" pitchFamily="34" charset="0"/>
                <a:cs typeface="Arial" panose="020B0604020202020204" pitchFamily="34" charset="0"/>
              </a:rPr>
              <a:t>Preparation</a:t>
            </a:r>
          </a:p>
        </p:txBody>
      </p:sp>
    </p:spTree>
    <p:extLst>
      <p:ext uri="{BB962C8B-B14F-4D97-AF65-F5344CB8AC3E}">
        <p14:creationId xmlns:p14="http://schemas.microsoft.com/office/powerpoint/2010/main" xmlns="" val="1682349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Content Placeholder 2" descr="G:\Lab of fish phylogeny\Data analysis\Arlequin ppt\1.PNG"/>
          <p:cNvPicPr>
            <a:picLocks noGrp="1" noChangeAspect="1" noChangeArrowheads="1"/>
          </p:cNvPicPr>
          <p:nvPr>
            <p:ph idx="1"/>
          </p:nvPr>
        </p:nvPicPr>
        <p:blipFill>
          <a:blip r:embed="rId2"/>
          <a:srcRect/>
          <a:stretch>
            <a:fillRect/>
          </a:stretch>
        </p:blipFill>
        <p:spPr bwMode="auto">
          <a:xfrm>
            <a:off x="753494" y="214290"/>
            <a:ext cx="7890471" cy="636690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a:bodyPr>
          <a:lstStyle/>
          <a:p>
            <a:r>
              <a:rPr lang="en-US" sz="3600" dirty="0" err="1" smtClean="0"/>
              <a:t>Arlequin</a:t>
            </a:r>
            <a:r>
              <a:rPr lang="en-US" sz="3600" dirty="0" smtClean="0"/>
              <a:t> Configuration </a:t>
            </a:r>
            <a:endParaRPr lang="en-US" sz="3600" dirty="0"/>
          </a:p>
        </p:txBody>
      </p:sp>
      <p:pic>
        <p:nvPicPr>
          <p:cNvPr id="2050" name="Picture 2" descr="G:\Lab of fish phylogeny\Data analysis\Arlequin ppt\Capture.PNG"/>
          <p:cNvPicPr>
            <a:picLocks noGrp="1" noChangeAspect="1" noChangeArrowheads="1"/>
          </p:cNvPicPr>
          <p:nvPr>
            <p:ph idx="1"/>
          </p:nvPr>
        </p:nvPicPr>
        <p:blipFill>
          <a:blip r:embed="rId2"/>
          <a:srcRect/>
          <a:stretch>
            <a:fillRect/>
          </a:stretch>
        </p:blipFill>
        <p:spPr bwMode="auto">
          <a:xfrm>
            <a:off x="1428728" y="1079049"/>
            <a:ext cx="6971210" cy="577895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G:\Lab of fish phylogeny\Data analysis\Arlequin ppt\OIP.hpstSOh5RaqOEbdoKBvbzgHaHO.jpg"/>
          <p:cNvPicPr>
            <a:picLocks noGrp="1" noChangeAspect="1" noChangeArrowheads="1"/>
          </p:cNvPicPr>
          <p:nvPr>
            <p:ph idx="1"/>
          </p:nvPr>
        </p:nvPicPr>
        <p:blipFill>
          <a:blip r:embed="rId2"/>
          <a:srcRect/>
          <a:stretch>
            <a:fillRect/>
          </a:stretch>
        </p:blipFill>
        <p:spPr bwMode="auto">
          <a:xfrm>
            <a:off x="1071538" y="2857496"/>
            <a:ext cx="3437954" cy="3571900"/>
          </a:xfrm>
          <a:prstGeom prst="rect">
            <a:avLst/>
          </a:prstGeom>
          <a:noFill/>
        </p:spPr>
      </p:pic>
      <p:pic>
        <p:nvPicPr>
          <p:cNvPr id="1027" name="Picture 3" descr="G:\Lab of fish phylogeny\Data analysis\Arlequin ppt\OIP.T7QKgicQotpqzY8mKwqZJwHaCu.jpg"/>
          <p:cNvPicPr>
            <a:picLocks noChangeAspect="1" noChangeArrowheads="1"/>
          </p:cNvPicPr>
          <p:nvPr/>
        </p:nvPicPr>
        <p:blipFill>
          <a:blip r:embed="rId3"/>
          <a:srcRect/>
          <a:stretch>
            <a:fillRect/>
          </a:stretch>
        </p:blipFill>
        <p:spPr bwMode="auto">
          <a:xfrm>
            <a:off x="2284036" y="428604"/>
            <a:ext cx="6537423" cy="240507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a:bodyPr>
          <a:lstStyle/>
          <a:p>
            <a:r>
              <a:rPr lang="en-US" sz="3600" dirty="0" smtClean="0"/>
              <a:t>After that, open a new project</a:t>
            </a:r>
            <a:endParaRPr lang="en-US" sz="3600" dirty="0"/>
          </a:p>
        </p:txBody>
      </p:sp>
      <p:pic>
        <p:nvPicPr>
          <p:cNvPr id="2050" name="Picture 2" descr="G:\Lab of fish phylogeny\Data analysis\Arlequin ppt\2.PNG"/>
          <p:cNvPicPr>
            <a:picLocks noGrp="1" noChangeAspect="1" noChangeArrowheads="1"/>
          </p:cNvPicPr>
          <p:nvPr>
            <p:ph idx="1"/>
          </p:nvPr>
        </p:nvPicPr>
        <p:blipFill>
          <a:blip r:embed="rId2"/>
          <a:srcRect/>
          <a:stretch>
            <a:fillRect/>
          </a:stretch>
        </p:blipFill>
        <p:spPr bwMode="auto">
          <a:xfrm>
            <a:off x="1142976" y="1009974"/>
            <a:ext cx="7218885" cy="584802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lstStyle/>
          <a:p>
            <a:endParaRPr lang="en-US" dirty="0"/>
          </a:p>
        </p:txBody>
      </p:sp>
      <p:sp>
        <p:nvSpPr>
          <p:cNvPr id="3" name="Content Placeholder 2"/>
          <p:cNvSpPr>
            <a:spLocks noGrp="1"/>
          </p:cNvSpPr>
          <p:nvPr>
            <p:ph idx="1"/>
          </p:nvPr>
        </p:nvSpPr>
        <p:spPr>
          <a:xfrm>
            <a:off x="457200" y="1285860"/>
            <a:ext cx="8229600" cy="4840303"/>
          </a:xfrm>
        </p:spPr>
        <p:txBody>
          <a:bodyPr/>
          <a:lstStyle/>
          <a:p>
            <a:r>
              <a:rPr lang="en-US" dirty="0" smtClean="0">
                <a:latin typeface="Baskerville Old Face" pitchFamily="18" charset="0"/>
              </a:rPr>
              <a:t>When sequence data is assembled and aligned</a:t>
            </a:r>
          </a:p>
          <a:p>
            <a:endParaRPr lang="en-US" dirty="0" smtClean="0">
              <a:latin typeface="Baskerville Old Face" pitchFamily="18" charset="0"/>
            </a:endParaRPr>
          </a:p>
          <a:p>
            <a:r>
              <a:rPr lang="en-US" dirty="0" smtClean="0">
                <a:latin typeface="Baskerville Old Face" pitchFamily="18" charset="0"/>
              </a:rPr>
              <a:t>SNP data is prepared </a:t>
            </a:r>
          </a:p>
          <a:p>
            <a:pPr>
              <a:buNone/>
            </a:pPr>
            <a:endParaRPr lang="en-US" dirty="0" smtClean="0"/>
          </a:p>
          <a:p>
            <a:pPr>
              <a:buNone/>
            </a:pPr>
            <a:endParaRPr lang="en-US" dirty="0" smtClean="0"/>
          </a:p>
        </p:txBody>
      </p:sp>
      <p:pic>
        <p:nvPicPr>
          <p:cNvPr id="4" name="Picture 2" descr="C:\Users\user\Desktop\download (2).jpg"/>
          <p:cNvPicPr>
            <a:picLocks noChangeAspect="1" noChangeArrowheads="1"/>
          </p:cNvPicPr>
          <p:nvPr/>
        </p:nvPicPr>
        <p:blipFill>
          <a:blip r:embed="rId2"/>
          <a:srcRect/>
          <a:stretch>
            <a:fillRect/>
          </a:stretch>
        </p:blipFill>
        <p:spPr bwMode="auto">
          <a:xfrm>
            <a:off x="2071670" y="3857628"/>
            <a:ext cx="2324100" cy="196215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428604"/>
            <a:ext cx="8515352" cy="725470"/>
          </a:xfrm>
        </p:spPr>
        <p:txBody>
          <a:bodyPr>
            <a:normAutofit/>
          </a:bodyPr>
          <a:lstStyle/>
          <a:p>
            <a:r>
              <a:rPr lang="en-US" sz="3600" dirty="0" smtClean="0"/>
              <a:t>Prepare the project file by structure editor</a:t>
            </a:r>
            <a:endParaRPr lang="en-US" sz="3600" dirty="0"/>
          </a:p>
        </p:txBody>
      </p:sp>
      <p:pic>
        <p:nvPicPr>
          <p:cNvPr id="3074" name="Picture 2" descr="G:\Lab of fish phylogeny\Data analysis\Arlequin ppt\3.PNG"/>
          <p:cNvPicPr>
            <a:picLocks noGrp="1" noChangeAspect="1" noChangeArrowheads="1"/>
          </p:cNvPicPr>
          <p:nvPr>
            <p:ph idx="1"/>
          </p:nvPr>
        </p:nvPicPr>
        <p:blipFill>
          <a:blip r:embed="rId2"/>
          <a:srcRect/>
          <a:stretch>
            <a:fillRect/>
          </a:stretch>
        </p:blipFill>
        <p:spPr bwMode="auto">
          <a:xfrm>
            <a:off x="1142976" y="1140712"/>
            <a:ext cx="7033396" cy="571728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G:\Lab of fish phylogeny\Data analysis\Arlequin ppt\4.PNG"/>
          <p:cNvPicPr>
            <a:picLocks noGrp="1" noChangeAspect="1" noChangeArrowheads="1"/>
          </p:cNvPicPr>
          <p:nvPr>
            <p:ph idx="1"/>
          </p:nvPr>
        </p:nvPicPr>
        <p:blipFill>
          <a:blip r:embed="rId2"/>
          <a:srcRect/>
          <a:stretch>
            <a:fillRect/>
          </a:stretch>
        </p:blipFill>
        <p:spPr bwMode="auto">
          <a:xfrm>
            <a:off x="1071538" y="785794"/>
            <a:ext cx="7215238" cy="584783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0CE8B23B-5E0C-324F-9976-932D5429ACB7}"/>
              </a:ext>
            </a:extLst>
          </p:cNvPr>
          <p:cNvSpPr/>
          <p:nvPr/>
        </p:nvSpPr>
        <p:spPr>
          <a:xfrm>
            <a:off x="196086" y="179765"/>
            <a:ext cx="8733632" cy="584775"/>
          </a:xfrm>
          <a:prstGeom prst="rect">
            <a:avLst/>
          </a:prstGeom>
          <a:ln w="38100">
            <a:noFill/>
          </a:ln>
        </p:spPr>
        <p:txBody>
          <a:bodyPr wrap="square">
            <a:spAutoFit/>
          </a:bodyPr>
          <a:lstStyle/>
          <a:p>
            <a:r>
              <a:rPr lang="en" altLang="zh-CN" sz="3200" dirty="0">
                <a:latin typeface="Arial" panose="020B0604020202020204" pitchFamily="34" charset="0"/>
                <a:cs typeface="Arial" panose="020B0604020202020204" pitchFamily="34" charset="0"/>
              </a:rPr>
              <a:t>Selecting analyses to be performed </a:t>
            </a:r>
            <a:r>
              <a:rPr lang="en" altLang="zh-CN" sz="3200" dirty="0" smtClean="0">
                <a:latin typeface="Arial" panose="020B0604020202020204" pitchFamily="34" charset="0"/>
                <a:cs typeface="Arial" panose="020B0604020202020204" pitchFamily="34" charset="0"/>
              </a:rPr>
              <a:t>on </a:t>
            </a:r>
            <a:r>
              <a:rPr lang="en" altLang="zh-CN" sz="3200" dirty="0">
                <a:latin typeface="Arial" panose="020B0604020202020204" pitchFamily="34" charset="0"/>
                <a:cs typeface="Arial" panose="020B0604020202020204" pitchFamily="34" charset="0"/>
              </a:rPr>
              <a:t>data </a:t>
            </a:r>
          </a:p>
        </p:txBody>
      </p:sp>
      <p:pic>
        <p:nvPicPr>
          <p:cNvPr id="4" name="图片 3">
            <a:extLst>
              <a:ext uri="{FF2B5EF4-FFF2-40B4-BE49-F238E27FC236}">
                <a16:creationId xmlns="" xmlns:a16="http://schemas.microsoft.com/office/drawing/2014/main" id="{BB849D9B-7020-3744-AB43-8E33D1F31398}"/>
              </a:ext>
            </a:extLst>
          </p:cNvPr>
          <p:cNvPicPr>
            <a:picLocks noChangeAspect="1"/>
          </p:cNvPicPr>
          <p:nvPr/>
        </p:nvPicPr>
        <p:blipFill>
          <a:blip r:embed="rId3"/>
          <a:stretch>
            <a:fillRect/>
          </a:stretch>
        </p:blipFill>
        <p:spPr>
          <a:xfrm>
            <a:off x="857224" y="930516"/>
            <a:ext cx="7429552" cy="5570318"/>
          </a:xfrm>
          <a:prstGeom prst="rect">
            <a:avLst/>
          </a:prstGeom>
        </p:spPr>
      </p:pic>
      <p:cxnSp>
        <p:nvCxnSpPr>
          <p:cNvPr id="5" name="直线连接符 4">
            <a:extLst>
              <a:ext uri="{FF2B5EF4-FFF2-40B4-BE49-F238E27FC236}">
                <a16:creationId xmlns="" xmlns:a16="http://schemas.microsoft.com/office/drawing/2014/main" id="{4CBDC924-AAD7-504E-9053-42884B216D85}"/>
              </a:ext>
            </a:extLst>
          </p:cNvPr>
          <p:cNvCxnSpPr>
            <a:cxnSpLocks/>
          </p:cNvCxnSpPr>
          <p:nvPr/>
        </p:nvCxnSpPr>
        <p:spPr>
          <a:xfrm>
            <a:off x="1384396" y="2550426"/>
            <a:ext cx="1273080" cy="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线连接符 6">
            <a:extLst>
              <a:ext uri="{FF2B5EF4-FFF2-40B4-BE49-F238E27FC236}">
                <a16:creationId xmlns="" xmlns:a16="http://schemas.microsoft.com/office/drawing/2014/main" id="{63BCEA88-CD3A-EE40-B637-B07D82E7D0FC}"/>
              </a:ext>
            </a:extLst>
          </p:cNvPr>
          <p:cNvCxnSpPr>
            <a:cxnSpLocks/>
          </p:cNvCxnSpPr>
          <p:nvPr/>
        </p:nvCxnSpPr>
        <p:spPr>
          <a:xfrm>
            <a:off x="5184872" y="2550426"/>
            <a:ext cx="805163" cy="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065293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DEDDA076-FE84-DE49-A1EA-408C1B2C32F9}"/>
              </a:ext>
            </a:extLst>
          </p:cNvPr>
          <p:cNvSpPr/>
          <p:nvPr/>
        </p:nvSpPr>
        <p:spPr>
          <a:xfrm>
            <a:off x="214282" y="101007"/>
            <a:ext cx="7429552" cy="584775"/>
          </a:xfrm>
          <a:prstGeom prst="rect">
            <a:avLst/>
          </a:prstGeom>
          <a:ln w="38100">
            <a:noFill/>
          </a:ln>
        </p:spPr>
        <p:txBody>
          <a:bodyPr wrap="square">
            <a:spAutoFit/>
          </a:bodyPr>
          <a:lstStyle/>
          <a:p>
            <a:r>
              <a:rPr lang="en" altLang="zh-CN" sz="3200" dirty="0" smtClean="0">
                <a:latin typeface="Arial" panose="020B0604020202020204" pitchFamily="34" charset="0"/>
                <a:cs typeface="Arial" panose="020B0604020202020204" pitchFamily="34" charset="0"/>
              </a:rPr>
              <a:t> Start the </a:t>
            </a:r>
            <a:r>
              <a:rPr lang="en" altLang="zh-CN" sz="3200" dirty="0">
                <a:latin typeface="Arial" panose="020B0604020202020204" pitchFamily="34" charset="0"/>
                <a:cs typeface="Arial" panose="020B0604020202020204" pitchFamily="34" charset="0"/>
              </a:rPr>
              <a:t>analyses </a:t>
            </a:r>
          </a:p>
        </p:txBody>
      </p:sp>
      <p:pic>
        <p:nvPicPr>
          <p:cNvPr id="4" name="图片 3">
            <a:extLst>
              <a:ext uri="{FF2B5EF4-FFF2-40B4-BE49-F238E27FC236}">
                <a16:creationId xmlns="" xmlns:a16="http://schemas.microsoft.com/office/drawing/2014/main" id="{6248E0CF-3EE0-E146-AF2E-029DA2BB4F3D}"/>
              </a:ext>
            </a:extLst>
          </p:cNvPr>
          <p:cNvPicPr>
            <a:picLocks noChangeAspect="1"/>
          </p:cNvPicPr>
          <p:nvPr/>
        </p:nvPicPr>
        <p:blipFill>
          <a:blip r:embed="rId3"/>
          <a:stretch>
            <a:fillRect/>
          </a:stretch>
        </p:blipFill>
        <p:spPr>
          <a:xfrm>
            <a:off x="102638" y="1928802"/>
            <a:ext cx="8827080" cy="2565073"/>
          </a:xfrm>
          <a:prstGeom prst="rect">
            <a:avLst/>
          </a:prstGeom>
        </p:spPr>
      </p:pic>
      <p:cxnSp>
        <p:nvCxnSpPr>
          <p:cNvPr id="5" name="直线连接符 4">
            <a:extLst>
              <a:ext uri="{FF2B5EF4-FFF2-40B4-BE49-F238E27FC236}">
                <a16:creationId xmlns="" xmlns:a16="http://schemas.microsoft.com/office/drawing/2014/main" id="{3619C5B4-8493-E84B-BD1A-9E183B0FAB76}"/>
              </a:ext>
            </a:extLst>
          </p:cNvPr>
          <p:cNvCxnSpPr>
            <a:cxnSpLocks/>
          </p:cNvCxnSpPr>
          <p:nvPr/>
        </p:nvCxnSpPr>
        <p:spPr>
          <a:xfrm>
            <a:off x="6677915" y="4036326"/>
            <a:ext cx="844454" cy="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658843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Results of analysis of molecular variance (AMOVA)</a:t>
            </a:r>
            <a:endParaRPr lang="en-US" sz="3200" dirty="0"/>
          </a:p>
        </p:txBody>
      </p:sp>
      <p:pic>
        <p:nvPicPr>
          <p:cNvPr id="3074" name="Picture 2"/>
          <p:cNvPicPr>
            <a:picLocks noGrp="1" noChangeAspect="1" noChangeArrowheads="1"/>
          </p:cNvPicPr>
          <p:nvPr>
            <p:ph idx="1"/>
          </p:nvPr>
        </p:nvPicPr>
        <p:blipFill>
          <a:blip r:embed="rId2"/>
          <a:srcRect/>
          <a:stretch>
            <a:fillRect/>
          </a:stretch>
        </p:blipFill>
        <p:spPr bwMode="auto">
          <a:xfrm>
            <a:off x="311076" y="2928934"/>
            <a:ext cx="8471195" cy="18573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r>
              <a:rPr lang="en-US" sz="3600" dirty="0" err="1" smtClean="0"/>
              <a:t>Pairwise</a:t>
            </a:r>
            <a:r>
              <a:rPr lang="en-US" sz="3600" dirty="0" smtClean="0"/>
              <a:t> </a:t>
            </a:r>
            <a:r>
              <a:rPr lang="en-US" sz="3600" dirty="0" err="1" smtClean="0"/>
              <a:t>Fst</a:t>
            </a:r>
            <a:r>
              <a:rPr lang="en-US" sz="3600" dirty="0" smtClean="0"/>
              <a:t> result</a:t>
            </a:r>
            <a:endParaRPr lang="en-US" sz="3600" dirty="0"/>
          </a:p>
        </p:txBody>
      </p:sp>
      <p:pic>
        <p:nvPicPr>
          <p:cNvPr id="1026" name="Picture 2" descr="G:\Lab of fish phylogeny\Hilsa\Article\New folder\kkk\test(2).res\Graphics\pairFstMatrix 29-12-19 at 14-31-04.png"/>
          <p:cNvPicPr>
            <a:picLocks noGrp="1" noChangeAspect="1" noChangeArrowheads="1"/>
          </p:cNvPicPr>
          <p:nvPr>
            <p:ph idx="1"/>
          </p:nvPr>
        </p:nvPicPr>
        <p:blipFill>
          <a:blip r:embed="rId2"/>
          <a:srcRect/>
          <a:stretch>
            <a:fillRect/>
          </a:stretch>
        </p:blipFill>
        <p:spPr bwMode="auto">
          <a:xfrm>
            <a:off x="1857356" y="1142960"/>
            <a:ext cx="5715040" cy="571504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err="1" smtClean="0"/>
              <a:t>Pairwise</a:t>
            </a:r>
            <a:r>
              <a:rPr lang="en-US" sz="3200" dirty="0" smtClean="0"/>
              <a:t> differences (</a:t>
            </a:r>
            <a:r>
              <a:rPr lang="en-US" sz="3200" dirty="0" err="1" smtClean="0"/>
              <a:t>Fst</a:t>
            </a:r>
            <a:r>
              <a:rPr lang="en-US" sz="3200" dirty="0" smtClean="0"/>
              <a:t>) among populations </a:t>
            </a:r>
            <a:endParaRPr lang="en-US" sz="3200" dirty="0"/>
          </a:p>
        </p:txBody>
      </p:sp>
      <p:pic>
        <p:nvPicPr>
          <p:cNvPr id="2050" name="Picture 2"/>
          <p:cNvPicPr>
            <a:picLocks noGrp="1" noChangeAspect="1" noChangeArrowheads="1"/>
          </p:cNvPicPr>
          <p:nvPr>
            <p:ph idx="1"/>
          </p:nvPr>
        </p:nvPicPr>
        <p:blipFill>
          <a:blip r:embed="rId2"/>
          <a:srcRect/>
          <a:stretch>
            <a:fillRect/>
          </a:stretch>
        </p:blipFill>
        <p:spPr bwMode="auto">
          <a:xfrm>
            <a:off x="477969" y="2000240"/>
            <a:ext cx="8567693" cy="2857520"/>
          </a:xfrm>
          <a:prstGeom prst="rect">
            <a:avLst/>
          </a:prstGeom>
          <a:noFill/>
          <a:ln w="9525">
            <a:noFill/>
            <a:miter lim="800000"/>
            <a:headEnd/>
            <a:tailEnd/>
          </a:ln>
          <a:effectLst/>
        </p:spPr>
      </p:pic>
      <p:sp>
        <p:nvSpPr>
          <p:cNvPr id="5" name="Rectangle 4"/>
          <p:cNvSpPr/>
          <p:nvPr/>
        </p:nvSpPr>
        <p:spPr>
          <a:xfrm>
            <a:off x="1142976" y="5286388"/>
            <a:ext cx="6858048"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smtClean="0"/>
              <a:t>Fst</a:t>
            </a:r>
            <a:r>
              <a:rPr lang="en-US" sz="3200" dirty="0" smtClean="0"/>
              <a:t> P values significance level: 0.0500 </a:t>
            </a:r>
            <a:endParaRPr lang="en-US" sz="3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8F98C4D2-3F49-8E42-AB0B-D4179E0A7E2B}"/>
              </a:ext>
            </a:extLst>
          </p:cNvPr>
          <p:cNvSpPr/>
          <p:nvPr/>
        </p:nvSpPr>
        <p:spPr>
          <a:xfrm>
            <a:off x="289323" y="1071546"/>
            <a:ext cx="8511778" cy="4031873"/>
          </a:xfrm>
          <a:prstGeom prst="rect">
            <a:avLst/>
          </a:prstGeom>
        </p:spPr>
        <p:txBody>
          <a:bodyPr wrap="square">
            <a:spAutoFit/>
          </a:bodyPr>
          <a:lstStyle/>
          <a:p>
            <a:r>
              <a:rPr lang="en" altLang="zh-CN" sz="3200" dirty="0" smtClean="0">
                <a:latin typeface="Arial" panose="020B0604020202020204" pitchFamily="34" charset="0"/>
                <a:cs typeface="Arial" panose="020B0604020202020204" pitchFamily="34" charset="0"/>
              </a:rPr>
              <a:t>Download software</a:t>
            </a:r>
          </a:p>
          <a:p>
            <a:r>
              <a:rPr lang="en-US" altLang="zh-CN" sz="3200" dirty="0" smtClean="0">
                <a:latin typeface="Arial" panose="020B0604020202020204" pitchFamily="34" charset="0"/>
                <a:cs typeface="Arial" panose="020B0604020202020204" pitchFamily="34" charset="0"/>
                <a:hlinkClick r:id="rId3"/>
              </a:rPr>
              <a:t>http://cmpg.unibe.ch/software/arlequin35/Arl35Downloads.html</a:t>
            </a:r>
          </a:p>
          <a:p>
            <a:endParaRPr lang="en-US" altLang="zh-CN" sz="3200" dirty="0" smtClean="0">
              <a:latin typeface="Arial" panose="020B0604020202020204" pitchFamily="34" charset="0"/>
              <a:cs typeface="Arial" panose="020B0604020202020204" pitchFamily="34" charset="0"/>
              <a:hlinkClick r:id="rId3"/>
            </a:endParaRPr>
          </a:p>
          <a:p>
            <a:endParaRPr lang="en-US" altLang="zh-CN" sz="3200" dirty="0" smtClean="0">
              <a:latin typeface="Arial" panose="020B0604020202020204" pitchFamily="34" charset="0"/>
              <a:cs typeface="Arial" panose="020B0604020202020204" pitchFamily="34" charset="0"/>
              <a:hlinkClick r:id="rId3"/>
            </a:endParaRPr>
          </a:p>
          <a:p>
            <a:r>
              <a:rPr lang="en" altLang="zh-CN" sz="3200" dirty="0" smtClean="0">
                <a:latin typeface="Arial" panose="020B0604020202020204" pitchFamily="34" charset="0"/>
                <a:cs typeface="Arial" panose="020B0604020202020204" pitchFamily="34" charset="0"/>
              </a:rPr>
              <a:t>Manual</a:t>
            </a:r>
          </a:p>
          <a:p>
            <a:r>
              <a:rPr lang="zh-CN" altLang="en-US" sz="3200" dirty="0" smtClean="0">
                <a:latin typeface="Arial" panose="020B0604020202020204" pitchFamily="34" charset="0"/>
                <a:cs typeface="Arial" panose="020B0604020202020204" pitchFamily="34" charset="0"/>
                <a:hlinkClick r:id="rId3"/>
              </a:rPr>
              <a:t>http</a:t>
            </a:r>
            <a:r>
              <a:rPr lang="zh-CN" altLang="en-US" sz="3200" dirty="0">
                <a:latin typeface="Arial" panose="020B0604020202020204" pitchFamily="34" charset="0"/>
                <a:cs typeface="Arial" panose="020B0604020202020204" pitchFamily="34" charset="0"/>
                <a:hlinkClick r:id="rId3"/>
              </a:rPr>
              <a:t>://cmpg.unibe.ch/software/arlequin35/man/Arlequin35.pdf</a:t>
            </a:r>
            <a:endParaRPr lang="en-US" altLang="zh-CN" sz="32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6591173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user\Desktop\images (2).jpg"/>
          <p:cNvPicPr>
            <a:picLocks noGrp="1" noChangeAspect="1" noChangeArrowheads="1"/>
          </p:cNvPicPr>
          <p:nvPr>
            <p:ph idx="1"/>
          </p:nvPr>
        </p:nvPicPr>
        <p:blipFill>
          <a:blip r:embed="rId2"/>
          <a:srcRect/>
          <a:stretch>
            <a:fillRect/>
          </a:stretch>
        </p:blipFill>
        <p:spPr bwMode="auto">
          <a:xfrm>
            <a:off x="2000232" y="1714488"/>
            <a:ext cx="4826917" cy="30083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Baskerville Old Face" pitchFamily="18" charset="0"/>
              </a:rPr>
              <a:t>Population </a:t>
            </a:r>
            <a:r>
              <a:rPr lang="en-US" sz="3600" dirty="0">
                <a:latin typeface="Baskerville Old Face" pitchFamily="18" charset="0"/>
              </a:rPr>
              <a:t>S</a:t>
            </a:r>
            <a:r>
              <a:rPr lang="en-US" sz="3600" dirty="0" smtClean="0">
                <a:latin typeface="Baskerville Old Face" pitchFamily="18" charset="0"/>
              </a:rPr>
              <a:t>ummary Statistics </a:t>
            </a:r>
            <a:endParaRPr lang="en-US" sz="3600" dirty="0">
              <a:latin typeface="Baskerville Old Face" pitchFamily="18" charset="0"/>
            </a:endParaRPr>
          </a:p>
        </p:txBody>
      </p:sp>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Population summary </a:t>
            </a:r>
            <a:r>
              <a:rPr lang="en-US" dirty="0">
                <a:latin typeface="Times New Roman" pitchFamily="18" charset="0"/>
                <a:cs typeface="Times New Roman" pitchFamily="18" charset="0"/>
              </a:rPr>
              <a:t>statistics </a:t>
            </a:r>
            <a:r>
              <a:rPr lang="en-US" dirty="0" smtClean="0">
                <a:latin typeface="Times New Roman" pitchFamily="18" charset="0"/>
                <a:cs typeface="Times New Roman" pitchFamily="18" charset="0"/>
              </a:rPr>
              <a:t>is a way </a:t>
            </a:r>
            <a:r>
              <a:rPr lang="en-US" dirty="0">
                <a:latin typeface="Times New Roman" pitchFamily="18" charset="0"/>
                <a:cs typeface="Times New Roman" pitchFamily="18" charset="0"/>
              </a:rPr>
              <a:t>to summarize a set of </a:t>
            </a:r>
            <a:r>
              <a:rPr lang="en-US" dirty="0" smtClean="0">
                <a:latin typeface="Times New Roman" pitchFamily="18" charset="0"/>
                <a:cs typeface="Times New Roman" pitchFamily="18" charset="0"/>
              </a:rPr>
              <a:t>observations of population, </a:t>
            </a:r>
            <a:r>
              <a:rPr lang="en-US" dirty="0">
                <a:latin typeface="Times New Roman" pitchFamily="18" charset="0"/>
                <a:cs typeface="Times New Roman" pitchFamily="18" charset="0"/>
              </a:rPr>
              <a:t>in order to communicate the largest amount of information as simply as possible.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How we can summarize a population</a:t>
            </a:r>
            <a:endParaRPr lang="en-US" sz="3600" dirty="0"/>
          </a:p>
        </p:txBody>
      </p:sp>
      <p:sp>
        <p:nvSpPr>
          <p:cNvPr id="3" name="Content Placeholder 2"/>
          <p:cNvSpPr>
            <a:spLocks noGrp="1"/>
          </p:cNvSpPr>
          <p:nvPr>
            <p:ph idx="1"/>
          </p:nvPr>
        </p:nvSpPr>
        <p:spPr/>
        <p:txBody>
          <a:bodyPr/>
          <a:lstStyle/>
          <a:p>
            <a:r>
              <a:rPr lang="en-US" dirty="0" smtClean="0"/>
              <a:t>Number of </a:t>
            </a:r>
            <a:r>
              <a:rPr lang="en-US" dirty="0" err="1" smtClean="0"/>
              <a:t>haplotypes</a:t>
            </a:r>
            <a:endParaRPr lang="en-US" dirty="0" smtClean="0"/>
          </a:p>
          <a:p>
            <a:r>
              <a:rPr lang="en-US" dirty="0" err="1" smtClean="0"/>
              <a:t>Haplotype</a:t>
            </a:r>
            <a:r>
              <a:rPr lang="en-US" dirty="0" smtClean="0"/>
              <a:t> diversity</a:t>
            </a:r>
          </a:p>
          <a:p>
            <a:r>
              <a:rPr lang="en-US" dirty="0" smtClean="0"/>
              <a:t>Nucleotide difference </a:t>
            </a:r>
          </a:p>
          <a:p>
            <a:r>
              <a:rPr lang="en-US" dirty="0" smtClean="0"/>
              <a:t>Nucleotide diversity</a:t>
            </a:r>
          </a:p>
          <a:p>
            <a:r>
              <a:rPr lang="en-US" dirty="0" smtClean="0"/>
              <a:t>Analysis of molecular variance (AMOVA)</a:t>
            </a:r>
          </a:p>
          <a:p>
            <a:r>
              <a:rPr lang="en-US" dirty="0" err="1" smtClean="0"/>
              <a:t>Pairwise</a:t>
            </a:r>
            <a:r>
              <a:rPr lang="en-US" dirty="0" smtClean="0"/>
              <a:t> </a:t>
            </a:r>
            <a:r>
              <a:rPr lang="en-US" dirty="0" err="1" smtClean="0"/>
              <a:t>Fst</a:t>
            </a:r>
            <a:r>
              <a:rPr lang="en-US" dirty="0" smtClean="0"/>
              <a:t> calculation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37D6DBE3-5AE3-0D41-9881-0272050BC17B}"/>
              </a:ext>
            </a:extLst>
          </p:cNvPr>
          <p:cNvSpPr/>
          <p:nvPr/>
        </p:nvSpPr>
        <p:spPr>
          <a:xfrm>
            <a:off x="50214" y="142038"/>
            <a:ext cx="4775666" cy="707886"/>
          </a:xfrm>
          <a:prstGeom prst="rect">
            <a:avLst/>
          </a:prstGeom>
        </p:spPr>
        <p:txBody>
          <a:bodyPr wrap="none">
            <a:spAutoFit/>
          </a:bodyPr>
          <a:lstStyle/>
          <a:p>
            <a:r>
              <a:rPr lang="en" altLang="zh-CN" sz="4000" dirty="0">
                <a:latin typeface="Arial" panose="020B0604020202020204" pitchFamily="34" charset="0"/>
                <a:cs typeface="Arial" panose="020B0604020202020204" pitchFamily="34" charset="0"/>
              </a:rPr>
              <a:t>Nucleotide diversity </a:t>
            </a:r>
            <a:endParaRPr lang="zh-CN" altLang="en-US" sz="4000" dirty="0">
              <a:latin typeface="Arial" panose="020B0604020202020204" pitchFamily="34" charset="0"/>
              <a:cs typeface="Arial" panose="020B0604020202020204" pitchFamily="34" charset="0"/>
            </a:endParaRPr>
          </a:p>
        </p:txBody>
      </p:sp>
      <p:pic>
        <p:nvPicPr>
          <p:cNvPr id="4" name="图片 3">
            <a:extLst>
              <a:ext uri="{FF2B5EF4-FFF2-40B4-BE49-F238E27FC236}">
                <a16:creationId xmlns="" xmlns:a16="http://schemas.microsoft.com/office/drawing/2014/main" id="{F291FB55-85F0-2944-BCBE-58644A47452A}"/>
              </a:ext>
            </a:extLst>
          </p:cNvPr>
          <p:cNvPicPr>
            <a:picLocks noChangeAspect="1"/>
          </p:cNvPicPr>
          <p:nvPr/>
        </p:nvPicPr>
        <p:blipFill>
          <a:blip r:embed="rId3"/>
          <a:stretch>
            <a:fillRect/>
          </a:stretch>
        </p:blipFill>
        <p:spPr>
          <a:xfrm>
            <a:off x="365760" y="2614930"/>
            <a:ext cx="8940243" cy="2338070"/>
          </a:xfrm>
          <a:prstGeom prst="rect">
            <a:avLst/>
          </a:prstGeom>
        </p:spPr>
      </p:pic>
      <p:sp>
        <p:nvSpPr>
          <p:cNvPr id="5" name="文本框 4">
            <a:extLst>
              <a:ext uri="{FF2B5EF4-FFF2-40B4-BE49-F238E27FC236}">
                <a16:creationId xmlns="" xmlns:a16="http://schemas.microsoft.com/office/drawing/2014/main" id="{14202D8C-0DF8-0741-ABC2-CF6646016FBC}"/>
              </a:ext>
            </a:extLst>
          </p:cNvPr>
          <p:cNvSpPr txBox="1"/>
          <p:nvPr/>
        </p:nvSpPr>
        <p:spPr>
          <a:xfrm>
            <a:off x="2180354" y="1123569"/>
            <a:ext cx="2105894" cy="1384995"/>
          </a:xfrm>
          <a:prstGeom prst="rect">
            <a:avLst/>
          </a:prstGeom>
          <a:solidFill>
            <a:schemeClr val="bg1"/>
          </a:solidFill>
          <a:ln w="38100">
            <a:solidFill>
              <a:schemeClr val="tx1"/>
            </a:solidFill>
          </a:ln>
        </p:spPr>
        <p:txBody>
          <a:bodyPr wrap="square" rtlCol="0">
            <a:spAutoFit/>
          </a:bodyPr>
          <a:lstStyle/>
          <a:p>
            <a:pPr algn="ctr"/>
            <a:r>
              <a:rPr kumimoji="1" lang="en-US" altLang="zh-CN" sz="2800" dirty="0">
                <a:latin typeface="Arial" panose="020B0604020202020204" pitchFamily="34" charset="0"/>
                <a:cs typeface="Arial" panose="020B0604020202020204" pitchFamily="34" charset="0"/>
              </a:rPr>
              <a:t>Frequency of the </a:t>
            </a:r>
            <a:r>
              <a:rPr kumimoji="1" lang="en-US" altLang="zh-CN" sz="2800" i="1" dirty="0" err="1">
                <a:latin typeface="Arial" panose="020B0604020202020204" pitchFamily="34" charset="0"/>
                <a:cs typeface="Arial" panose="020B0604020202020204" pitchFamily="34" charset="0"/>
              </a:rPr>
              <a:t>i</a:t>
            </a:r>
            <a:r>
              <a:rPr kumimoji="1" lang="en-US" altLang="zh-CN" sz="2800" dirty="0">
                <a:latin typeface="Arial" panose="020B0604020202020204" pitchFamily="34" charset="0"/>
                <a:cs typeface="Arial" panose="020B0604020202020204" pitchFamily="34" charset="0"/>
              </a:rPr>
              <a:t> </a:t>
            </a:r>
            <a:r>
              <a:rPr kumimoji="1" lang="en-US" altLang="zh-CN" sz="2800" dirty="0" err="1">
                <a:latin typeface="Arial" panose="020B0604020202020204" pitchFamily="34" charset="0"/>
                <a:cs typeface="Arial" panose="020B0604020202020204" pitchFamily="34" charset="0"/>
              </a:rPr>
              <a:t>th</a:t>
            </a:r>
            <a:r>
              <a:rPr kumimoji="1" lang="en-US" altLang="zh-CN" sz="2800" dirty="0">
                <a:latin typeface="Arial" panose="020B0604020202020204" pitchFamily="34" charset="0"/>
                <a:cs typeface="Arial" panose="020B0604020202020204" pitchFamily="34" charset="0"/>
              </a:rPr>
              <a:t> sequences</a:t>
            </a:r>
            <a:endParaRPr kumimoji="1" lang="zh-CN" altLang="en-US" sz="2800" dirty="0">
              <a:latin typeface="Arial" panose="020B0604020202020204" pitchFamily="34" charset="0"/>
              <a:cs typeface="Arial" panose="020B0604020202020204" pitchFamily="34" charset="0"/>
            </a:endParaRPr>
          </a:p>
        </p:txBody>
      </p:sp>
      <p:sp>
        <p:nvSpPr>
          <p:cNvPr id="6" name="文本框 5">
            <a:extLst>
              <a:ext uri="{FF2B5EF4-FFF2-40B4-BE49-F238E27FC236}">
                <a16:creationId xmlns="" xmlns:a16="http://schemas.microsoft.com/office/drawing/2014/main" id="{2754110A-E0BC-9D42-8770-A10C3A1AD862}"/>
              </a:ext>
            </a:extLst>
          </p:cNvPr>
          <p:cNvSpPr txBox="1"/>
          <p:nvPr/>
        </p:nvSpPr>
        <p:spPr>
          <a:xfrm>
            <a:off x="6643702" y="4953001"/>
            <a:ext cx="1908018" cy="1384995"/>
          </a:xfrm>
          <a:prstGeom prst="rect">
            <a:avLst/>
          </a:prstGeom>
          <a:solidFill>
            <a:schemeClr val="bg1"/>
          </a:solidFill>
          <a:ln w="38100">
            <a:solidFill>
              <a:schemeClr val="tx1"/>
            </a:solidFill>
          </a:ln>
        </p:spPr>
        <p:txBody>
          <a:bodyPr wrap="square" rtlCol="0">
            <a:spAutoFit/>
          </a:bodyPr>
          <a:lstStyle/>
          <a:p>
            <a:pPr algn="ctr"/>
            <a:r>
              <a:rPr kumimoji="1" lang="en-US" altLang="zh-CN" sz="2800" dirty="0">
                <a:latin typeface="Arial" panose="020B0604020202020204" pitchFamily="34" charset="0"/>
                <a:cs typeface="Arial" panose="020B0604020202020204" pitchFamily="34" charset="0"/>
              </a:rPr>
              <a:t>Frequency of the </a:t>
            </a:r>
            <a:r>
              <a:rPr kumimoji="1" lang="en-US" altLang="zh-CN" sz="2800" i="1" dirty="0">
                <a:latin typeface="Arial" panose="020B0604020202020204" pitchFamily="34" charset="0"/>
                <a:cs typeface="Arial" panose="020B0604020202020204" pitchFamily="34" charset="0"/>
              </a:rPr>
              <a:t>j</a:t>
            </a:r>
            <a:r>
              <a:rPr kumimoji="1" lang="en-US" altLang="zh-CN" sz="2800" dirty="0">
                <a:latin typeface="Arial" panose="020B0604020202020204" pitchFamily="34" charset="0"/>
                <a:cs typeface="Arial" panose="020B0604020202020204" pitchFamily="34" charset="0"/>
              </a:rPr>
              <a:t> </a:t>
            </a:r>
            <a:r>
              <a:rPr kumimoji="1" lang="en-US" altLang="zh-CN" sz="2800" dirty="0" err="1">
                <a:latin typeface="Arial" panose="020B0604020202020204" pitchFamily="34" charset="0"/>
                <a:cs typeface="Arial" panose="020B0604020202020204" pitchFamily="34" charset="0"/>
              </a:rPr>
              <a:t>th</a:t>
            </a:r>
            <a:r>
              <a:rPr kumimoji="1" lang="en-US" altLang="zh-CN" sz="2800" dirty="0">
                <a:latin typeface="Arial" panose="020B0604020202020204" pitchFamily="34" charset="0"/>
                <a:cs typeface="Arial" panose="020B0604020202020204" pitchFamily="34" charset="0"/>
              </a:rPr>
              <a:t> sequences</a:t>
            </a:r>
            <a:endParaRPr kumimoji="1" lang="zh-CN" altLang="en-US" sz="2800" dirty="0">
              <a:latin typeface="Arial" panose="020B0604020202020204" pitchFamily="34" charset="0"/>
              <a:cs typeface="Arial" panose="020B0604020202020204" pitchFamily="34" charset="0"/>
            </a:endParaRPr>
          </a:p>
        </p:txBody>
      </p:sp>
      <p:sp>
        <p:nvSpPr>
          <p:cNvPr id="10" name="文本框 9">
            <a:extLst>
              <a:ext uri="{FF2B5EF4-FFF2-40B4-BE49-F238E27FC236}">
                <a16:creationId xmlns="" xmlns:a16="http://schemas.microsoft.com/office/drawing/2014/main" id="{776C92BA-170C-7942-AB9B-9E87C0A10822}"/>
              </a:ext>
            </a:extLst>
          </p:cNvPr>
          <p:cNvSpPr txBox="1"/>
          <p:nvPr/>
        </p:nvSpPr>
        <p:spPr>
          <a:xfrm>
            <a:off x="1285853" y="4799214"/>
            <a:ext cx="4406288" cy="1815882"/>
          </a:xfrm>
          <a:prstGeom prst="rect">
            <a:avLst/>
          </a:prstGeom>
          <a:solidFill>
            <a:schemeClr val="bg1"/>
          </a:solidFill>
          <a:ln w="38100">
            <a:solidFill>
              <a:schemeClr val="tx1"/>
            </a:solidFill>
          </a:ln>
        </p:spPr>
        <p:txBody>
          <a:bodyPr wrap="square" rtlCol="0">
            <a:spAutoFit/>
          </a:bodyPr>
          <a:lstStyle/>
          <a:p>
            <a:pPr algn="ctr"/>
            <a:r>
              <a:rPr kumimoji="1" lang="en-US" altLang="zh-CN" sz="2800" dirty="0">
                <a:latin typeface="Arial" panose="020B0604020202020204" pitchFamily="34" charset="0"/>
                <a:cs typeface="Arial" panose="020B0604020202020204" pitchFamily="34" charset="0"/>
              </a:rPr>
              <a:t>The number of nucleotide differences per nucleotide site between the </a:t>
            </a:r>
            <a:r>
              <a:rPr kumimoji="1" lang="en-US" altLang="zh-CN" sz="2800" i="1" dirty="0">
                <a:latin typeface="Arial" panose="020B0604020202020204" pitchFamily="34" charset="0"/>
                <a:cs typeface="Arial" panose="020B0604020202020204" pitchFamily="34" charset="0"/>
              </a:rPr>
              <a:t>i</a:t>
            </a:r>
            <a:r>
              <a:rPr kumimoji="1" lang="en-US" altLang="zh-CN" sz="2800" dirty="0">
                <a:latin typeface="Arial" panose="020B0604020202020204" pitchFamily="34" charset="0"/>
                <a:cs typeface="Arial" panose="020B0604020202020204" pitchFamily="34" charset="0"/>
              </a:rPr>
              <a:t> </a:t>
            </a:r>
            <a:r>
              <a:rPr kumimoji="1" lang="en-US" altLang="zh-CN" sz="2800" dirty="0" err="1">
                <a:latin typeface="Arial" panose="020B0604020202020204" pitchFamily="34" charset="0"/>
                <a:cs typeface="Arial" panose="020B0604020202020204" pitchFamily="34" charset="0"/>
              </a:rPr>
              <a:t>th</a:t>
            </a:r>
            <a:r>
              <a:rPr kumimoji="1" lang="en-US" altLang="zh-CN" sz="2800" dirty="0">
                <a:latin typeface="Arial" panose="020B0604020202020204" pitchFamily="34" charset="0"/>
                <a:cs typeface="Arial" panose="020B0604020202020204" pitchFamily="34" charset="0"/>
              </a:rPr>
              <a:t> and </a:t>
            </a:r>
            <a:r>
              <a:rPr kumimoji="1" lang="en-US" altLang="zh-CN" sz="2800" i="1" dirty="0">
                <a:latin typeface="Arial" panose="020B0604020202020204" pitchFamily="34" charset="0"/>
                <a:cs typeface="Arial" panose="020B0604020202020204" pitchFamily="34" charset="0"/>
              </a:rPr>
              <a:t>j</a:t>
            </a:r>
            <a:r>
              <a:rPr kumimoji="1" lang="en-US" altLang="zh-CN" sz="2800" dirty="0">
                <a:latin typeface="Arial" panose="020B0604020202020204" pitchFamily="34" charset="0"/>
                <a:cs typeface="Arial" panose="020B0604020202020204" pitchFamily="34" charset="0"/>
              </a:rPr>
              <a:t> </a:t>
            </a:r>
            <a:r>
              <a:rPr kumimoji="1" lang="en-US" altLang="zh-CN" sz="2800" dirty="0" err="1">
                <a:latin typeface="Arial" panose="020B0604020202020204" pitchFamily="34" charset="0"/>
                <a:cs typeface="Arial" panose="020B0604020202020204" pitchFamily="34" charset="0"/>
              </a:rPr>
              <a:t>th</a:t>
            </a:r>
            <a:r>
              <a:rPr kumimoji="1" lang="en-US" altLang="zh-CN" sz="2800" dirty="0">
                <a:latin typeface="Arial" panose="020B0604020202020204" pitchFamily="34" charset="0"/>
                <a:cs typeface="Arial" panose="020B0604020202020204" pitchFamily="34" charset="0"/>
              </a:rPr>
              <a:t> sequences</a:t>
            </a:r>
            <a:endParaRPr kumimoji="1" lang="zh-CN" altLang="en-US" sz="2800" dirty="0">
              <a:latin typeface="Arial" panose="020B0604020202020204" pitchFamily="34" charset="0"/>
              <a:cs typeface="Arial" panose="020B0604020202020204" pitchFamily="34" charset="0"/>
            </a:endParaRPr>
          </a:p>
        </p:txBody>
      </p:sp>
      <p:sp>
        <p:nvSpPr>
          <p:cNvPr id="14" name="文本框 13">
            <a:extLst>
              <a:ext uri="{FF2B5EF4-FFF2-40B4-BE49-F238E27FC236}">
                <a16:creationId xmlns="" xmlns:a16="http://schemas.microsoft.com/office/drawing/2014/main" id="{B849C5F7-2B87-C44A-9B87-D95056E2BA6D}"/>
              </a:ext>
            </a:extLst>
          </p:cNvPr>
          <p:cNvSpPr txBox="1"/>
          <p:nvPr/>
        </p:nvSpPr>
        <p:spPr>
          <a:xfrm>
            <a:off x="4857752" y="500042"/>
            <a:ext cx="3143272" cy="1384995"/>
          </a:xfrm>
          <a:prstGeom prst="rect">
            <a:avLst/>
          </a:prstGeom>
          <a:solidFill>
            <a:schemeClr val="bg1"/>
          </a:solidFill>
          <a:ln w="38100">
            <a:solidFill>
              <a:schemeClr val="tx1"/>
            </a:solidFill>
          </a:ln>
        </p:spPr>
        <p:txBody>
          <a:bodyPr wrap="square" rtlCol="0">
            <a:spAutoFit/>
          </a:bodyPr>
          <a:lstStyle/>
          <a:p>
            <a:pPr algn="ctr"/>
            <a:r>
              <a:rPr kumimoji="1" lang="en-US" altLang="zh-CN" sz="2800" dirty="0">
                <a:latin typeface="Arial" panose="020B0604020202020204" pitchFamily="34" charset="0"/>
                <a:cs typeface="Arial" panose="020B0604020202020204" pitchFamily="34" charset="0"/>
              </a:rPr>
              <a:t>The number of sequences in the sample</a:t>
            </a:r>
            <a:endParaRPr kumimoji="1" lang="zh-CN" altLang="en-US" sz="2800" dirty="0">
              <a:latin typeface="Arial" panose="020B0604020202020204" pitchFamily="34" charset="0"/>
              <a:cs typeface="Arial" panose="020B0604020202020204" pitchFamily="34" charset="0"/>
            </a:endParaRPr>
          </a:p>
        </p:txBody>
      </p:sp>
      <p:cxnSp>
        <p:nvCxnSpPr>
          <p:cNvPr id="16" name="直线箭头连接符 15">
            <a:extLst>
              <a:ext uri="{FF2B5EF4-FFF2-40B4-BE49-F238E27FC236}">
                <a16:creationId xmlns="" xmlns:a16="http://schemas.microsoft.com/office/drawing/2014/main" id="{A916D46A-4D43-ED4A-9179-C0EEB03D4789}"/>
              </a:ext>
            </a:extLst>
          </p:cNvPr>
          <p:cNvCxnSpPr>
            <a:cxnSpLocks/>
          </p:cNvCxnSpPr>
          <p:nvPr/>
        </p:nvCxnSpPr>
        <p:spPr>
          <a:xfrm flipH="1" flipV="1">
            <a:off x="2772151" y="2583005"/>
            <a:ext cx="1" cy="82366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线箭头连接符 19">
            <a:extLst>
              <a:ext uri="{FF2B5EF4-FFF2-40B4-BE49-F238E27FC236}">
                <a16:creationId xmlns="" xmlns:a16="http://schemas.microsoft.com/office/drawing/2014/main" id="{F159B6DD-7947-2045-A154-269682F35E3D}"/>
              </a:ext>
            </a:extLst>
          </p:cNvPr>
          <p:cNvCxnSpPr>
            <a:cxnSpLocks/>
          </p:cNvCxnSpPr>
          <p:nvPr/>
        </p:nvCxnSpPr>
        <p:spPr>
          <a:xfrm flipH="1" flipV="1">
            <a:off x="5692140" y="1766236"/>
            <a:ext cx="80763" cy="100889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线箭头连接符 22">
            <a:extLst>
              <a:ext uri="{FF2B5EF4-FFF2-40B4-BE49-F238E27FC236}">
                <a16:creationId xmlns="" xmlns:a16="http://schemas.microsoft.com/office/drawing/2014/main" id="{E8B54688-7CEB-3443-96F6-AA65F82268C7}"/>
              </a:ext>
            </a:extLst>
          </p:cNvPr>
          <p:cNvCxnSpPr>
            <a:cxnSpLocks/>
          </p:cNvCxnSpPr>
          <p:nvPr/>
        </p:nvCxnSpPr>
        <p:spPr>
          <a:xfrm>
            <a:off x="7727719" y="4080387"/>
            <a:ext cx="0" cy="75725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线箭头连接符 24">
            <a:extLst>
              <a:ext uri="{FF2B5EF4-FFF2-40B4-BE49-F238E27FC236}">
                <a16:creationId xmlns="" xmlns:a16="http://schemas.microsoft.com/office/drawing/2014/main" id="{C06CFC1C-4EED-7643-A5A2-45B55980C96A}"/>
              </a:ext>
            </a:extLst>
          </p:cNvPr>
          <p:cNvCxnSpPr>
            <a:cxnSpLocks/>
          </p:cNvCxnSpPr>
          <p:nvPr/>
        </p:nvCxnSpPr>
        <p:spPr>
          <a:xfrm>
            <a:off x="3779360" y="4080387"/>
            <a:ext cx="0" cy="63208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矩形 27">
            <a:extLst>
              <a:ext uri="{FF2B5EF4-FFF2-40B4-BE49-F238E27FC236}">
                <a16:creationId xmlns="" xmlns:a16="http://schemas.microsoft.com/office/drawing/2014/main" id="{0B4687AE-1CF1-8940-8BF1-FF18CEDF4273}"/>
              </a:ext>
            </a:extLst>
          </p:cNvPr>
          <p:cNvSpPr/>
          <p:nvPr/>
        </p:nvSpPr>
        <p:spPr>
          <a:xfrm>
            <a:off x="2548890" y="3406668"/>
            <a:ext cx="502920" cy="54940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矩形 29">
            <a:extLst>
              <a:ext uri="{FF2B5EF4-FFF2-40B4-BE49-F238E27FC236}">
                <a16:creationId xmlns="" xmlns:a16="http://schemas.microsoft.com/office/drawing/2014/main" id="{DCAE5140-953D-5B41-92FC-FFB784D666B8}"/>
              </a:ext>
            </a:extLst>
          </p:cNvPr>
          <p:cNvSpPr/>
          <p:nvPr/>
        </p:nvSpPr>
        <p:spPr>
          <a:xfrm>
            <a:off x="3497581" y="3424298"/>
            <a:ext cx="577592" cy="60797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2" name="矩形 31">
            <a:extLst>
              <a:ext uri="{FF2B5EF4-FFF2-40B4-BE49-F238E27FC236}">
                <a16:creationId xmlns="" xmlns:a16="http://schemas.microsoft.com/office/drawing/2014/main" id="{FD8E4E34-1FC0-0549-AAA5-375D7AAE21AD}"/>
              </a:ext>
            </a:extLst>
          </p:cNvPr>
          <p:cNvSpPr/>
          <p:nvPr/>
        </p:nvSpPr>
        <p:spPr>
          <a:xfrm>
            <a:off x="7454440" y="3386157"/>
            <a:ext cx="546560" cy="646119"/>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34" name="直线箭头连接符 33">
            <a:extLst>
              <a:ext uri="{FF2B5EF4-FFF2-40B4-BE49-F238E27FC236}">
                <a16:creationId xmlns="" xmlns:a16="http://schemas.microsoft.com/office/drawing/2014/main" id="{674F1E75-5C14-F14C-A386-EEE07164CF22}"/>
              </a:ext>
            </a:extLst>
          </p:cNvPr>
          <p:cNvCxnSpPr>
            <a:cxnSpLocks/>
          </p:cNvCxnSpPr>
          <p:nvPr/>
        </p:nvCxnSpPr>
        <p:spPr>
          <a:xfrm flipV="1">
            <a:off x="1000452" y="2758863"/>
            <a:ext cx="7017" cy="65609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矩形 34">
            <a:extLst>
              <a:ext uri="{FF2B5EF4-FFF2-40B4-BE49-F238E27FC236}">
                <a16:creationId xmlns="" xmlns:a16="http://schemas.microsoft.com/office/drawing/2014/main" id="{DAF3B152-9F37-F949-9DC2-163B3C709EE1}"/>
              </a:ext>
            </a:extLst>
          </p:cNvPr>
          <p:cNvSpPr/>
          <p:nvPr/>
        </p:nvSpPr>
        <p:spPr>
          <a:xfrm>
            <a:off x="718674" y="3386156"/>
            <a:ext cx="577592" cy="60797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8" name="文本框 37">
            <a:extLst>
              <a:ext uri="{FF2B5EF4-FFF2-40B4-BE49-F238E27FC236}">
                <a16:creationId xmlns="" xmlns:a16="http://schemas.microsoft.com/office/drawing/2014/main" id="{80ECFB1C-E43B-5E42-97BD-779B473784E7}"/>
              </a:ext>
            </a:extLst>
          </p:cNvPr>
          <p:cNvSpPr txBox="1"/>
          <p:nvPr/>
        </p:nvSpPr>
        <p:spPr>
          <a:xfrm>
            <a:off x="0" y="1500174"/>
            <a:ext cx="1956986" cy="954107"/>
          </a:xfrm>
          <a:prstGeom prst="rect">
            <a:avLst/>
          </a:prstGeom>
          <a:solidFill>
            <a:schemeClr val="bg1"/>
          </a:solidFill>
          <a:ln w="38100">
            <a:solidFill>
              <a:schemeClr val="tx1"/>
            </a:solidFill>
          </a:ln>
        </p:spPr>
        <p:txBody>
          <a:bodyPr wrap="square" rtlCol="0">
            <a:spAutoFit/>
          </a:bodyPr>
          <a:lstStyle/>
          <a:p>
            <a:pPr algn="ctr"/>
            <a:r>
              <a:rPr kumimoji="1" lang="en-US" altLang="zh-CN" sz="2800" dirty="0">
                <a:latin typeface="Arial" panose="020B0604020202020204" pitchFamily="34" charset="0"/>
                <a:cs typeface="Arial" panose="020B0604020202020204" pitchFamily="34" charset="0"/>
              </a:rPr>
              <a:t>Nucleotide diversity</a:t>
            </a:r>
            <a:endParaRPr kumimoji="1" lang="zh-CN" altLang="en-US" sz="28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052518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AMOVA</a:t>
            </a:r>
            <a:endParaRPr lang="en-US" sz="3600" dirty="0"/>
          </a:p>
        </p:txBody>
      </p:sp>
      <p:sp>
        <p:nvSpPr>
          <p:cNvPr id="3" name="Content Placeholder 2"/>
          <p:cNvSpPr>
            <a:spLocks noGrp="1"/>
          </p:cNvSpPr>
          <p:nvPr>
            <p:ph idx="1"/>
          </p:nvPr>
        </p:nvSpPr>
        <p:spPr>
          <a:xfrm>
            <a:off x="357158" y="1285860"/>
            <a:ext cx="8429684" cy="4929222"/>
          </a:xfrm>
        </p:spPr>
        <p:txBody>
          <a:bodyPr>
            <a:normAutofit/>
          </a:bodyPr>
          <a:lstStyle/>
          <a:p>
            <a:r>
              <a:rPr lang="en-US" dirty="0" smtClean="0"/>
              <a:t>Analysis of molecular variance (</a:t>
            </a:r>
            <a:r>
              <a:rPr lang="en-US" b="1" dirty="0" smtClean="0"/>
              <a:t>AMOVA</a:t>
            </a:r>
            <a:r>
              <a:rPr lang="en-US" dirty="0" smtClean="0"/>
              <a:t>), is a statistical model for the molecular variation in a single species</a:t>
            </a:r>
            <a:r>
              <a:rPr lang="en-US" i="1" dirty="0" smtClean="0"/>
              <a:t>.</a:t>
            </a:r>
            <a:r>
              <a:rPr lang="en-US" dirty="0" smtClean="0"/>
              <a:t> </a:t>
            </a:r>
          </a:p>
          <a:p>
            <a:pPr>
              <a:buNone/>
            </a:pPr>
            <a:endParaRPr lang="en-US" dirty="0" smtClean="0"/>
          </a:p>
          <a:p>
            <a:r>
              <a:rPr lang="en-US" dirty="0" smtClean="0"/>
              <a:t>The method was developed by Laurent </a:t>
            </a:r>
            <a:r>
              <a:rPr lang="en-US" dirty="0" err="1" smtClean="0"/>
              <a:t>Excoffier</a:t>
            </a:r>
            <a:r>
              <a:rPr lang="en-US" dirty="0" smtClean="0"/>
              <a:t>, Peter </a:t>
            </a:r>
            <a:r>
              <a:rPr lang="en-US" dirty="0" err="1" smtClean="0"/>
              <a:t>Smouse</a:t>
            </a:r>
            <a:r>
              <a:rPr lang="en-US" dirty="0" smtClean="0"/>
              <a:t> and Joseph Quattro.</a:t>
            </a:r>
          </a:p>
          <a:p>
            <a:pPr>
              <a:buNone/>
            </a:pPr>
            <a:endParaRPr lang="en-US" dirty="0" smtClean="0"/>
          </a:p>
          <a:p>
            <a:r>
              <a:rPr lang="en-US" dirty="0" smtClean="0"/>
              <a:t>Since developing AMOVA, </a:t>
            </a:r>
            <a:r>
              <a:rPr lang="en-US" dirty="0" err="1" smtClean="0"/>
              <a:t>Excoffier</a:t>
            </a:r>
            <a:r>
              <a:rPr lang="en-US" dirty="0" smtClean="0"/>
              <a:t> has written a program, </a:t>
            </a:r>
            <a:r>
              <a:rPr lang="en-US" dirty="0" err="1" smtClean="0"/>
              <a:t>Arlequin</a:t>
            </a:r>
            <a:r>
              <a:rPr lang="en-US" dirty="0" smtClean="0"/>
              <a:t>  for running such analyses. </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00618" cy="1143000"/>
          </a:xfrm>
        </p:spPr>
        <p:txBody>
          <a:bodyPr>
            <a:noAutofit/>
          </a:bodyPr>
          <a:lstStyle/>
          <a:p>
            <a:r>
              <a:rPr lang="en-US" sz="4000" dirty="0" smtClean="0"/>
              <a:t>Calculation of AMOVA</a:t>
            </a:r>
            <a:endParaRPr lang="en-US" sz="4000" dirty="0"/>
          </a:p>
        </p:txBody>
      </p:sp>
      <p:sp>
        <p:nvSpPr>
          <p:cNvPr id="3" name="Content Placeholder 2"/>
          <p:cNvSpPr>
            <a:spLocks noGrp="1"/>
          </p:cNvSpPr>
          <p:nvPr>
            <p:ph sz="half" idx="1"/>
          </p:nvPr>
        </p:nvSpPr>
        <p:spPr>
          <a:xfrm>
            <a:off x="457200" y="1428736"/>
            <a:ext cx="4257676" cy="4929222"/>
          </a:xfrm>
        </p:spPr>
        <p:txBody>
          <a:bodyPr>
            <a:noAutofit/>
          </a:bodyPr>
          <a:lstStyle/>
          <a:p>
            <a:r>
              <a:rPr lang="en-US" dirty="0" smtClean="0"/>
              <a:t>For the implementation of AMOVA, requires two very basic components:</a:t>
            </a:r>
          </a:p>
          <a:p>
            <a:pPr>
              <a:buNone/>
            </a:pPr>
            <a:endParaRPr lang="en-US" dirty="0" smtClean="0"/>
          </a:p>
          <a:p>
            <a:pPr marL="514350" indent="-514350">
              <a:buAutoNum type="arabicParenBoth"/>
            </a:pPr>
            <a:r>
              <a:rPr lang="en-US" dirty="0" smtClean="0"/>
              <a:t>A distance matrix derived from the data (Pair wise differences)</a:t>
            </a:r>
          </a:p>
          <a:p>
            <a:pPr marL="514350" indent="-514350">
              <a:buNone/>
            </a:pPr>
            <a:endParaRPr lang="en-US" dirty="0" smtClean="0"/>
          </a:p>
          <a:p>
            <a:pPr>
              <a:buNone/>
            </a:pPr>
            <a:r>
              <a:rPr lang="en-US" dirty="0" smtClean="0"/>
              <a:t>(2) A separate table used to partition the data into different stratifications.</a:t>
            </a:r>
          </a:p>
          <a:p>
            <a:endParaRPr lang="en-US" dirty="0"/>
          </a:p>
        </p:txBody>
      </p:sp>
      <p:sp>
        <p:nvSpPr>
          <p:cNvPr id="4" name="Content Placeholder 3"/>
          <p:cNvSpPr>
            <a:spLocks noGrp="1"/>
          </p:cNvSpPr>
          <p:nvPr>
            <p:ph sz="half" idx="2"/>
          </p:nvPr>
        </p:nvSpPr>
        <p:spPr>
          <a:xfrm>
            <a:off x="5643570" y="357166"/>
            <a:ext cx="3043230" cy="6143668"/>
          </a:xfrm>
        </p:spPr>
        <p:txBody>
          <a:bodyPr>
            <a:noAutofit/>
          </a:bodyPr>
          <a:lstStyle/>
          <a:p>
            <a:r>
              <a:rPr lang="en-US" sz="1600" dirty="0" smtClean="0"/>
              <a:t>CL_2048_1 </a:t>
            </a:r>
            <a:r>
              <a:rPr lang="en-US" sz="1600" dirty="0" err="1" smtClean="0"/>
              <a:t>Moheshkhali</a:t>
            </a:r>
            <a:endParaRPr lang="en-US" sz="1600" dirty="0" smtClean="0"/>
          </a:p>
          <a:p>
            <a:r>
              <a:rPr lang="en-US" sz="1600" dirty="0" smtClean="0"/>
              <a:t>CL_2048_2 </a:t>
            </a:r>
            <a:r>
              <a:rPr lang="en-US" sz="1600" dirty="0" err="1" smtClean="0"/>
              <a:t>Moheshkhali</a:t>
            </a:r>
            <a:endParaRPr lang="en-US" sz="1600" dirty="0" smtClean="0"/>
          </a:p>
          <a:p>
            <a:r>
              <a:rPr lang="en-US" sz="1600" dirty="0" smtClean="0"/>
              <a:t>CL_2048_3 </a:t>
            </a:r>
            <a:r>
              <a:rPr lang="en-US" sz="1600" dirty="0" err="1" smtClean="0"/>
              <a:t>Moheshkhali</a:t>
            </a:r>
            <a:endParaRPr lang="en-US" sz="1600" dirty="0" smtClean="0"/>
          </a:p>
          <a:p>
            <a:r>
              <a:rPr lang="en-US" sz="1600" dirty="0" smtClean="0"/>
              <a:t>CL_2050_1 </a:t>
            </a:r>
            <a:r>
              <a:rPr lang="en-US" sz="1600" dirty="0" smtClean="0"/>
              <a:t>Cox’s </a:t>
            </a:r>
            <a:r>
              <a:rPr lang="en-US" sz="1600" dirty="0" err="1" smtClean="0"/>
              <a:t>Bazar</a:t>
            </a:r>
            <a:endParaRPr lang="en-US" sz="1600" dirty="0" smtClean="0"/>
          </a:p>
          <a:p>
            <a:r>
              <a:rPr lang="en-US" sz="1600" dirty="0" smtClean="0"/>
              <a:t>CL_2050_3 </a:t>
            </a:r>
            <a:r>
              <a:rPr lang="en-US" sz="1600" dirty="0" smtClean="0"/>
              <a:t>Cox’s </a:t>
            </a:r>
            <a:r>
              <a:rPr lang="en-US" sz="1600" dirty="0" err="1" smtClean="0"/>
              <a:t>Bazar</a:t>
            </a:r>
            <a:endParaRPr lang="en-US" sz="1600" dirty="0" smtClean="0"/>
          </a:p>
          <a:p>
            <a:r>
              <a:rPr lang="en-US" sz="1600" dirty="0" smtClean="0"/>
              <a:t>CL_2050_4 </a:t>
            </a:r>
            <a:r>
              <a:rPr lang="en-US" sz="1600" dirty="0" smtClean="0"/>
              <a:t>Cox’s </a:t>
            </a:r>
            <a:r>
              <a:rPr lang="en-US" sz="1600" dirty="0" err="1" smtClean="0"/>
              <a:t>Bazar</a:t>
            </a:r>
            <a:endParaRPr lang="en-US" sz="1600" dirty="0" smtClean="0"/>
          </a:p>
          <a:p>
            <a:r>
              <a:rPr lang="en-US" sz="1600" dirty="0" smtClean="0"/>
              <a:t>CL_2050_5 </a:t>
            </a:r>
            <a:r>
              <a:rPr lang="en-US" sz="1600" dirty="0" smtClean="0"/>
              <a:t>Cox’s </a:t>
            </a:r>
            <a:r>
              <a:rPr lang="en-US" sz="1600" dirty="0" err="1" smtClean="0"/>
              <a:t>Bazar</a:t>
            </a:r>
            <a:endParaRPr lang="en-US" sz="1600" dirty="0" smtClean="0"/>
          </a:p>
          <a:p>
            <a:r>
              <a:rPr lang="en-US" sz="1600" dirty="0" smtClean="0"/>
              <a:t>CL_2050_7 </a:t>
            </a:r>
            <a:r>
              <a:rPr lang="en-US" sz="1600" dirty="0" smtClean="0"/>
              <a:t>Cox’s </a:t>
            </a:r>
            <a:r>
              <a:rPr lang="en-US" sz="1600" dirty="0" err="1" smtClean="0"/>
              <a:t>Bazar</a:t>
            </a:r>
            <a:endParaRPr lang="en-US" sz="1600" dirty="0" smtClean="0"/>
          </a:p>
          <a:p>
            <a:r>
              <a:rPr lang="en-US" sz="1600" dirty="0" smtClean="0"/>
              <a:t>CL_2050_8 </a:t>
            </a:r>
            <a:r>
              <a:rPr lang="en-US" sz="1600" dirty="0" smtClean="0"/>
              <a:t>Cox’s </a:t>
            </a:r>
            <a:r>
              <a:rPr lang="en-US" sz="1600" dirty="0" err="1" smtClean="0"/>
              <a:t>Bazar</a:t>
            </a:r>
            <a:endParaRPr lang="en-US" sz="1600" dirty="0" smtClean="0"/>
          </a:p>
          <a:p>
            <a:r>
              <a:rPr lang="en-US" sz="1600" dirty="0" smtClean="0"/>
              <a:t>CL_2050_10 </a:t>
            </a:r>
            <a:r>
              <a:rPr lang="en-US" sz="1600" dirty="0" smtClean="0"/>
              <a:t>Cox’s </a:t>
            </a:r>
            <a:r>
              <a:rPr lang="en-US" sz="1600" dirty="0" err="1" smtClean="0"/>
              <a:t>Bazar</a:t>
            </a:r>
            <a:endParaRPr lang="en-US" sz="1600" dirty="0" smtClean="0"/>
          </a:p>
          <a:p>
            <a:r>
              <a:rPr lang="en-US" sz="1600" dirty="0" smtClean="0"/>
              <a:t>DC_CL_1362-1 </a:t>
            </a:r>
            <a:r>
              <a:rPr lang="en-US" sz="1600" dirty="0" smtClean="0"/>
              <a:t>Dhal Char</a:t>
            </a:r>
            <a:endParaRPr lang="en-US" sz="1600" dirty="0" smtClean="0"/>
          </a:p>
          <a:p>
            <a:r>
              <a:rPr lang="en-US" sz="1600" dirty="0" smtClean="0"/>
              <a:t>DC_CL_1362-2 </a:t>
            </a:r>
            <a:r>
              <a:rPr lang="en-US" sz="1600" dirty="0" smtClean="0"/>
              <a:t>Dhal Char</a:t>
            </a:r>
            <a:endParaRPr lang="en-US" sz="1600" dirty="0" smtClean="0"/>
          </a:p>
          <a:p>
            <a:r>
              <a:rPr lang="en-US" sz="1600" dirty="0" smtClean="0"/>
              <a:t>CL_2312_1 </a:t>
            </a:r>
            <a:r>
              <a:rPr lang="en-US" sz="1600" dirty="0" err="1" smtClean="0"/>
              <a:t>Salalah</a:t>
            </a:r>
            <a:endParaRPr lang="en-US" sz="1600" dirty="0" smtClean="0"/>
          </a:p>
          <a:p>
            <a:r>
              <a:rPr lang="en-US" sz="1600" dirty="0" smtClean="0"/>
              <a:t>CL_2312_2 </a:t>
            </a:r>
            <a:r>
              <a:rPr lang="en-US" sz="1600" dirty="0" err="1" smtClean="0"/>
              <a:t>Salalah</a:t>
            </a:r>
            <a:endParaRPr lang="en-US" sz="1600" dirty="0" smtClean="0"/>
          </a:p>
          <a:p>
            <a:r>
              <a:rPr lang="en-US" sz="1600" dirty="0" smtClean="0"/>
              <a:t>CL_2312_3 </a:t>
            </a:r>
            <a:r>
              <a:rPr lang="en-US" sz="1600" dirty="0" err="1" smtClean="0"/>
              <a:t>Salalah</a:t>
            </a:r>
            <a:endParaRPr lang="en-US" sz="1600" dirty="0" smtClean="0"/>
          </a:p>
          <a:p>
            <a:r>
              <a:rPr lang="en-US" sz="1600" dirty="0" smtClean="0"/>
              <a:t>CL_2312_6 </a:t>
            </a:r>
            <a:r>
              <a:rPr lang="en-US" sz="1600" dirty="0" err="1" smtClean="0"/>
              <a:t>Salalah</a:t>
            </a:r>
            <a:endParaRPr lang="en-US" sz="1600" dirty="0" smtClean="0"/>
          </a:p>
          <a:p>
            <a:r>
              <a:rPr lang="en-US" sz="1600" dirty="0" smtClean="0"/>
              <a:t>CL_2312_7 </a:t>
            </a:r>
            <a:r>
              <a:rPr lang="en-US" sz="1600" dirty="0" err="1" smtClean="0"/>
              <a:t>Salalah</a:t>
            </a:r>
            <a:endParaRPr lang="en-US" sz="1600" dirty="0" smtClean="0"/>
          </a:p>
          <a:p>
            <a:r>
              <a:rPr lang="en-US" sz="1600" dirty="0" smtClean="0"/>
              <a:t>CL_2312_8 </a:t>
            </a:r>
            <a:r>
              <a:rPr lang="en-US" sz="1600" dirty="0" err="1" smtClean="0"/>
              <a:t>Salalah</a:t>
            </a:r>
            <a:endParaRPr lang="en-US" sz="1600" dirty="0" smtClean="0"/>
          </a:p>
          <a:p>
            <a:r>
              <a:rPr lang="en-US" sz="1600" dirty="0" smtClean="0"/>
              <a:t>CL_2312_9 </a:t>
            </a:r>
            <a:r>
              <a:rPr lang="en-US" sz="1600" dirty="0" err="1" smtClean="0"/>
              <a:t>Salalah</a:t>
            </a:r>
            <a:endParaRPr lang="en-US" sz="1600" dirty="0" smtClean="0"/>
          </a:p>
          <a:p>
            <a:r>
              <a:rPr lang="en-US" sz="1600" dirty="0" smtClean="0"/>
              <a:t>CL_2312_10 </a:t>
            </a:r>
            <a:r>
              <a:rPr lang="en-US" sz="1600" dirty="0" err="1" smtClean="0"/>
              <a:t>Salalah</a:t>
            </a:r>
            <a:endParaRPr lang="en-U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121930" y="428604"/>
            <a:ext cx="8879226" cy="5768997"/>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Data preparation for ARLEQUIN</a:t>
            </a:r>
            <a:endParaRPr lang="en-US" sz="3600" dirty="0"/>
          </a:p>
        </p:txBody>
      </p:sp>
      <p:sp>
        <p:nvSpPr>
          <p:cNvPr id="3" name="Content Placeholder 2"/>
          <p:cNvSpPr>
            <a:spLocks noGrp="1"/>
          </p:cNvSpPr>
          <p:nvPr>
            <p:ph sz="half" idx="1"/>
          </p:nvPr>
        </p:nvSpPr>
        <p:spPr>
          <a:xfrm>
            <a:off x="500034" y="1571612"/>
            <a:ext cx="6143668" cy="4525963"/>
          </a:xfrm>
        </p:spPr>
        <p:txBody>
          <a:bodyPr>
            <a:normAutofit/>
          </a:bodyPr>
          <a:lstStyle/>
          <a:p>
            <a:r>
              <a:rPr lang="en-US" sz="3200" dirty="0" smtClean="0"/>
              <a:t>VCF file to ARLEQUIN (.</a:t>
            </a:r>
            <a:r>
              <a:rPr lang="en-US" sz="3200" dirty="0" err="1" smtClean="0"/>
              <a:t>arp</a:t>
            </a:r>
            <a:r>
              <a:rPr lang="en-US" sz="3200" dirty="0" smtClean="0"/>
              <a:t>) file</a:t>
            </a:r>
          </a:p>
          <a:p>
            <a:pPr>
              <a:buNone/>
            </a:pPr>
            <a:endParaRPr lang="en-US" sz="3200" dirty="0" smtClean="0"/>
          </a:p>
          <a:p>
            <a:r>
              <a:rPr lang="en-US" sz="3200" dirty="0" smtClean="0"/>
              <a:t>We also can categorize the samples in different population</a:t>
            </a:r>
            <a:endParaRPr lang="en-US" sz="3200" dirty="0"/>
          </a:p>
        </p:txBody>
      </p:sp>
      <p:pic>
        <p:nvPicPr>
          <p:cNvPr id="4" name="Picture 2" descr="G:\Lab of fish phylogeny\Data analysis\Arlequin ppt\Capture 1.PNG"/>
          <p:cNvPicPr>
            <a:picLocks noGrp="1" noChangeAspect="1" noChangeArrowheads="1"/>
          </p:cNvPicPr>
          <p:nvPr>
            <p:ph sz="half" idx="2"/>
          </p:nvPr>
        </p:nvPicPr>
        <p:blipFill>
          <a:blip r:embed="rId2"/>
          <a:srcRect/>
          <a:stretch>
            <a:fillRect/>
          </a:stretch>
        </p:blipFill>
        <p:spPr bwMode="auto">
          <a:xfrm>
            <a:off x="4429124" y="3929066"/>
            <a:ext cx="4496428" cy="180047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2897</TotalTime>
  <Words>633</Words>
  <Application>Microsoft Office PowerPoint</Application>
  <PresentationFormat>On-screen Show (4:3)</PresentationFormat>
  <Paragraphs>116</Paragraphs>
  <Slides>28</Slides>
  <Notes>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Slide 2</vt:lpstr>
      <vt:lpstr>Population Summary Statistics </vt:lpstr>
      <vt:lpstr>How we can summarize a population</vt:lpstr>
      <vt:lpstr>Slide 5</vt:lpstr>
      <vt:lpstr>AMOVA</vt:lpstr>
      <vt:lpstr>Calculation of AMOVA</vt:lpstr>
      <vt:lpstr>Slide 8</vt:lpstr>
      <vt:lpstr>Data preparation for ARLEQUIN</vt:lpstr>
      <vt:lpstr>Connectivity between population genetics programs and format</vt:lpstr>
      <vt:lpstr>Slide 11</vt:lpstr>
      <vt:lpstr>Slide 12</vt:lpstr>
      <vt:lpstr>Types of data are used in Arlequin</vt:lpstr>
      <vt:lpstr>System requirements</vt:lpstr>
      <vt:lpstr>Slide 15</vt:lpstr>
      <vt:lpstr>Slide 16</vt:lpstr>
      <vt:lpstr>Arlequin Configuration </vt:lpstr>
      <vt:lpstr>Slide 18</vt:lpstr>
      <vt:lpstr>After that, open a new project</vt:lpstr>
      <vt:lpstr>Prepare the project file by structure editor</vt:lpstr>
      <vt:lpstr>Slide 21</vt:lpstr>
      <vt:lpstr>Slide 22</vt:lpstr>
      <vt:lpstr>Slide 23</vt:lpstr>
      <vt:lpstr>Results of analysis of molecular variance (AMOVA)</vt:lpstr>
      <vt:lpstr>Pairwise Fst result</vt:lpstr>
      <vt:lpstr>Pairwise differences (Fst) among populations </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GENOMICS OF HILSA SHAD (Tenulosa ilisha) COLLECTED FROM DIFFERENT LOCATIONS, MIGRATORY COHORTS AND MORPHOTYPES IN BANGLADESH.</dc:title>
  <dc:creator>user</dc:creator>
  <cp:lastModifiedBy>user</cp:lastModifiedBy>
  <cp:revision>307</cp:revision>
  <dcterms:created xsi:type="dcterms:W3CDTF">2018-06-04T00:45:21Z</dcterms:created>
  <dcterms:modified xsi:type="dcterms:W3CDTF">2020-01-07T04:19:20Z</dcterms:modified>
</cp:coreProperties>
</file>