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Lst>
  <p:notesMasterIdLst>
    <p:notesMasterId r:id="rId17"/>
  </p:notesMasterIdLst>
  <p:sldIdLst>
    <p:sldId id="260" r:id="rId2"/>
    <p:sldId id="261" r:id="rId3"/>
    <p:sldId id="256" r:id="rId4"/>
    <p:sldId id="257" r:id="rId5"/>
    <p:sldId id="264" r:id="rId6"/>
    <p:sldId id="268" r:id="rId7"/>
    <p:sldId id="269" r:id="rId8"/>
    <p:sldId id="267" r:id="rId9"/>
    <p:sldId id="258" r:id="rId10"/>
    <p:sldId id="270" r:id="rId11"/>
    <p:sldId id="271" r:id="rId12"/>
    <p:sldId id="272" r:id="rId13"/>
    <p:sldId id="273" r:id="rId14"/>
    <p:sldId id="274" r:id="rId15"/>
    <p:sldId id="262"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kiosk/>
    <p:sldRg st="1" end="10"/>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09" autoAdjust="0"/>
    <p:restoredTop sz="62525" autoAdjust="0"/>
  </p:normalViewPr>
  <p:slideViewPr>
    <p:cSldViewPr snapToGrid="0">
      <p:cViewPr>
        <p:scale>
          <a:sx n="75" d="100"/>
          <a:sy n="75" d="100"/>
        </p:scale>
        <p:origin x="606" y="-108"/>
      </p:cViewPr>
      <p:guideLst/>
    </p:cSldViewPr>
  </p:slideViewPr>
  <p:outlineViewPr>
    <p:cViewPr>
      <p:scale>
        <a:sx n="33" d="100"/>
        <a:sy n="33" d="100"/>
      </p:scale>
      <p:origin x="0" y="-139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890" y="-13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780E19-0F94-4141-951F-88C8D8DE1614}" type="datetimeFigureOut">
              <a:rPr lang="zh-CN" altLang="en-US" smtClean="0"/>
              <a:t>2020/1/7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2357C-B7B5-40A9-B046-E7FE7504CB7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en-US" altLang="zh-CN" dirty="0">
                <a:sym typeface="+mn-ea"/>
              </a:rPr>
              <a:t>today i will talk about species delimitation with yours </a:t>
            </a:r>
          </a:p>
          <a:p>
            <a:r>
              <a:rPr lang="en-US" altLang="zh-CN" dirty="0">
                <a:sym typeface="+mn-ea"/>
              </a:rPr>
              <a:t>so what is the spesies?</a:t>
            </a:r>
          </a:p>
          <a:p>
            <a:endParaRPr lang="en-US" altLang="zh-CN" dirty="0">
              <a:sym typeface="+mn-ea"/>
            </a:endParaRPr>
          </a:p>
          <a:p>
            <a:r>
              <a:rPr lang="zh-CN" altLang="en-US" dirty="0">
                <a:sym typeface="+mn-ea"/>
              </a:rPr>
              <a:t>At present, the biological concept accepted by most scholars is that "species are natural populations that can mate freely and are reproductively isolated from each other".</a:t>
            </a:r>
          </a:p>
          <a:p>
            <a:endParaRPr lang="zh-CN" altLang="en-US" dirty="0"/>
          </a:p>
          <a:p>
            <a:r>
              <a:rPr lang="zh-CN" altLang="en-US" dirty="0"/>
              <a:t>We can see the species differentiation from the picture below</a:t>
            </a:r>
            <a:r>
              <a:rPr lang="en-US" altLang="zh-CN" dirty="0"/>
              <a:t>,</a:t>
            </a:r>
          </a:p>
          <a:p>
            <a:endParaRPr lang="zh-CN" altLang="en-US" dirty="0"/>
          </a:p>
          <a:p>
            <a:r>
              <a:rPr lang="zh-CN" altLang="en-US" dirty="0"/>
              <a:t>The two species Shared a common ancestor, first isolated geographically, with no genetic communication between them.Long periods of geographic isolation have created reproductive isolation</a:t>
            </a:r>
            <a:r>
              <a:rPr lang="en-US" altLang="zh-CN" dirty="0"/>
              <a:t>.</a:t>
            </a:r>
            <a:endParaRPr lang="zh-CN" altLang="en-US" dirty="0"/>
          </a:p>
          <a:p>
            <a:endParaRPr lang="zh-CN" altLang="en-US" dirty="0"/>
          </a:p>
          <a:p>
            <a:r>
              <a:rPr lang="zh-CN" altLang="en-US" dirty="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You need to install model selection and </a:t>
            </a:r>
            <a:r>
              <a:rPr lang="en-US" altLang="zh-CN" dirty="0" err="1"/>
              <a:t>snapp</a:t>
            </a:r>
            <a:r>
              <a:rPr lang="en-US" altLang="zh-CN" dirty="0"/>
              <a:t> in best</a:t>
            </a:r>
            <a:r>
              <a:rPr lang="zh-CN" altLang="en-US" dirty="0"/>
              <a:t>（你需要安装模型选择和</a:t>
            </a:r>
            <a:r>
              <a:rPr lang="en-US" altLang="zh-CN" dirty="0"/>
              <a:t>SNAPP</a:t>
            </a:r>
            <a:r>
              <a:rPr lang="zh-CN" altLang="en-US" dirty="0"/>
              <a:t>在</a:t>
            </a:r>
            <a:r>
              <a:rPr lang="en-US" altLang="zh-CN" dirty="0" err="1"/>
              <a:t>besti</a:t>
            </a:r>
            <a:r>
              <a:rPr lang="zh-CN" altLang="en-US" dirty="0"/>
              <a:t>）</a:t>
            </a:r>
            <a:r>
              <a:rPr lang="en-US" altLang="zh-CN" dirty="0"/>
              <a:t>Choose the type of template(</a:t>
            </a:r>
            <a:r>
              <a:rPr lang="zh-CN" altLang="en-US" dirty="0"/>
              <a:t>选择模板的类型</a:t>
            </a:r>
            <a:r>
              <a:rPr lang="en-US" altLang="zh-CN" dirty="0"/>
              <a:t>) Alignment sequence(</a:t>
            </a:r>
            <a:r>
              <a:rPr lang="zh-CN" altLang="en-US" dirty="0"/>
              <a:t>加入比对序列）</a:t>
            </a:r>
          </a:p>
        </p:txBody>
      </p:sp>
      <p:sp>
        <p:nvSpPr>
          <p:cNvPr id="4" name="灯片编号占位符 3"/>
          <p:cNvSpPr>
            <a:spLocks noGrp="1"/>
          </p:cNvSpPr>
          <p:nvPr>
            <p:ph type="sldNum" sz="quarter" idx="5"/>
          </p:nvPr>
        </p:nvSpPr>
        <p:spPr/>
        <p:txBody>
          <a:bodyPr/>
          <a:lstStyle/>
          <a:p>
            <a:fld id="{1A82357C-B7B5-40A9-B046-E7FE7504CB70}" type="slidenum">
              <a:rPr lang="zh-CN" altLang="en-US" smtClean="0"/>
              <a:t>10</a:t>
            </a:fld>
            <a:endParaRPr lang="zh-CN" altLang="en-US"/>
          </a:p>
        </p:txBody>
      </p:sp>
    </p:spTree>
    <p:extLst>
      <p:ext uri="{BB962C8B-B14F-4D97-AF65-F5344CB8AC3E}">
        <p14:creationId xmlns:p14="http://schemas.microsoft.com/office/powerpoint/2010/main" val="763636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adding the alignment sequence, an interface like this will appear</a:t>
            </a:r>
            <a:r>
              <a:rPr lang="zh-CN" altLang="en-US" dirty="0"/>
              <a:t>。</a:t>
            </a:r>
            <a:endParaRPr lang="en-US" altLang="zh-CN" dirty="0"/>
          </a:p>
          <a:p>
            <a:r>
              <a:rPr lang="en-US" altLang="zh-CN" dirty="0"/>
              <a:t>We set the parameters and save them in xml format</a:t>
            </a:r>
            <a:r>
              <a:rPr lang="zh-CN" altLang="en-US" dirty="0"/>
              <a:t>。</a:t>
            </a:r>
          </a:p>
        </p:txBody>
      </p:sp>
      <p:sp>
        <p:nvSpPr>
          <p:cNvPr id="4" name="灯片编号占位符 3"/>
          <p:cNvSpPr>
            <a:spLocks noGrp="1"/>
          </p:cNvSpPr>
          <p:nvPr>
            <p:ph type="sldNum" sz="quarter" idx="5"/>
          </p:nvPr>
        </p:nvSpPr>
        <p:spPr/>
        <p:txBody>
          <a:bodyPr/>
          <a:lstStyle/>
          <a:p>
            <a:fld id="{1A82357C-B7B5-40A9-B046-E7FE7504CB70}" type="slidenum">
              <a:rPr lang="zh-CN" altLang="en-US" smtClean="0"/>
              <a:t>11</a:t>
            </a:fld>
            <a:endParaRPr lang="zh-CN" altLang="en-US"/>
          </a:p>
        </p:txBody>
      </p:sp>
    </p:spTree>
    <p:extLst>
      <p:ext uri="{BB962C8B-B14F-4D97-AF65-F5344CB8AC3E}">
        <p14:creationId xmlns:p14="http://schemas.microsoft.com/office/powerpoint/2010/main" val="227418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36575" y="1012825"/>
            <a:ext cx="5486400" cy="3086100"/>
          </a:xfrm>
        </p:spPr>
      </p:sp>
      <p:sp>
        <p:nvSpPr>
          <p:cNvPr id="3" name="备注占位符 2"/>
          <p:cNvSpPr>
            <a:spLocks noGrp="1"/>
          </p:cNvSpPr>
          <p:nvPr>
            <p:ph type="body" idx="1"/>
          </p:nvPr>
        </p:nvSpPr>
        <p:spPr/>
        <p:txBody>
          <a:bodyPr/>
          <a:lstStyle/>
          <a:p>
            <a:r>
              <a:rPr lang="en-US" altLang="zh-CN" dirty="0"/>
              <a:t>Then we need to edit the text with a text editor</a:t>
            </a:r>
            <a:r>
              <a:rPr lang="zh-CN" altLang="en-US" dirty="0"/>
              <a:t>（然后我们需要用文本编辑器对文本进行编辑）</a:t>
            </a:r>
            <a:endParaRPr lang="en-US" altLang="zh-CN" dirty="0"/>
          </a:p>
          <a:p>
            <a:r>
              <a:rPr lang="en-US" altLang="zh-CN" dirty="0"/>
              <a:t>Change run in the middle of the text to </a:t>
            </a:r>
            <a:r>
              <a:rPr lang="en-US" altLang="zh-CN" dirty="0" err="1"/>
              <a:t>mcmc</a:t>
            </a:r>
            <a:r>
              <a:rPr lang="zh-CN" altLang="en-US" dirty="0"/>
              <a:t>（把文本中间位置的</a:t>
            </a:r>
            <a:r>
              <a:rPr lang="en-US" altLang="zh-CN" dirty="0"/>
              <a:t>run</a:t>
            </a:r>
            <a:r>
              <a:rPr lang="zh-CN" altLang="en-US" dirty="0"/>
              <a:t>改成</a:t>
            </a:r>
            <a:r>
              <a:rPr lang="en-US" altLang="zh-CN" dirty="0" err="1"/>
              <a:t>mcmc</a:t>
            </a:r>
            <a:r>
              <a:rPr lang="zh-CN" altLang="en-US" dirty="0"/>
              <a:t>）</a:t>
            </a:r>
          </a:p>
        </p:txBody>
      </p:sp>
      <p:sp>
        <p:nvSpPr>
          <p:cNvPr id="4" name="灯片编号占位符 3"/>
          <p:cNvSpPr>
            <a:spLocks noGrp="1"/>
          </p:cNvSpPr>
          <p:nvPr>
            <p:ph type="sldNum" sz="quarter" idx="5"/>
          </p:nvPr>
        </p:nvSpPr>
        <p:spPr/>
        <p:txBody>
          <a:bodyPr/>
          <a:lstStyle/>
          <a:p>
            <a:fld id="{1A82357C-B7B5-40A9-B046-E7FE7504CB70}" type="slidenum">
              <a:rPr lang="zh-CN" altLang="en-US" smtClean="0"/>
              <a:t>12</a:t>
            </a:fld>
            <a:endParaRPr lang="zh-CN" altLang="en-US"/>
          </a:p>
        </p:txBody>
      </p:sp>
    </p:spTree>
    <p:extLst>
      <p:ext uri="{BB962C8B-B14F-4D97-AF65-F5344CB8AC3E}">
        <p14:creationId xmlns:p14="http://schemas.microsoft.com/office/powerpoint/2010/main" val="3344571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Add </a:t>
            </a:r>
            <a:r>
              <a:rPr lang="en-US" altLang="zh-CN" dirty="0" err="1"/>
              <a:t>mcmc</a:t>
            </a:r>
            <a:r>
              <a:rPr lang="en-US" altLang="zh-CN" dirty="0"/>
              <a:t> before the last run of the text</a:t>
            </a:r>
            <a:r>
              <a:rPr lang="zh-CN" altLang="en-US" dirty="0"/>
              <a:t>（在文本最后的</a:t>
            </a:r>
            <a:r>
              <a:rPr lang="en-US" altLang="zh-CN" dirty="0"/>
              <a:t>run</a:t>
            </a:r>
            <a:r>
              <a:rPr lang="zh-CN" altLang="en-US" dirty="0"/>
              <a:t>之前加上</a:t>
            </a:r>
            <a:r>
              <a:rPr lang="en-US" altLang="zh-CN" dirty="0" err="1"/>
              <a:t>mcmc</a:t>
            </a:r>
            <a:r>
              <a:rPr lang="zh-CN" altLang="en-US" dirty="0"/>
              <a:t>）</a:t>
            </a:r>
          </a:p>
        </p:txBody>
      </p:sp>
      <p:sp>
        <p:nvSpPr>
          <p:cNvPr id="4" name="灯片编号占位符 3"/>
          <p:cNvSpPr>
            <a:spLocks noGrp="1"/>
          </p:cNvSpPr>
          <p:nvPr>
            <p:ph type="sldNum" sz="quarter" idx="5"/>
          </p:nvPr>
        </p:nvSpPr>
        <p:spPr/>
        <p:txBody>
          <a:bodyPr/>
          <a:lstStyle/>
          <a:p>
            <a:fld id="{1A82357C-B7B5-40A9-B046-E7FE7504CB70}" type="slidenum">
              <a:rPr lang="zh-CN" altLang="en-US" smtClean="0"/>
              <a:t>13</a:t>
            </a:fld>
            <a:endParaRPr lang="zh-CN" altLang="en-US"/>
          </a:p>
        </p:txBody>
      </p:sp>
    </p:spTree>
    <p:extLst>
      <p:ext uri="{BB962C8B-B14F-4D97-AF65-F5344CB8AC3E}">
        <p14:creationId xmlns:p14="http://schemas.microsoft.com/office/powerpoint/2010/main" val="2340597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A82357C-B7B5-40A9-B046-E7FE7504CB70}" type="slidenum">
              <a:rPr lang="zh-CN" altLang="en-US" smtClean="0"/>
              <a:t>14</a:t>
            </a:fld>
            <a:endParaRPr lang="zh-CN" altLang="en-US"/>
          </a:p>
        </p:txBody>
      </p:sp>
    </p:spTree>
    <p:extLst>
      <p:ext uri="{BB962C8B-B14F-4D97-AF65-F5344CB8AC3E}">
        <p14:creationId xmlns:p14="http://schemas.microsoft.com/office/powerpoint/2010/main" val="3323586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we know what is the spescies, but what  is the species delimitation?</a:t>
            </a:r>
            <a:endParaRPr lang="zh-CN" altLang="en-US" dirty="0"/>
          </a:p>
          <a:p>
            <a:pPr algn="l">
              <a:lnSpc>
                <a:spcPct val="90000"/>
              </a:lnSpc>
              <a:spcBef>
                <a:spcPts val="1000"/>
              </a:spcBef>
              <a:buFont typeface="Arial" panose="020B0604020202020204" pitchFamily="34" charset="0"/>
            </a:pPr>
            <a:r>
              <a:rPr lang="en-US" altLang="zh-CN" sz="2800" dirty="0">
                <a:solidFill>
                  <a:sysClr val="window" lastClr="FFFFFF"/>
                </a:solidFill>
                <a:latin typeface="Calibri" panose="020F0502020204030204" charset="0"/>
                <a:ea typeface="+mn-ea"/>
                <a:cs typeface="+mn-ea"/>
                <a:sym typeface="等线" panose="02010600030101010101" charset="-122"/>
              </a:rPr>
              <a:t>it’s  </a:t>
            </a:r>
            <a:r>
              <a:rPr lang="zh-CN" altLang="en-US" sz="2800" dirty="0">
                <a:solidFill>
                  <a:sysClr val="window" lastClr="FFFFFF"/>
                </a:solidFill>
                <a:latin typeface="Calibri" panose="020F0502020204030204" charset="0"/>
                <a:ea typeface="+mn-ea"/>
                <a:cs typeface="+mn-ea"/>
                <a:sym typeface="等线" panose="02010600030101010101" charset="-122"/>
              </a:rPr>
              <a:t>The process of dividing the boundaries of existing species by a series of methods and means</a:t>
            </a:r>
            <a:endParaRPr lang="en-US" altLang="zh-CN" sz="2800" dirty="0">
              <a:solidFill>
                <a:sysClr val="window" lastClr="FFFFFF"/>
              </a:solidFill>
              <a:latin typeface="Calibri" panose="020F0502020204030204" charset="0"/>
              <a:ea typeface="+mn-ea"/>
              <a:cs typeface="+mn-ea"/>
              <a:sym typeface="等线" panose="02010600030101010101" charset="-122"/>
            </a:endParaRPr>
          </a:p>
          <a:p>
            <a:pPr algn="l">
              <a:lnSpc>
                <a:spcPct val="90000"/>
              </a:lnSpc>
              <a:spcBef>
                <a:spcPts val="1000"/>
              </a:spcBef>
              <a:buFont typeface="Arial" panose="020B0604020202020204" pitchFamily="34" charset="0"/>
            </a:pPr>
            <a:endParaRPr lang="en-US" altLang="zh-CN" sz="2800" dirty="0">
              <a:solidFill>
                <a:sysClr val="window" lastClr="FFFFFF"/>
              </a:solidFill>
              <a:latin typeface="Calibri" panose="020F0502020204030204" charset="0"/>
              <a:ea typeface="+mn-ea"/>
              <a:cs typeface="+mn-ea"/>
              <a:sym typeface="等线" panose="02010600030101010101" charset="-122"/>
            </a:endParaRPr>
          </a:p>
          <a:p>
            <a:pPr algn="l">
              <a:lnSpc>
                <a:spcPct val="90000"/>
              </a:lnSpc>
              <a:spcBef>
                <a:spcPts val="1000"/>
              </a:spcBef>
              <a:buFont typeface="Arial" panose="020B0604020202020204" pitchFamily="34" charset="0"/>
            </a:pPr>
            <a:r>
              <a:rPr lang="en-US" altLang="zh-CN" sz="2800" dirty="0">
                <a:solidFill>
                  <a:sysClr val="window" lastClr="FFFFFF"/>
                </a:solidFill>
                <a:latin typeface="Calibri" panose="020F0502020204030204" charset="0"/>
                <a:ea typeface="+mn-ea"/>
                <a:cs typeface="+mn-ea"/>
                <a:sym typeface="等线" panose="02010600030101010101" charset="-122"/>
              </a:rPr>
              <a:t>So what is a DNA barcode</a:t>
            </a:r>
            <a:r>
              <a:rPr lang="zh-CN" altLang="en-US" sz="2800" dirty="0">
                <a:solidFill>
                  <a:sysClr val="window" lastClr="FFFFFF"/>
                </a:solidFill>
                <a:latin typeface="Calibri" panose="020F0502020204030204" charset="0"/>
                <a:ea typeface="+mn-ea"/>
                <a:cs typeface="+mn-ea"/>
                <a:sym typeface="等线" panose="02010600030101010101" charset="-122"/>
              </a:rPr>
              <a:t>？</a:t>
            </a:r>
            <a:endParaRPr lang="en-US" altLang="zh-CN" sz="2800" dirty="0">
              <a:solidFill>
                <a:sysClr val="window" lastClr="FFFFFF"/>
              </a:solidFill>
              <a:latin typeface="Calibri" panose="020F0502020204030204" charset="0"/>
              <a:ea typeface="+mn-ea"/>
              <a:cs typeface="+mn-ea"/>
              <a:sym typeface="等线" panose="02010600030101010101" charset="-122"/>
            </a:endParaRPr>
          </a:p>
          <a:p>
            <a:pPr algn="l">
              <a:lnSpc>
                <a:spcPct val="90000"/>
              </a:lnSpc>
              <a:spcBef>
                <a:spcPts val="1000"/>
              </a:spcBef>
              <a:buFont typeface="Arial" panose="020B0604020202020204" pitchFamily="34" charset="0"/>
            </a:pPr>
            <a:r>
              <a:rPr lang="en-US" altLang="zh-CN" dirty="0">
                <a:solidFill>
                  <a:sysClr val="window" lastClr="FFFFFF"/>
                </a:solidFill>
              </a:rPr>
              <a:t>DNA barcoding is a method of identifying species from short fragments of DNA sequences.</a:t>
            </a:r>
          </a:p>
          <a:p>
            <a:pPr algn="l">
              <a:lnSpc>
                <a:spcPct val="90000"/>
              </a:lnSpc>
              <a:spcBef>
                <a:spcPts val="1000"/>
              </a:spcBef>
              <a:buFont typeface="Arial" panose="020B0604020202020204" pitchFamily="34" charset="0"/>
            </a:pPr>
            <a:r>
              <a:rPr lang="en-US" altLang="zh-CN" dirty="0">
                <a:solidFill>
                  <a:sysClr val="window" lastClr="FFFFFF"/>
                </a:solidFill>
              </a:rPr>
              <a:t>Just like you go to the supermarket to buy things, the salesperson will know the goods by scanning the barcode</a:t>
            </a:r>
            <a:r>
              <a:rPr lang="zh-CN" altLang="en-US" dirty="0">
                <a:solidFill>
                  <a:sysClr val="window" lastClr="FFFFFF"/>
                </a:solidFill>
              </a:rPr>
              <a:t>（就像你去超市买东西，售货员会通过扫条形码得知商品）。</a:t>
            </a:r>
            <a:endParaRPr lang="zh-CN" altLang="en-US" dirty="0"/>
          </a:p>
          <a:p>
            <a:endParaRPr lang="zh-CN" altLang="en-US" dirty="0"/>
          </a:p>
          <a:p>
            <a:endParaRPr lang="en-US" altLang="zh-CN" dirty="0"/>
          </a:p>
          <a:p>
            <a:endParaRPr lang="en-US" altLang="zh-CN" dirty="0"/>
          </a:p>
          <a:p>
            <a:endParaRPr lang="en-US" altLang="zh-CN" dirty="0"/>
          </a:p>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today we  wil talk BFD to delimitate species .</a:t>
            </a:r>
          </a:p>
          <a:p>
            <a:r>
              <a:rPr lang="en-US" altLang="zh-CN" baseline="0" dirty="0"/>
              <a:t>BFD is bayes factor delimitation which  is A method of species delimitation in a Bayesian framework  using the programs SNAPP and BEASt.</a:t>
            </a:r>
          </a:p>
          <a:p>
            <a:endParaRPr lang="en-US" altLang="zh-CN" baseline="0" dirty="0"/>
          </a:p>
          <a:p>
            <a:r>
              <a:rPr lang="en-US" altLang="zh-CN" baseline="0" dirty="0"/>
              <a:t>So</a:t>
            </a:r>
            <a:r>
              <a:rPr lang="zh-CN" altLang="en-US" baseline="0" dirty="0"/>
              <a:t> </a:t>
            </a:r>
            <a:r>
              <a:rPr lang="en-US" altLang="zh-CN" baseline="0" dirty="0"/>
              <a:t>what</a:t>
            </a:r>
            <a:r>
              <a:rPr lang="zh-CN" altLang="en-US" baseline="0" dirty="0"/>
              <a:t> </a:t>
            </a:r>
            <a:r>
              <a:rPr lang="en-US" altLang="zh-CN" baseline="0" dirty="0"/>
              <a:t>is</a:t>
            </a:r>
            <a:r>
              <a:rPr lang="zh-CN" altLang="en-US" baseline="0" dirty="0"/>
              <a:t> </a:t>
            </a:r>
            <a:r>
              <a:rPr lang="en-US" altLang="zh-CN" baseline="0" dirty="0" err="1"/>
              <a:t>bayes</a:t>
            </a:r>
            <a:r>
              <a:rPr lang="zh-CN" altLang="en-US" baseline="0" dirty="0"/>
              <a:t> </a:t>
            </a:r>
            <a:r>
              <a:rPr lang="en-US" altLang="zh-CN" baseline="0" dirty="0"/>
              <a:t>factor?</a:t>
            </a:r>
            <a:endParaRPr lang="zh-CN" altLang="en-US" baseline="0" dirty="0"/>
          </a:p>
          <a:p>
            <a:r>
              <a:rPr lang="en-US" altLang="zh-CN" baseline="0" dirty="0"/>
              <a:t>When we do model selection, we use the model‘s likelihood ratio. </a:t>
            </a:r>
            <a:r>
              <a:rPr lang="en-US" altLang="zh-CN" baseline="0" dirty="0" err="1"/>
              <a:t>bayes</a:t>
            </a:r>
            <a:r>
              <a:rPr lang="en-US" altLang="zh-CN" baseline="0" dirty="0"/>
              <a:t> is the ratio of the posterior probability to the prior probability</a:t>
            </a:r>
            <a:r>
              <a:rPr lang="zh-CN" altLang="en-US" baseline="0" dirty="0"/>
              <a:t>（我们做模型选择的时候，用模型的似然率。</a:t>
            </a:r>
            <a:r>
              <a:rPr lang="en-US" altLang="zh-CN" baseline="0" dirty="0" err="1"/>
              <a:t>bayes</a:t>
            </a:r>
            <a:r>
              <a:rPr lang="en-US" altLang="zh-CN" baseline="0" dirty="0"/>
              <a:t> </a:t>
            </a:r>
            <a:r>
              <a:rPr lang="zh-CN" altLang="en-US" baseline="0" dirty="0"/>
              <a:t>是后验概率与前验概率的比值。）</a:t>
            </a:r>
            <a:r>
              <a:rPr lang="en-US" altLang="zh-CN" baseline="0" dirty="0"/>
              <a:t>.</a:t>
            </a:r>
            <a:endParaRPr lang="zh-CN" altLang="en-US" baseline="0" dirty="0"/>
          </a:p>
          <a:p>
            <a:endParaRPr lang="zh-CN" altLang="en-US" baseline="0" dirty="0"/>
          </a:p>
          <a:p>
            <a:r>
              <a:rPr lang="zh-CN" altLang="en-US" dirty="0"/>
              <a:t>The general approach requires marginal likelihood estimation for each species delimitation model. Several different MLE approaches are available in BEAST. the models can be ranked from highest to lowest after we get the MLEvalues, and Bayes factors can be used to compare models. This approach, called Bayes factor delimitation (BFD).一般的方法需要对每个物种的界限模型进行边际似然估计。在BEAST中有几种不同的MLE方法。得到mlevalue后，可以对模型进行从高到低的排序，利用Bayes因子对模型进行比较。这种方法称为贝叶斯因子定界(BFD)。</a:t>
            </a:r>
          </a:p>
          <a:p>
            <a:endParaRPr lang="zh-CN" altLang="en-US" dirty="0"/>
          </a:p>
          <a:p>
            <a:endParaRPr lang="zh-CN" altLang="en-US" dirty="0"/>
          </a:p>
          <a:p>
            <a:r>
              <a:rPr lang="en-US" altLang="zh-CN" dirty="0"/>
              <a:t>The MLE we</a:t>
            </a:r>
            <a:r>
              <a:rPr lang="zh-CN" altLang="en-US" dirty="0"/>
              <a:t> </a:t>
            </a:r>
            <a:r>
              <a:rPr lang="en-US" altLang="zh-CN" dirty="0"/>
              <a:t>have</a:t>
            </a:r>
            <a:r>
              <a:rPr lang="zh-CN" altLang="en-US" dirty="0"/>
              <a:t> </a:t>
            </a:r>
            <a:r>
              <a:rPr lang="en-US" altLang="zh-CN" dirty="0"/>
              <a:t>talked</a:t>
            </a:r>
            <a:r>
              <a:rPr lang="zh-CN" altLang="en-US" dirty="0"/>
              <a:t> </a:t>
            </a:r>
            <a:r>
              <a:rPr lang="en-US" altLang="zh-CN" dirty="0"/>
              <a:t>about it yesterday and the day before </a:t>
            </a:r>
            <a:r>
              <a:rPr lang="en-US" altLang="zh-CN" dirty="0" err="1"/>
              <a:t>yesterday.we</a:t>
            </a:r>
            <a:r>
              <a:rPr lang="en-US" altLang="zh-CN" dirty="0"/>
              <a:t> can use the beast to get the MLEvalue.</a:t>
            </a:r>
          </a:p>
        </p:txBody>
      </p:sp>
      <p:sp>
        <p:nvSpPr>
          <p:cNvPr id="4" name="灯片编号占位符 3"/>
          <p:cNvSpPr>
            <a:spLocks noGrp="1"/>
          </p:cNvSpPr>
          <p:nvPr>
            <p:ph type="sldNum" sz="quarter" idx="10"/>
          </p:nvPr>
        </p:nvSpPr>
        <p:spPr/>
        <p:txBody>
          <a:bodyPr/>
          <a:lstStyle/>
          <a:p>
            <a:fld id="{1A82357C-B7B5-40A9-B046-E7FE7504CB7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sym typeface="+mn-ea"/>
            </a:endParaRPr>
          </a:p>
          <a:p>
            <a:r>
              <a:rPr lang="en-US" altLang="zh-CN" dirty="0">
                <a:sym typeface="+mn-ea"/>
              </a:rPr>
              <a:t>Everything has its advantages and disadvantages(</a:t>
            </a:r>
            <a:r>
              <a:rPr lang="zh-CN" altLang="en-US" dirty="0">
                <a:sym typeface="+mn-ea"/>
              </a:rPr>
              <a:t>第一句</a:t>
            </a:r>
            <a:r>
              <a:rPr lang="en-US" altLang="zh-CN" dirty="0">
                <a:sym typeface="+mn-ea"/>
              </a:rPr>
              <a:t>)</a:t>
            </a:r>
          </a:p>
          <a:p>
            <a:endParaRPr lang="en-US" altLang="zh-CN" dirty="0">
              <a:sym typeface="+mn-ea"/>
            </a:endParaRPr>
          </a:p>
          <a:p>
            <a:r>
              <a:rPr lang="zh-CN" altLang="en-US" dirty="0">
                <a:sym typeface="+mn-ea"/>
              </a:rPr>
              <a:t>（在</a:t>
            </a:r>
            <a:r>
              <a:rPr lang="en-US" altLang="zh-CN" dirty="0">
                <a:sym typeface="+mn-ea"/>
              </a:rPr>
              <a:t>one advantage</a:t>
            </a:r>
            <a:r>
              <a:rPr lang="zh-CN" altLang="en-US" dirty="0">
                <a:sym typeface="+mn-ea"/>
              </a:rPr>
              <a:t>之后）</a:t>
            </a:r>
            <a:r>
              <a:rPr lang="en-US" altLang="zh-CN" dirty="0">
                <a:sym typeface="+mn-ea"/>
              </a:rPr>
              <a:t>In other words, with BFD you can estimate the species tree and evaluate the species delimitation model at the same time. </a:t>
            </a:r>
          </a:p>
          <a:p>
            <a:r>
              <a:rPr lang="en-US" altLang="zh-CN" dirty="0">
                <a:sym typeface="+mn-ea"/>
              </a:rPr>
              <a:t>换句话说，使用BFD，您可以在评估物种树的同时评估物种定界模型,</a:t>
            </a:r>
          </a:p>
          <a:p>
            <a:endParaRPr lang="en-US" altLang="zh-CN" dirty="0">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When we define </a:t>
            </a:r>
            <a:r>
              <a:rPr lang="en-US" altLang="zh-CN" dirty="0" err="1"/>
              <a:t>bayes</a:t>
            </a:r>
            <a:r>
              <a:rPr lang="en-US" altLang="zh-CN" dirty="0"/>
              <a:t>, many people may not understand</a:t>
            </a:r>
            <a:r>
              <a:rPr lang="zh-CN" altLang="en-US" dirty="0"/>
              <a:t>（当我们定义</a:t>
            </a:r>
            <a:r>
              <a:rPr lang="en-US" altLang="zh-CN" dirty="0" err="1"/>
              <a:t>bayes</a:t>
            </a:r>
            <a:r>
              <a:rPr lang="zh-CN" altLang="en-US" dirty="0"/>
              <a:t>时候，可能许多人并没有理解）。</a:t>
            </a:r>
            <a:r>
              <a:rPr lang="en-US" altLang="zh-CN" dirty="0"/>
              <a:t>Here I will explain with an example</a:t>
            </a:r>
            <a:r>
              <a:rPr lang="zh-CN" altLang="en-US" dirty="0"/>
              <a:t>，</a:t>
            </a:r>
            <a:endParaRPr lang="en-US" altLang="zh-CN" dirty="0"/>
          </a:p>
          <a:p>
            <a:r>
              <a:rPr lang="en-US" altLang="zh-CN" dirty="0"/>
              <a:t>There are four individuals A.B.C.D. You can classify them according to their appearance or other characteristics. We think that A.B belongs to the same species, and this is the prior probability. When we use software to classify them, the result is the posterior probability. </a:t>
            </a:r>
            <a:r>
              <a:rPr lang="en-US" altLang="zh-CN" dirty="0" err="1"/>
              <a:t>baye</a:t>
            </a:r>
            <a:r>
              <a:rPr lang="en-US" altLang="zh-CN" dirty="0"/>
              <a:t> is the ratio of them</a:t>
            </a:r>
            <a:r>
              <a:rPr lang="zh-CN" altLang="en-US" dirty="0"/>
              <a:t>（有</a:t>
            </a:r>
            <a:r>
              <a:rPr lang="en-US" altLang="zh-CN" dirty="0"/>
              <a:t>A.B.C.D</a:t>
            </a:r>
            <a:r>
              <a:rPr lang="zh-CN" altLang="en-US" dirty="0"/>
              <a:t>四个个体，你可以根据它们的外形或者其他特点进行分类。我们认为</a:t>
            </a:r>
            <a:r>
              <a:rPr lang="en-US" altLang="zh-CN" dirty="0"/>
              <a:t>A.B</a:t>
            </a:r>
            <a:r>
              <a:rPr lang="zh-CN" altLang="en-US" dirty="0"/>
              <a:t>属于同一物种，这就是先验概率。当我们用软件对他们进行物种界定之后的结果就是后验概率。</a:t>
            </a:r>
            <a:r>
              <a:rPr lang="en-US" altLang="zh-CN" dirty="0" err="1"/>
              <a:t>baye</a:t>
            </a:r>
            <a:r>
              <a:rPr lang="zh-CN" altLang="en-US" dirty="0"/>
              <a:t>就是两者的比值）</a:t>
            </a:r>
            <a:r>
              <a:rPr lang="en-US" altLang="zh-CN" dirty="0"/>
              <a:t>. It will calculate different models and then get different values</a:t>
            </a:r>
            <a:r>
              <a:rPr lang="zh-CN" altLang="en-US" dirty="0"/>
              <a:t>（它会对不同的模型进行计算，然后得出不同的值）</a:t>
            </a:r>
            <a:endParaRPr lang="en-US" altLang="zh-CN" dirty="0"/>
          </a:p>
          <a:p>
            <a:endParaRPr lang="en-US" altLang="zh-CN" dirty="0"/>
          </a:p>
          <a:p>
            <a:endParaRPr lang="en-US" altLang="zh-CN" dirty="0"/>
          </a:p>
          <a:p>
            <a:endParaRPr lang="en-US" altLang="zh-CN" dirty="0"/>
          </a:p>
          <a:p>
            <a:r>
              <a:rPr lang="en-US" altLang="zh-CN" dirty="0"/>
              <a:t>we assume that </a:t>
            </a:r>
            <a:r>
              <a:rPr lang="zh-CN" altLang="en-US" dirty="0"/>
              <a:t>There are three samples </a:t>
            </a:r>
            <a:r>
              <a:rPr lang="en-US" altLang="zh-CN" dirty="0"/>
              <a:t>.</a:t>
            </a:r>
            <a:r>
              <a:rPr dirty="0"/>
              <a:t>we want to know they belong to one or more species</a:t>
            </a:r>
            <a:r>
              <a:rPr lang="en-US" dirty="0"/>
              <a:t>.</a:t>
            </a:r>
          </a:p>
          <a:p>
            <a:r>
              <a:rPr lang="zh-CN" altLang="en-US" dirty="0"/>
              <a:t>we  assume that </a:t>
            </a:r>
            <a:r>
              <a:rPr lang="en-US" altLang="zh-CN" dirty="0"/>
              <a:t>the modle1: </a:t>
            </a:r>
            <a:r>
              <a:rPr lang="zh-CN" altLang="en-US" dirty="0"/>
              <a:t>ab is a species and c is  another species</a:t>
            </a:r>
            <a:r>
              <a:rPr lang="en-US" altLang="zh-CN" dirty="0"/>
              <a:t>,</a:t>
            </a:r>
            <a:r>
              <a:rPr lang="zh-CN" altLang="en-US" dirty="0"/>
              <a:t>d is the outgrou</a:t>
            </a:r>
            <a:r>
              <a:rPr lang="en-US" altLang="zh-CN" dirty="0"/>
              <a:t>p</a:t>
            </a:r>
            <a:r>
              <a:rPr lang="zh-CN" altLang="en-US" dirty="0"/>
              <a:t>,</a:t>
            </a:r>
          </a:p>
          <a:p>
            <a:r>
              <a:rPr lang="en-US" altLang="zh-CN" dirty="0"/>
              <a:t>the modle2 :ac is one species ,b is another species </a:t>
            </a:r>
          </a:p>
          <a:p>
            <a:r>
              <a:rPr lang="en-US" altLang="zh-CN" dirty="0"/>
              <a:t>the modle3 :</a:t>
            </a:r>
            <a:r>
              <a:rPr lang="en-US" altLang="zh-CN" dirty="0" err="1"/>
              <a:t>bc</a:t>
            </a:r>
            <a:r>
              <a:rPr lang="en-US" altLang="zh-CN" dirty="0"/>
              <a:t> is one species ,a is another species </a:t>
            </a:r>
          </a:p>
          <a:p>
            <a:r>
              <a:rPr lang="en-US" altLang="zh-CN" dirty="0"/>
              <a:t>the </a:t>
            </a:r>
            <a:r>
              <a:rPr lang="en-US" altLang="zh-CN" dirty="0" err="1"/>
              <a:t>modle</a:t>
            </a:r>
            <a:r>
              <a:rPr lang="en-US" altLang="zh-CN" dirty="0"/>
              <a:t> 4:abc is one species</a:t>
            </a:r>
          </a:p>
          <a:p>
            <a:r>
              <a:rPr lang="en-US" altLang="zh-CN" dirty="0"/>
              <a:t>the </a:t>
            </a:r>
            <a:r>
              <a:rPr lang="en-US" altLang="zh-CN" dirty="0" err="1"/>
              <a:t>modle</a:t>
            </a:r>
            <a:r>
              <a:rPr lang="en-US" altLang="zh-CN" dirty="0"/>
              <a:t> 5:a is the first </a:t>
            </a:r>
            <a:r>
              <a:rPr lang="en-US" altLang="zh-CN" dirty="0" err="1"/>
              <a:t>species,b</a:t>
            </a:r>
            <a:r>
              <a:rPr lang="en-US" altLang="zh-CN" dirty="0"/>
              <a:t> is the second ,c is the third . The software will distribute the data of each sample when we </a:t>
            </a:r>
          </a:p>
          <a:p>
            <a:r>
              <a:rPr lang="en-US" altLang="zh-CN" dirty="0"/>
              <a:t>Set the </a:t>
            </a:r>
            <a:r>
              <a:rPr lang="en-US" altLang="zh-CN" dirty="0" err="1"/>
              <a:t>modle</a:t>
            </a:r>
            <a:r>
              <a:rPr lang="en-US" altLang="zh-CN" dirty="0"/>
              <a:t>. </a:t>
            </a:r>
          </a:p>
          <a:p>
            <a:endParaRPr lang="zh-CN" altLang="en-US" dirty="0"/>
          </a:p>
          <a:p>
            <a:r>
              <a:rPr lang="en-US" altLang="zh-CN" dirty="0"/>
              <a:t>after we set the </a:t>
            </a:r>
            <a:r>
              <a:rPr lang="en-US" altLang="zh-CN" dirty="0" err="1"/>
              <a:t>modle</a:t>
            </a:r>
            <a:r>
              <a:rPr lang="en-US" altLang="zh-CN" dirty="0"/>
              <a:t> ,we will run the  data with program.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you can make it with data which is downloaded from the website when you learn from the tutorial of BEAST。The steps and parameters have been described in detail </a:t>
            </a:r>
            <a:r>
              <a:rPr lang="en-US" altLang="zh-CN" dirty="0"/>
              <a:t> by the tutorial.</a:t>
            </a:r>
          </a:p>
          <a:p>
            <a:r>
              <a:rPr lang="en-US" altLang="zh-CN" dirty="0">
                <a:sym typeface="+mn-ea"/>
              </a:rPr>
              <a:t>here   </a:t>
            </a:r>
            <a:r>
              <a:rPr lang="en-US" altLang="zh-CN" dirty="0"/>
              <a:t>we can get the value of MLE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after we have runed all the modles ,we can get a figure like this.</a:t>
            </a:r>
          </a:p>
          <a:p>
            <a:r>
              <a:rPr lang="en-US" altLang="zh-CN"/>
              <a:t>we can know which modle is the best one to delimitate species.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sym typeface="+mn-ea"/>
              </a:rPr>
              <a:t>the bf is equal to the double of MLE1 subtract THE DOUBLE  MLE2</a:t>
            </a:r>
          </a:p>
          <a:p>
            <a:endParaRPr lang="zh-CN" altLang="en-US" dirty="0">
              <a:sym typeface="+mn-ea"/>
            </a:endParaRPr>
          </a:p>
          <a:p>
            <a:r>
              <a:rPr lang="en-US" altLang="zh-CN" b="1" dirty="0">
                <a:solidFill>
                  <a:schemeClr val="bg1"/>
                </a:solidFill>
                <a:sym typeface="+mn-ea"/>
              </a:rPr>
              <a:t>A negative BF value indicates support in favor of model1. </a:t>
            </a:r>
          </a:p>
          <a:p>
            <a:r>
              <a:rPr lang="en-US" altLang="zh-CN" b="1" dirty="0">
                <a:solidFill>
                  <a:schemeClr val="bg1"/>
                </a:solidFill>
                <a:sym typeface="+mn-ea"/>
              </a:rPr>
              <a:t>A positive BF value indicates support in favor of model 2.</a:t>
            </a:r>
          </a:p>
          <a:p>
            <a:r>
              <a:rPr lang="en-US" altLang="zh-CN" dirty="0">
                <a:sym typeface="+mn-ea"/>
              </a:rPr>
              <a:t>first we know the bf is negative or </a:t>
            </a:r>
            <a:r>
              <a:rPr lang="en-US" altLang="zh-CN" dirty="0" err="1">
                <a:sym typeface="+mn-ea"/>
              </a:rPr>
              <a:t>poaitive</a:t>
            </a:r>
            <a:r>
              <a:rPr lang="en-US" altLang="zh-CN" dirty="0">
                <a:sym typeface="+mn-ea"/>
              </a:rPr>
              <a:t> to know which </a:t>
            </a:r>
            <a:r>
              <a:rPr lang="en-US" altLang="zh-CN" dirty="0" err="1">
                <a:sym typeface="+mn-ea"/>
              </a:rPr>
              <a:t>modle</a:t>
            </a:r>
            <a:r>
              <a:rPr lang="en-US" altLang="zh-CN" dirty="0">
                <a:sym typeface="+mn-ea"/>
              </a:rPr>
              <a:t> is better .</a:t>
            </a:r>
          </a:p>
          <a:p>
            <a:endParaRPr lang="zh-CN" altLang="en-US" dirty="0">
              <a:sym typeface="+mn-ea"/>
            </a:endParaRPr>
          </a:p>
          <a:p>
            <a:endParaRPr lang="zh-CN" altLang="en-US" dirty="0">
              <a:sym typeface="+mn-ea"/>
            </a:endParaRPr>
          </a:p>
          <a:p>
            <a:r>
              <a:rPr lang="en-US" altLang="zh-CN" dirty="0"/>
              <a:t>the </a:t>
            </a:r>
            <a:r>
              <a:rPr lang="en-US" altLang="zh-CN" dirty="0" err="1"/>
              <a:t>lnBF</a:t>
            </a:r>
            <a:r>
              <a:rPr lang="en-US" altLang="zh-CN" dirty="0"/>
              <a:t>  between 0 and 1  is mean BF belong to 1 to 2.7</a:t>
            </a:r>
          </a:p>
          <a:p>
            <a:r>
              <a:rPr lang="en-US" altLang="zh-CN" dirty="0">
                <a:sym typeface="+mn-ea"/>
              </a:rPr>
              <a:t>the </a:t>
            </a:r>
            <a:r>
              <a:rPr lang="en-US" altLang="zh-CN" dirty="0" err="1">
                <a:sym typeface="+mn-ea"/>
              </a:rPr>
              <a:t>lnBF</a:t>
            </a:r>
            <a:r>
              <a:rPr lang="en-US" altLang="zh-CN" dirty="0">
                <a:sym typeface="+mn-ea"/>
              </a:rPr>
              <a:t>  between 1and 3  is mean BF belong to 2.7 to 20</a:t>
            </a:r>
          </a:p>
          <a:p>
            <a:r>
              <a:rPr lang="en-US" altLang="zh-CN" dirty="0">
                <a:sym typeface="+mn-ea"/>
              </a:rPr>
              <a:t>the </a:t>
            </a:r>
            <a:r>
              <a:rPr lang="en-US" altLang="zh-CN" dirty="0" err="1">
                <a:sym typeface="+mn-ea"/>
              </a:rPr>
              <a:t>lnBF</a:t>
            </a:r>
            <a:r>
              <a:rPr lang="en-US" altLang="zh-CN" dirty="0">
                <a:sym typeface="+mn-ea"/>
              </a:rPr>
              <a:t>  between3 and 5  is mean BF belong to 20 to 148</a:t>
            </a:r>
          </a:p>
          <a:p>
            <a:r>
              <a:rPr lang="en-US" altLang="zh-CN" dirty="0">
                <a:sym typeface="+mn-ea"/>
              </a:rPr>
              <a:t>the </a:t>
            </a:r>
            <a:r>
              <a:rPr lang="en-US" altLang="zh-CN" dirty="0" err="1">
                <a:sym typeface="+mn-ea"/>
              </a:rPr>
              <a:t>lnBF</a:t>
            </a:r>
            <a:r>
              <a:rPr lang="en-US" altLang="zh-CN" dirty="0">
                <a:sym typeface="+mn-ea"/>
              </a:rPr>
              <a:t>  is greater than 5 is mean   BF  is greater than 148</a:t>
            </a:r>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我们需要软件包，下载完</a:t>
            </a:r>
            <a:r>
              <a:rPr lang="en-US" altLang="zh-CN" dirty="0"/>
              <a:t>BEAST</a:t>
            </a:r>
            <a:r>
              <a:rPr lang="zh-CN" altLang="en-US" dirty="0"/>
              <a:t>后，我们要进行</a:t>
            </a:r>
            <a:r>
              <a:rPr lang="en-US" altLang="zh-CN" dirty="0"/>
              <a:t>BFD</a:t>
            </a:r>
            <a:r>
              <a:rPr lang="zh-CN" altLang="en-US" dirty="0"/>
              <a:t>分析，还需要下载一些插件，比如</a:t>
            </a:r>
            <a:r>
              <a:rPr lang="en-US" altLang="zh-CN" dirty="0"/>
              <a:t>SNAPP</a:t>
            </a:r>
            <a:r>
              <a:rPr lang="zh-CN" altLang="en-US" dirty="0"/>
              <a:t>等，还有其他一些程序：</a:t>
            </a:r>
            <a:r>
              <a:rPr lang="en-US" altLang="zh-CN" dirty="0"/>
              <a:t>programs</a:t>
            </a:r>
            <a:r>
              <a:rPr lang="en-US" altLang="zh-CN" baseline="0" dirty="0"/>
              <a:t> tracer </a:t>
            </a:r>
            <a:r>
              <a:rPr lang="zh-CN" altLang="en-US" baseline="0" dirty="0"/>
              <a:t>，</a:t>
            </a:r>
            <a:r>
              <a:rPr lang="en-US" altLang="zh-CN" baseline="0" dirty="0" err="1"/>
              <a:t>figTree</a:t>
            </a:r>
            <a:endParaRPr lang="en-US" altLang="zh-CN" baseline="0" dirty="0"/>
          </a:p>
          <a:p>
            <a:r>
              <a:rPr lang="zh-CN" altLang="en-US" baseline="0" dirty="0"/>
              <a:t>数据：这里所需要的数据是</a:t>
            </a:r>
            <a:r>
              <a:rPr lang="en-US" altLang="zh-CN" baseline="0" dirty="0"/>
              <a:t>SNP</a:t>
            </a:r>
            <a:r>
              <a:rPr lang="zh-CN" altLang="en-US" baseline="0" dirty="0"/>
              <a:t>数据，而且用</a:t>
            </a:r>
            <a:r>
              <a:rPr lang="en-US" altLang="zh-CN" baseline="0" dirty="0"/>
              <a:t>SNAPP</a:t>
            </a:r>
            <a:r>
              <a:rPr lang="zh-CN" altLang="en-US" baseline="0" dirty="0"/>
              <a:t>分析时文件格式需要是 二进制的</a:t>
            </a:r>
            <a:r>
              <a:rPr lang="en-US" altLang="zh-CN" baseline="0" dirty="0"/>
              <a:t>.</a:t>
            </a:r>
          </a:p>
          <a:p>
            <a:r>
              <a:rPr lang="en-US" altLang="zh-CN" baseline="0" dirty="0"/>
              <a:t>We need download  the software package and data.</a:t>
            </a:r>
            <a:r>
              <a:rPr lang="en-US" altLang="zh-CN" sz="1200" b="0" i="0" kern="1200" dirty="0">
                <a:solidFill>
                  <a:schemeClr val="tx1"/>
                </a:solidFill>
                <a:effectLst/>
                <a:latin typeface="+mn-lt"/>
                <a:ea typeface="+mn-ea"/>
                <a:cs typeface="+mn-cs"/>
              </a:rPr>
              <a:t> here we </a:t>
            </a:r>
            <a:r>
              <a:rPr lang="en-US" altLang="zh-CN" sz="1200" b="0" i="0" kern="1200" dirty="0" err="1">
                <a:solidFill>
                  <a:schemeClr val="tx1"/>
                </a:solidFill>
                <a:effectLst/>
                <a:latin typeface="+mn-lt"/>
                <a:ea typeface="+mn-ea"/>
                <a:cs typeface="+mn-cs"/>
              </a:rPr>
              <a:t>providethe</a:t>
            </a:r>
            <a:r>
              <a:rPr lang="en-US" altLang="zh-CN" sz="1200" b="0" i="0" kern="1200" dirty="0">
                <a:solidFill>
                  <a:schemeClr val="tx1"/>
                </a:solidFill>
                <a:effectLst/>
                <a:latin typeface="+mn-lt"/>
                <a:ea typeface="+mn-ea"/>
                <a:cs typeface="+mn-cs"/>
              </a:rPr>
              <a:t> linkage about the software </a:t>
            </a:r>
            <a:r>
              <a:rPr lang="en-US" altLang="zh-CN" sz="1200" b="0" i="0" kern="1200" dirty="0" err="1">
                <a:solidFill>
                  <a:schemeClr val="tx1"/>
                </a:solidFill>
                <a:effectLst/>
                <a:latin typeface="+mn-lt"/>
                <a:ea typeface="+mn-ea"/>
                <a:cs typeface="+mn-cs"/>
              </a:rPr>
              <a:t>packge</a:t>
            </a:r>
            <a:r>
              <a:rPr lang="en-US" altLang="zh-CN" sz="1200" b="0" i="0" kern="1200" dirty="0">
                <a:solidFill>
                  <a:schemeClr val="tx1"/>
                </a:solidFill>
                <a:effectLst/>
                <a:latin typeface="+mn-lt"/>
                <a:ea typeface="+mn-ea"/>
                <a:cs typeface="+mn-cs"/>
              </a:rPr>
              <a:t>.</a:t>
            </a:r>
          </a:p>
          <a:p>
            <a:r>
              <a:rPr lang="en-US" altLang="zh-CN" sz="1200" b="0" i="0" kern="1200" dirty="0">
                <a:solidFill>
                  <a:schemeClr val="tx1"/>
                </a:solidFill>
                <a:effectLst/>
                <a:latin typeface="+mn-lt"/>
                <a:ea typeface="+mn-ea"/>
                <a:cs typeface="+mn-cs"/>
              </a:rPr>
              <a:t>you can search the tutorial on the web.</a:t>
            </a:r>
            <a:endParaRPr lang="zh-CN" altLang="en-US" dirty="0"/>
          </a:p>
        </p:txBody>
      </p:sp>
      <p:sp>
        <p:nvSpPr>
          <p:cNvPr id="4" name="灯片编号占位符 3"/>
          <p:cNvSpPr>
            <a:spLocks noGrp="1"/>
          </p:cNvSpPr>
          <p:nvPr>
            <p:ph type="sldNum" sz="quarter" idx="10"/>
          </p:nvPr>
        </p:nvSpPr>
        <p:spPr/>
        <p:txBody>
          <a:bodyPr/>
          <a:lstStyle/>
          <a:p>
            <a:fld id="{1A82357C-B7B5-40A9-B046-E7FE7504CB7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AAD2D1-F227-49CD-93B5-8182BB4BB29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3EE40E1-EB71-45E3-89EF-60FEBEF086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80C7B9E-61D6-4919-8729-95968EBA7D48}"/>
              </a:ext>
            </a:extLst>
          </p:cNvPr>
          <p:cNvSpPr>
            <a:spLocks noGrp="1"/>
          </p:cNvSpPr>
          <p:nvPr>
            <p:ph type="dt" sz="half" idx="10"/>
          </p:nvPr>
        </p:nvSpPr>
        <p:spPr/>
        <p:txBody>
          <a:bodyPr/>
          <a:lstStyle/>
          <a:p>
            <a:fld id="{BED80F15-4896-40E6-A9C1-0C3F111BEC26}" type="datetimeFigureOut">
              <a:rPr lang="zh-CN" altLang="en-US" smtClean="0"/>
              <a:t>2020/1/7</a:t>
            </a:fld>
            <a:endParaRPr lang="zh-CN" altLang="en-US"/>
          </a:p>
        </p:txBody>
      </p:sp>
      <p:sp>
        <p:nvSpPr>
          <p:cNvPr id="5" name="页脚占位符 4">
            <a:extLst>
              <a:ext uri="{FF2B5EF4-FFF2-40B4-BE49-F238E27FC236}">
                <a16:creationId xmlns:a16="http://schemas.microsoft.com/office/drawing/2014/main" id="{2880542C-ACB8-40EC-A491-A7BDEE805625}"/>
              </a:ext>
            </a:extLst>
          </p:cNvPr>
          <p:cNvSpPr>
            <a:spLocks noGrp="1"/>
          </p:cNvSpPr>
          <p:nvPr>
            <p:ph type="ftr" sz="quarter" idx="11"/>
          </p:nvPr>
        </p:nvSpPr>
        <p:spPr/>
        <p:txBody>
          <a:bodyPr/>
          <a:lstStyle/>
          <a:p>
            <a:r>
              <a:rPr lang="zh-CN" altLang="en-US"/>
              <a:t>LMSE</a:t>
            </a:r>
          </a:p>
        </p:txBody>
      </p:sp>
      <p:sp>
        <p:nvSpPr>
          <p:cNvPr id="6" name="灯片编号占位符 5">
            <a:extLst>
              <a:ext uri="{FF2B5EF4-FFF2-40B4-BE49-F238E27FC236}">
                <a16:creationId xmlns:a16="http://schemas.microsoft.com/office/drawing/2014/main" id="{D4CF0736-6C25-467B-A04A-5AD9791535DA}"/>
              </a:ext>
            </a:extLst>
          </p:cNvPr>
          <p:cNvSpPr>
            <a:spLocks noGrp="1"/>
          </p:cNvSpPr>
          <p:nvPr>
            <p:ph type="sldNum" sz="quarter" idx="12"/>
          </p:nvPr>
        </p:nvSpPr>
        <p:spPr/>
        <p:txBody>
          <a:bodyPr/>
          <a:lstStyle/>
          <a:p>
            <a:fld id="{77D9BF96-B724-4002-B5E9-1650E6B2DE88}" type="slidenum">
              <a:rPr lang="zh-CN" altLang="en-US" smtClean="0"/>
              <a:t>‹#›</a:t>
            </a:fld>
            <a:endParaRPr lang="zh-CN" altLang="en-US"/>
          </a:p>
        </p:txBody>
      </p:sp>
    </p:spTree>
    <p:extLst>
      <p:ext uri="{BB962C8B-B14F-4D97-AF65-F5344CB8AC3E}">
        <p14:creationId xmlns:p14="http://schemas.microsoft.com/office/powerpoint/2010/main" val="2356488319"/>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ED5008-95A2-40E4-8A20-8E48C2B5CF1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C917F21-A849-433A-AC79-D76B9B0A9C3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E9925A-5C9D-4083-A3D4-C66A76F0A582}"/>
              </a:ext>
            </a:extLst>
          </p:cNvPr>
          <p:cNvSpPr>
            <a:spLocks noGrp="1"/>
          </p:cNvSpPr>
          <p:nvPr>
            <p:ph type="dt" sz="half" idx="10"/>
          </p:nvPr>
        </p:nvSpPr>
        <p:spPr/>
        <p:txBody>
          <a:bodyPr/>
          <a:lstStyle/>
          <a:p>
            <a:fld id="{BED80F15-4896-40E6-A9C1-0C3F111BEC26}" type="datetimeFigureOut">
              <a:rPr lang="zh-CN" altLang="en-US" smtClean="0"/>
              <a:t>2020/1/7</a:t>
            </a:fld>
            <a:endParaRPr lang="zh-CN" altLang="en-US"/>
          </a:p>
        </p:txBody>
      </p:sp>
      <p:sp>
        <p:nvSpPr>
          <p:cNvPr id="5" name="页脚占位符 4">
            <a:extLst>
              <a:ext uri="{FF2B5EF4-FFF2-40B4-BE49-F238E27FC236}">
                <a16:creationId xmlns:a16="http://schemas.microsoft.com/office/drawing/2014/main" id="{054D459A-6D85-4FDD-A2F8-37028738DCF7}"/>
              </a:ext>
            </a:extLst>
          </p:cNvPr>
          <p:cNvSpPr>
            <a:spLocks noGrp="1"/>
          </p:cNvSpPr>
          <p:nvPr>
            <p:ph type="ftr" sz="quarter" idx="11"/>
          </p:nvPr>
        </p:nvSpPr>
        <p:spPr/>
        <p:txBody>
          <a:bodyPr/>
          <a:lstStyle/>
          <a:p>
            <a:r>
              <a:rPr lang="zh-CN" altLang="en-US"/>
              <a:t>LMSE</a:t>
            </a:r>
          </a:p>
        </p:txBody>
      </p:sp>
      <p:sp>
        <p:nvSpPr>
          <p:cNvPr id="6" name="灯片编号占位符 5">
            <a:extLst>
              <a:ext uri="{FF2B5EF4-FFF2-40B4-BE49-F238E27FC236}">
                <a16:creationId xmlns:a16="http://schemas.microsoft.com/office/drawing/2014/main" id="{C3F30C0E-C803-4C85-98D1-576F16497BC6}"/>
              </a:ext>
            </a:extLst>
          </p:cNvPr>
          <p:cNvSpPr>
            <a:spLocks noGrp="1"/>
          </p:cNvSpPr>
          <p:nvPr>
            <p:ph type="sldNum" sz="quarter" idx="12"/>
          </p:nvPr>
        </p:nvSpPr>
        <p:spPr/>
        <p:txBody>
          <a:bodyPr/>
          <a:lstStyle/>
          <a:p>
            <a:fld id="{77D9BF96-B724-4002-B5E9-1650E6B2DE88}" type="slidenum">
              <a:rPr lang="zh-CN" altLang="en-US" smtClean="0"/>
              <a:t>‹#›</a:t>
            </a:fld>
            <a:endParaRPr lang="zh-CN" altLang="en-US"/>
          </a:p>
        </p:txBody>
      </p:sp>
    </p:spTree>
    <p:extLst>
      <p:ext uri="{BB962C8B-B14F-4D97-AF65-F5344CB8AC3E}">
        <p14:creationId xmlns:p14="http://schemas.microsoft.com/office/powerpoint/2010/main" val="2557031299"/>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51F383E-F850-4D4E-B3E9-FBAC5D8192B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993F6DC-4F1F-4D99-A845-5A432947948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D5E6C9-754E-4465-ACB4-5E517D8F2F96}"/>
              </a:ext>
            </a:extLst>
          </p:cNvPr>
          <p:cNvSpPr>
            <a:spLocks noGrp="1"/>
          </p:cNvSpPr>
          <p:nvPr>
            <p:ph type="dt" sz="half" idx="10"/>
          </p:nvPr>
        </p:nvSpPr>
        <p:spPr/>
        <p:txBody>
          <a:bodyPr/>
          <a:lstStyle/>
          <a:p>
            <a:fld id="{BED80F15-4896-40E6-A9C1-0C3F111BEC26}" type="datetimeFigureOut">
              <a:rPr lang="zh-CN" altLang="en-US" smtClean="0"/>
              <a:t>2020/1/7</a:t>
            </a:fld>
            <a:endParaRPr lang="zh-CN" altLang="en-US"/>
          </a:p>
        </p:txBody>
      </p:sp>
      <p:sp>
        <p:nvSpPr>
          <p:cNvPr id="5" name="页脚占位符 4">
            <a:extLst>
              <a:ext uri="{FF2B5EF4-FFF2-40B4-BE49-F238E27FC236}">
                <a16:creationId xmlns:a16="http://schemas.microsoft.com/office/drawing/2014/main" id="{DBE18EE0-BB6D-4EBE-9D9D-2FA8171505DA}"/>
              </a:ext>
            </a:extLst>
          </p:cNvPr>
          <p:cNvSpPr>
            <a:spLocks noGrp="1"/>
          </p:cNvSpPr>
          <p:nvPr>
            <p:ph type="ftr" sz="quarter" idx="11"/>
          </p:nvPr>
        </p:nvSpPr>
        <p:spPr/>
        <p:txBody>
          <a:bodyPr/>
          <a:lstStyle/>
          <a:p>
            <a:r>
              <a:rPr lang="zh-CN" altLang="en-US"/>
              <a:t>LMSE</a:t>
            </a:r>
          </a:p>
        </p:txBody>
      </p:sp>
      <p:sp>
        <p:nvSpPr>
          <p:cNvPr id="6" name="灯片编号占位符 5">
            <a:extLst>
              <a:ext uri="{FF2B5EF4-FFF2-40B4-BE49-F238E27FC236}">
                <a16:creationId xmlns:a16="http://schemas.microsoft.com/office/drawing/2014/main" id="{9E3B7403-D151-4A28-8441-968DB9F048E4}"/>
              </a:ext>
            </a:extLst>
          </p:cNvPr>
          <p:cNvSpPr>
            <a:spLocks noGrp="1"/>
          </p:cNvSpPr>
          <p:nvPr>
            <p:ph type="sldNum" sz="quarter" idx="12"/>
          </p:nvPr>
        </p:nvSpPr>
        <p:spPr/>
        <p:txBody>
          <a:bodyPr/>
          <a:lstStyle/>
          <a:p>
            <a:fld id="{77D9BF96-B724-4002-B5E9-1650E6B2DE88}" type="slidenum">
              <a:rPr lang="zh-CN" altLang="en-US" smtClean="0"/>
              <a:t>‹#›</a:t>
            </a:fld>
            <a:endParaRPr lang="zh-CN" altLang="en-US"/>
          </a:p>
        </p:txBody>
      </p:sp>
    </p:spTree>
    <p:extLst>
      <p:ext uri="{BB962C8B-B14F-4D97-AF65-F5344CB8AC3E}">
        <p14:creationId xmlns:p14="http://schemas.microsoft.com/office/powerpoint/2010/main" val="108960724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6664D4-68A1-40EE-8B78-28C6C77DB8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890C8D-43C0-414C-9FCD-367563565B6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D712A21-6A96-4CAB-B6C2-FB10C8E8CFEB}"/>
              </a:ext>
            </a:extLst>
          </p:cNvPr>
          <p:cNvSpPr>
            <a:spLocks noGrp="1"/>
          </p:cNvSpPr>
          <p:nvPr>
            <p:ph type="dt" sz="half" idx="10"/>
          </p:nvPr>
        </p:nvSpPr>
        <p:spPr/>
        <p:txBody>
          <a:bodyPr/>
          <a:lstStyle/>
          <a:p>
            <a:fld id="{BED80F15-4896-40E6-A9C1-0C3F111BEC26}" type="datetimeFigureOut">
              <a:rPr lang="zh-CN" altLang="en-US" smtClean="0"/>
              <a:t>2020/1/7</a:t>
            </a:fld>
            <a:endParaRPr lang="zh-CN" altLang="en-US"/>
          </a:p>
        </p:txBody>
      </p:sp>
      <p:sp>
        <p:nvSpPr>
          <p:cNvPr id="5" name="页脚占位符 4">
            <a:extLst>
              <a:ext uri="{FF2B5EF4-FFF2-40B4-BE49-F238E27FC236}">
                <a16:creationId xmlns:a16="http://schemas.microsoft.com/office/drawing/2014/main" id="{A5842038-915F-4237-B864-34A99F75B97A}"/>
              </a:ext>
            </a:extLst>
          </p:cNvPr>
          <p:cNvSpPr>
            <a:spLocks noGrp="1"/>
          </p:cNvSpPr>
          <p:nvPr>
            <p:ph type="ftr" sz="quarter" idx="11"/>
          </p:nvPr>
        </p:nvSpPr>
        <p:spPr/>
        <p:txBody>
          <a:bodyPr/>
          <a:lstStyle/>
          <a:p>
            <a:r>
              <a:rPr lang="zh-CN" altLang="en-US"/>
              <a:t>LMSE</a:t>
            </a:r>
          </a:p>
        </p:txBody>
      </p:sp>
      <p:sp>
        <p:nvSpPr>
          <p:cNvPr id="6" name="灯片编号占位符 5">
            <a:extLst>
              <a:ext uri="{FF2B5EF4-FFF2-40B4-BE49-F238E27FC236}">
                <a16:creationId xmlns:a16="http://schemas.microsoft.com/office/drawing/2014/main" id="{632A0616-E61C-4717-8546-294954AA2D6D}"/>
              </a:ext>
            </a:extLst>
          </p:cNvPr>
          <p:cNvSpPr>
            <a:spLocks noGrp="1"/>
          </p:cNvSpPr>
          <p:nvPr>
            <p:ph type="sldNum" sz="quarter" idx="12"/>
          </p:nvPr>
        </p:nvSpPr>
        <p:spPr/>
        <p:txBody>
          <a:bodyPr/>
          <a:lstStyle/>
          <a:p>
            <a:fld id="{77D9BF96-B724-4002-B5E9-1650E6B2DE88}" type="slidenum">
              <a:rPr lang="zh-CN" altLang="en-US" smtClean="0"/>
              <a:t>‹#›</a:t>
            </a:fld>
            <a:endParaRPr lang="zh-CN" altLang="en-US"/>
          </a:p>
        </p:txBody>
      </p:sp>
    </p:spTree>
    <p:extLst>
      <p:ext uri="{BB962C8B-B14F-4D97-AF65-F5344CB8AC3E}">
        <p14:creationId xmlns:p14="http://schemas.microsoft.com/office/powerpoint/2010/main" val="41242166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3F7531-28F0-4E3D-A400-9291B9686B9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E8E6454-5797-4DA6-B7C3-CB4C2D59D8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70E06FC-7B92-474C-B21B-222FE72BDA38}"/>
              </a:ext>
            </a:extLst>
          </p:cNvPr>
          <p:cNvSpPr>
            <a:spLocks noGrp="1"/>
          </p:cNvSpPr>
          <p:nvPr>
            <p:ph type="dt" sz="half" idx="10"/>
          </p:nvPr>
        </p:nvSpPr>
        <p:spPr/>
        <p:txBody>
          <a:bodyPr/>
          <a:lstStyle/>
          <a:p>
            <a:fld id="{BED80F15-4896-40E6-A9C1-0C3F111BEC26}" type="datetimeFigureOut">
              <a:rPr lang="zh-CN" altLang="en-US" smtClean="0"/>
              <a:t>2020/1/7</a:t>
            </a:fld>
            <a:endParaRPr lang="zh-CN" altLang="en-US"/>
          </a:p>
        </p:txBody>
      </p:sp>
      <p:sp>
        <p:nvSpPr>
          <p:cNvPr id="5" name="页脚占位符 4">
            <a:extLst>
              <a:ext uri="{FF2B5EF4-FFF2-40B4-BE49-F238E27FC236}">
                <a16:creationId xmlns:a16="http://schemas.microsoft.com/office/drawing/2014/main" id="{7E4A2C92-2326-4B39-9CB4-C538608F7F94}"/>
              </a:ext>
            </a:extLst>
          </p:cNvPr>
          <p:cNvSpPr>
            <a:spLocks noGrp="1"/>
          </p:cNvSpPr>
          <p:nvPr>
            <p:ph type="ftr" sz="quarter" idx="11"/>
          </p:nvPr>
        </p:nvSpPr>
        <p:spPr/>
        <p:txBody>
          <a:bodyPr/>
          <a:lstStyle/>
          <a:p>
            <a:r>
              <a:rPr lang="zh-CN" altLang="en-US"/>
              <a:t>LMSE</a:t>
            </a:r>
          </a:p>
        </p:txBody>
      </p:sp>
      <p:sp>
        <p:nvSpPr>
          <p:cNvPr id="6" name="灯片编号占位符 5">
            <a:extLst>
              <a:ext uri="{FF2B5EF4-FFF2-40B4-BE49-F238E27FC236}">
                <a16:creationId xmlns:a16="http://schemas.microsoft.com/office/drawing/2014/main" id="{10D6C6DD-C3D0-4872-9C2B-60DE46977E07}"/>
              </a:ext>
            </a:extLst>
          </p:cNvPr>
          <p:cNvSpPr>
            <a:spLocks noGrp="1"/>
          </p:cNvSpPr>
          <p:nvPr>
            <p:ph type="sldNum" sz="quarter" idx="12"/>
          </p:nvPr>
        </p:nvSpPr>
        <p:spPr/>
        <p:txBody>
          <a:bodyPr/>
          <a:lstStyle/>
          <a:p>
            <a:fld id="{77D9BF96-B724-4002-B5E9-1650E6B2DE88}" type="slidenum">
              <a:rPr lang="zh-CN" altLang="en-US" smtClean="0"/>
              <a:t>‹#›</a:t>
            </a:fld>
            <a:endParaRPr lang="zh-CN" altLang="en-US"/>
          </a:p>
        </p:txBody>
      </p:sp>
    </p:spTree>
    <p:extLst>
      <p:ext uri="{BB962C8B-B14F-4D97-AF65-F5344CB8AC3E}">
        <p14:creationId xmlns:p14="http://schemas.microsoft.com/office/powerpoint/2010/main" val="2063942471"/>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CE1BBF-7029-461D-BBD2-A269242276A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CA9D62C-AC1B-4465-AC60-D99AB196E4B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D55B789-9E0C-4A43-94A5-086AA1D06B3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6AEBBA3-BE6A-4E1D-99C5-814D34CFA093}"/>
              </a:ext>
            </a:extLst>
          </p:cNvPr>
          <p:cNvSpPr>
            <a:spLocks noGrp="1"/>
          </p:cNvSpPr>
          <p:nvPr>
            <p:ph type="dt" sz="half" idx="10"/>
          </p:nvPr>
        </p:nvSpPr>
        <p:spPr/>
        <p:txBody>
          <a:bodyPr/>
          <a:lstStyle/>
          <a:p>
            <a:fld id="{BED80F15-4896-40E6-A9C1-0C3F111BEC26}" type="datetimeFigureOut">
              <a:rPr lang="zh-CN" altLang="en-US" smtClean="0"/>
              <a:t>2020/1/7</a:t>
            </a:fld>
            <a:endParaRPr lang="zh-CN" altLang="en-US"/>
          </a:p>
        </p:txBody>
      </p:sp>
      <p:sp>
        <p:nvSpPr>
          <p:cNvPr id="6" name="页脚占位符 5">
            <a:extLst>
              <a:ext uri="{FF2B5EF4-FFF2-40B4-BE49-F238E27FC236}">
                <a16:creationId xmlns:a16="http://schemas.microsoft.com/office/drawing/2014/main" id="{ED8502E7-98F2-443A-83C5-CC29BE753CC9}"/>
              </a:ext>
            </a:extLst>
          </p:cNvPr>
          <p:cNvSpPr>
            <a:spLocks noGrp="1"/>
          </p:cNvSpPr>
          <p:nvPr>
            <p:ph type="ftr" sz="quarter" idx="11"/>
          </p:nvPr>
        </p:nvSpPr>
        <p:spPr/>
        <p:txBody>
          <a:bodyPr/>
          <a:lstStyle/>
          <a:p>
            <a:r>
              <a:rPr lang="zh-CN" altLang="en-US"/>
              <a:t>LMSE</a:t>
            </a:r>
          </a:p>
        </p:txBody>
      </p:sp>
      <p:sp>
        <p:nvSpPr>
          <p:cNvPr id="7" name="灯片编号占位符 6">
            <a:extLst>
              <a:ext uri="{FF2B5EF4-FFF2-40B4-BE49-F238E27FC236}">
                <a16:creationId xmlns:a16="http://schemas.microsoft.com/office/drawing/2014/main" id="{37FF0F38-29D0-47EE-BF42-D3CC11001D42}"/>
              </a:ext>
            </a:extLst>
          </p:cNvPr>
          <p:cNvSpPr>
            <a:spLocks noGrp="1"/>
          </p:cNvSpPr>
          <p:nvPr>
            <p:ph type="sldNum" sz="quarter" idx="12"/>
          </p:nvPr>
        </p:nvSpPr>
        <p:spPr/>
        <p:txBody>
          <a:bodyPr/>
          <a:lstStyle/>
          <a:p>
            <a:fld id="{77D9BF96-B724-4002-B5E9-1650E6B2DE88}" type="slidenum">
              <a:rPr lang="zh-CN" altLang="en-US" smtClean="0"/>
              <a:t>‹#›</a:t>
            </a:fld>
            <a:endParaRPr lang="zh-CN" altLang="en-US"/>
          </a:p>
        </p:txBody>
      </p:sp>
    </p:spTree>
    <p:extLst>
      <p:ext uri="{BB962C8B-B14F-4D97-AF65-F5344CB8AC3E}">
        <p14:creationId xmlns:p14="http://schemas.microsoft.com/office/powerpoint/2010/main" val="1936869884"/>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DC49A-DF09-4825-8212-614118B002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CD683C0-A91A-4AE8-92C0-88F304B345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6FED356-D264-4279-ACC3-FAA3110F78F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B6826BF-2631-4823-868A-B9F1A737C8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11AE42B-2D45-46C3-83B1-F520C8948CC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A9478E6-419F-4BC3-831F-7238F212CF19}"/>
              </a:ext>
            </a:extLst>
          </p:cNvPr>
          <p:cNvSpPr>
            <a:spLocks noGrp="1"/>
          </p:cNvSpPr>
          <p:nvPr>
            <p:ph type="dt" sz="half" idx="10"/>
          </p:nvPr>
        </p:nvSpPr>
        <p:spPr/>
        <p:txBody>
          <a:bodyPr/>
          <a:lstStyle/>
          <a:p>
            <a:fld id="{BED80F15-4896-40E6-A9C1-0C3F111BEC26}" type="datetimeFigureOut">
              <a:rPr lang="zh-CN" altLang="en-US" smtClean="0"/>
              <a:t>2020/1/7</a:t>
            </a:fld>
            <a:endParaRPr lang="zh-CN" altLang="en-US"/>
          </a:p>
        </p:txBody>
      </p:sp>
      <p:sp>
        <p:nvSpPr>
          <p:cNvPr id="8" name="页脚占位符 7">
            <a:extLst>
              <a:ext uri="{FF2B5EF4-FFF2-40B4-BE49-F238E27FC236}">
                <a16:creationId xmlns:a16="http://schemas.microsoft.com/office/drawing/2014/main" id="{B0949CEB-4695-4BDD-B83D-BC94A08B1EF9}"/>
              </a:ext>
            </a:extLst>
          </p:cNvPr>
          <p:cNvSpPr>
            <a:spLocks noGrp="1"/>
          </p:cNvSpPr>
          <p:nvPr>
            <p:ph type="ftr" sz="quarter" idx="11"/>
          </p:nvPr>
        </p:nvSpPr>
        <p:spPr/>
        <p:txBody>
          <a:bodyPr/>
          <a:lstStyle/>
          <a:p>
            <a:r>
              <a:rPr lang="zh-CN" altLang="en-US"/>
              <a:t>LMSE</a:t>
            </a:r>
          </a:p>
        </p:txBody>
      </p:sp>
      <p:sp>
        <p:nvSpPr>
          <p:cNvPr id="9" name="灯片编号占位符 8">
            <a:extLst>
              <a:ext uri="{FF2B5EF4-FFF2-40B4-BE49-F238E27FC236}">
                <a16:creationId xmlns:a16="http://schemas.microsoft.com/office/drawing/2014/main" id="{B0131C3F-57AB-4F47-8C6C-BBE87EBE8612}"/>
              </a:ext>
            </a:extLst>
          </p:cNvPr>
          <p:cNvSpPr>
            <a:spLocks noGrp="1"/>
          </p:cNvSpPr>
          <p:nvPr>
            <p:ph type="sldNum" sz="quarter" idx="12"/>
          </p:nvPr>
        </p:nvSpPr>
        <p:spPr/>
        <p:txBody>
          <a:bodyPr/>
          <a:lstStyle/>
          <a:p>
            <a:fld id="{77D9BF96-B724-4002-B5E9-1650E6B2DE88}" type="slidenum">
              <a:rPr lang="zh-CN" altLang="en-US" smtClean="0"/>
              <a:t>‹#›</a:t>
            </a:fld>
            <a:endParaRPr lang="zh-CN" altLang="en-US"/>
          </a:p>
        </p:txBody>
      </p:sp>
    </p:spTree>
    <p:extLst>
      <p:ext uri="{BB962C8B-B14F-4D97-AF65-F5344CB8AC3E}">
        <p14:creationId xmlns:p14="http://schemas.microsoft.com/office/powerpoint/2010/main" val="302026010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3151EC-C0B9-44EE-AC40-148DF4DD6DC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4403BF9-D8D8-4CF2-A629-28D2E53847E3}"/>
              </a:ext>
            </a:extLst>
          </p:cNvPr>
          <p:cNvSpPr>
            <a:spLocks noGrp="1"/>
          </p:cNvSpPr>
          <p:nvPr>
            <p:ph type="dt" sz="half" idx="10"/>
          </p:nvPr>
        </p:nvSpPr>
        <p:spPr/>
        <p:txBody>
          <a:bodyPr/>
          <a:lstStyle/>
          <a:p>
            <a:fld id="{BED80F15-4896-40E6-A9C1-0C3F111BEC26}" type="datetimeFigureOut">
              <a:rPr lang="zh-CN" altLang="en-US" smtClean="0"/>
              <a:t>2020/1/7</a:t>
            </a:fld>
            <a:endParaRPr lang="zh-CN" altLang="en-US"/>
          </a:p>
        </p:txBody>
      </p:sp>
      <p:sp>
        <p:nvSpPr>
          <p:cNvPr id="4" name="页脚占位符 3">
            <a:extLst>
              <a:ext uri="{FF2B5EF4-FFF2-40B4-BE49-F238E27FC236}">
                <a16:creationId xmlns:a16="http://schemas.microsoft.com/office/drawing/2014/main" id="{B8FFA5F1-9179-49C2-B7B8-30B772E1123C}"/>
              </a:ext>
            </a:extLst>
          </p:cNvPr>
          <p:cNvSpPr>
            <a:spLocks noGrp="1"/>
          </p:cNvSpPr>
          <p:nvPr>
            <p:ph type="ftr" sz="quarter" idx="11"/>
          </p:nvPr>
        </p:nvSpPr>
        <p:spPr/>
        <p:txBody>
          <a:bodyPr/>
          <a:lstStyle/>
          <a:p>
            <a:r>
              <a:rPr lang="zh-CN" altLang="en-US"/>
              <a:t>LMSE</a:t>
            </a:r>
          </a:p>
        </p:txBody>
      </p:sp>
      <p:sp>
        <p:nvSpPr>
          <p:cNvPr id="5" name="灯片编号占位符 4">
            <a:extLst>
              <a:ext uri="{FF2B5EF4-FFF2-40B4-BE49-F238E27FC236}">
                <a16:creationId xmlns:a16="http://schemas.microsoft.com/office/drawing/2014/main" id="{5BDD405F-617E-4230-8E54-3B6091B4C867}"/>
              </a:ext>
            </a:extLst>
          </p:cNvPr>
          <p:cNvSpPr>
            <a:spLocks noGrp="1"/>
          </p:cNvSpPr>
          <p:nvPr>
            <p:ph type="sldNum" sz="quarter" idx="12"/>
          </p:nvPr>
        </p:nvSpPr>
        <p:spPr/>
        <p:txBody>
          <a:bodyPr/>
          <a:lstStyle/>
          <a:p>
            <a:fld id="{77D9BF96-B724-4002-B5E9-1650E6B2DE88}" type="slidenum">
              <a:rPr lang="zh-CN" altLang="en-US" smtClean="0"/>
              <a:t>‹#›</a:t>
            </a:fld>
            <a:endParaRPr lang="zh-CN" altLang="en-US"/>
          </a:p>
        </p:txBody>
      </p:sp>
    </p:spTree>
    <p:extLst>
      <p:ext uri="{BB962C8B-B14F-4D97-AF65-F5344CB8AC3E}">
        <p14:creationId xmlns:p14="http://schemas.microsoft.com/office/powerpoint/2010/main" val="51175608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C15144B-033E-4C47-A7D0-2A0C46C2C538}"/>
              </a:ext>
            </a:extLst>
          </p:cNvPr>
          <p:cNvSpPr>
            <a:spLocks noGrp="1"/>
          </p:cNvSpPr>
          <p:nvPr>
            <p:ph type="dt" sz="half" idx="10"/>
          </p:nvPr>
        </p:nvSpPr>
        <p:spPr/>
        <p:txBody>
          <a:bodyPr/>
          <a:lstStyle/>
          <a:p>
            <a:fld id="{BED80F15-4896-40E6-A9C1-0C3F111BEC26}" type="datetimeFigureOut">
              <a:rPr lang="zh-CN" altLang="en-US" smtClean="0"/>
              <a:t>2020/1/7</a:t>
            </a:fld>
            <a:endParaRPr lang="zh-CN" altLang="en-US"/>
          </a:p>
        </p:txBody>
      </p:sp>
      <p:sp>
        <p:nvSpPr>
          <p:cNvPr id="3" name="页脚占位符 2">
            <a:extLst>
              <a:ext uri="{FF2B5EF4-FFF2-40B4-BE49-F238E27FC236}">
                <a16:creationId xmlns:a16="http://schemas.microsoft.com/office/drawing/2014/main" id="{202EBB12-A3B7-4136-A6DE-92314B9EDD16}"/>
              </a:ext>
            </a:extLst>
          </p:cNvPr>
          <p:cNvSpPr>
            <a:spLocks noGrp="1"/>
          </p:cNvSpPr>
          <p:nvPr>
            <p:ph type="ftr" sz="quarter" idx="11"/>
          </p:nvPr>
        </p:nvSpPr>
        <p:spPr/>
        <p:txBody>
          <a:bodyPr/>
          <a:lstStyle/>
          <a:p>
            <a:r>
              <a:rPr lang="zh-CN" altLang="en-US"/>
              <a:t>LMSE</a:t>
            </a:r>
          </a:p>
        </p:txBody>
      </p:sp>
      <p:sp>
        <p:nvSpPr>
          <p:cNvPr id="4" name="灯片编号占位符 3">
            <a:extLst>
              <a:ext uri="{FF2B5EF4-FFF2-40B4-BE49-F238E27FC236}">
                <a16:creationId xmlns:a16="http://schemas.microsoft.com/office/drawing/2014/main" id="{62202AB8-7835-4933-8227-37028C8DCA1B}"/>
              </a:ext>
            </a:extLst>
          </p:cNvPr>
          <p:cNvSpPr>
            <a:spLocks noGrp="1"/>
          </p:cNvSpPr>
          <p:nvPr>
            <p:ph type="sldNum" sz="quarter" idx="12"/>
          </p:nvPr>
        </p:nvSpPr>
        <p:spPr/>
        <p:txBody>
          <a:bodyPr/>
          <a:lstStyle/>
          <a:p>
            <a:fld id="{77D9BF96-B724-4002-B5E9-1650E6B2DE88}" type="slidenum">
              <a:rPr lang="zh-CN" altLang="en-US" smtClean="0"/>
              <a:t>‹#›</a:t>
            </a:fld>
            <a:endParaRPr lang="zh-CN" altLang="en-US"/>
          </a:p>
        </p:txBody>
      </p:sp>
    </p:spTree>
    <p:extLst>
      <p:ext uri="{BB962C8B-B14F-4D97-AF65-F5344CB8AC3E}">
        <p14:creationId xmlns:p14="http://schemas.microsoft.com/office/powerpoint/2010/main" val="1765972641"/>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9246EC-2A90-42B5-93CE-52B0E8300D4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FBAFCF8-67BB-49AD-AF98-8BFA2B3066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713B91E-4352-4852-A89A-83A83EA3F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818EC7-8731-4DBB-9611-A5DE4FDA10E2}"/>
              </a:ext>
            </a:extLst>
          </p:cNvPr>
          <p:cNvSpPr>
            <a:spLocks noGrp="1"/>
          </p:cNvSpPr>
          <p:nvPr>
            <p:ph type="dt" sz="half" idx="10"/>
          </p:nvPr>
        </p:nvSpPr>
        <p:spPr/>
        <p:txBody>
          <a:bodyPr/>
          <a:lstStyle/>
          <a:p>
            <a:fld id="{BED80F15-4896-40E6-A9C1-0C3F111BEC26}" type="datetimeFigureOut">
              <a:rPr lang="zh-CN" altLang="en-US" smtClean="0"/>
              <a:t>2020/1/7</a:t>
            </a:fld>
            <a:endParaRPr lang="zh-CN" altLang="en-US"/>
          </a:p>
        </p:txBody>
      </p:sp>
      <p:sp>
        <p:nvSpPr>
          <p:cNvPr id="6" name="页脚占位符 5">
            <a:extLst>
              <a:ext uri="{FF2B5EF4-FFF2-40B4-BE49-F238E27FC236}">
                <a16:creationId xmlns:a16="http://schemas.microsoft.com/office/drawing/2014/main" id="{78C57D39-0BE9-4594-A8FD-DDDC5E86B005}"/>
              </a:ext>
            </a:extLst>
          </p:cNvPr>
          <p:cNvSpPr>
            <a:spLocks noGrp="1"/>
          </p:cNvSpPr>
          <p:nvPr>
            <p:ph type="ftr" sz="quarter" idx="11"/>
          </p:nvPr>
        </p:nvSpPr>
        <p:spPr/>
        <p:txBody>
          <a:bodyPr/>
          <a:lstStyle/>
          <a:p>
            <a:r>
              <a:rPr lang="zh-CN" altLang="en-US"/>
              <a:t>LMSE</a:t>
            </a:r>
          </a:p>
        </p:txBody>
      </p:sp>
      <p:sp>
        <p:nvSpPr>
          <p:cNvPr id="7" name="灯片编号占位符 6">
            <a:extLst>
              <a:ext uri="{FF2B5EF4-FFF2-40B4-BE49-F238E27FC236}">
                <a16:creationId xmlns:a16="http://schemas.microsoft.com/office/drawing/2014/main" id="{B8434218-0689-4BFD-8392-770F31EDCC54}"/>
              </a:ext>
            </a:extLst>
          </p:cNvPr>
          <p:cNvSpPr>
            <a:spLocks noGrp="1"/>
          </p:cNvSpPr>
          <p:nvPr>
            <p:ph type="sldNum" sz="quarter" idx="12"/>
          </p:nvPr>
        </p:nvSpPr>
        <p:spPr/>
        <p:txBody>
          <a:bodyPr/>
          <a:lstStyle/>
          <a:p>
            <a:fld id="{77D9BF96-B724-4002-B5E9-1650E6B2DE88}" type="slidenum">
              <a:rPr lang="zh-CN" altLang="en-US" smtClean="0"/>
              <a:t>‹#›</a:t>
            </a:fld>
            <a:endParaRPr lang="zh-CN" altLang="en-US"/>
          </a:p>
        </p:txBody>
      </p:sp>
    </p:spTree>
    <p:extLst>
      <p:ext uri="{BB962C8B-B14F-4D97-AF65-F5344CB8AC3E}">
        <p14:creationId xmlns:p14="http://schemas.microsoft.com/office/powerpoint/2010/main" val="72153605"/>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7DDB4C-A6E0-42CC-B4FC-B9ED830DB29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1AF112E-984B-4E57-8578-FF9D0A7838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48A965C-764B-4EDD-B2C9-9160CFAA9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ED8EAB5-7DA1-4B59-982D-87804DCA3A20}"/>
              </a:ext>
            </a:extLst>
          </p:cNvPr>
          <p:cNvSpPr>
            <a:spLocks noGrp="1"/>
          </p:cNvSpPr>
          <p:nvPr>
            <p:ph type="dt" sz="half" idx="10"/>
          </p:nvPr>
        </p:nvSpPr>
        <p:spPr/>
        <p:txBody>
          <a:bodyPr/>
          <a:lstStyle/>
          <a:p>
            <a:fld id="{BED80F15-4896-40E6-A9C1-0C3F111BEC26}" type="datetimeFigureOut">
              <a:rPr lang="zh-CN" altLang="en-US" smtClean="0"/>
              <a:t>2020/1/7</a:t>
            </a:fld>
            <a:endParaRPr lang="zh-CN" altLang="en-US"/>
          </a:p>
        </p:txBody>
      </p:sp>
      <p:sp>
        <p:nvSpPr>
          <p:cNvPr id="6" name="页脚占位符 5">
            <a:extLst>
              <a:ext uri="{FF2B5EF4-FFF2-40B4-BE49-F238E27FC236}">
                <a16:creationId xmlns:a16="http://schemas.microsoft.com/office/drawing/2014/main" id="{F682DCD5-6B35-4A1F-85FB-0B528D076BED}"/>
              </a:ext>
            </a:extLst>
          </p:cNvPr>
          <p:cNvSpPr>
            <a:spLocks noGrp="1"/>
          </p:cNvSpPr>
          <p:nvPr>
            <p:ph type="ftr" sz="quarter" idx="11"/>
          </p:nvPr>
        </p:nvSpPr>
        <p:spPr/>
        <p:txBody>
          <a:bodyPr/>
          <a:lstStyle/>
          <a:p>
            <a:r>
              <a:rPr lang="zh-CN" altLang="en-US"/>
              <a:t>LMSE</a:t>
            </a:r>
          </a:p>
        </p:txBody>
      </p:sp>
      <p:sp>
        <p:nvSpPr>
          <p:cNvPr id="7" name="灯片编号占位符 6">
            <a:extLst>
              <a:ext uri="{FF2B5EF4-FFF2-40B4-BE49-F238E27FC236}">
                <a16:creationId xmlns:a16="http://schemas.microsoft.com/office/drawing/2014/main" id="{8407AE08-AAE8-41CF-8855-2A74A1EC7D5B}"/>
              </a:ext>
            </a:extLst>
          </p:cNvPr>
          <p:cNvSpPr>
            <a:spLocks noGrp="1"/>
          </p:cNvSpPr>
          <p:nvPr>
            <p:ph type="sldNum" sz="quarter" idx="12"/>
          </p:nvPr>
        </p:nvSpPr>
        <p:spPr/>
        <p:txBody>
          <a:bodyPr/>
          <a:lstStyle/>
          <a:p>
            <a:fld id="{77D9BF96-B724-4002-B5E9-1650E6B2DE88}" type="slidenum">
              <a:rPr lang="zh-CN" altLang="en-US" smtClean="0"/>
              <a:t>‹#›</a:t>
            </a:fld>
            <a:endParaRPr lang="zh-CN" altLang="en-US"/>
          </a:p>
        </p:txBody>
      </p:sp>
    </p:spTree>
    <p:extLst>
      <p:ext uri="{BB962C8B-B14F-4D97-AF65-F5344CB8AC3E}">
        <p14:creationId xmlns:p14="http://schemas.microsoft.com/office/powerpoint/2010/main" val="2908724892"/>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FEBA864-0599-4338-8159-AAD8164251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FE1CF22-5B09-4663-9201-08F257C517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BB4FC15-5560-4D8B-A564-D345FF5EB7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80F15-4896-40E6-A9C1-0C3F111BEC26}" type="datetimeFigureOut">
              <a:rPr lang="zh-CN" altLang="en-US" smtClean="0"/>
              <a:t>2020/1/7</a:t>
            </a:fld>
            <a:endParaRPr lang="zh-CN" altLang="en-US"/>
          </a:p>
        </p:txBody>
      </p:sp>
      <p:sp>
        <p:nvSpPr>
          <p:cNvPr id="5" name="页脚占位符 4">
            <a:extLst>
              <a:ext uri="{FF2B5EF4-FFF2-40B4-BE49-F238E27FC236}">
                <a16:creationId xmlns:a16="http://schemas.microsoft.com/office/drawing/2014/main" id="{AE581181-89B4-4407-B105-B99F6A9AF5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LMSE</a:t>
            </a:r>
          </a:p>
        </p:txBody>
      </p:sp>
      <p:sp>
        <p:nvSpPr>
          <p:cNvPr id="6" name="灯片编号占位符 5">
            <a:extLst>
              <a:ext uri="{FF2B5EF4-FFF2-40B4-BE49-F238E27FC236}">
                <a16:creationId xmlns:a16="http://schemas.microsoft.com/office/drawing/2014/main" id="{A1E6AE09-95B5-4557-809D-811818E1A5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9BF96-B724-4002-B5E9-1650E6B2DE88}" type="slidenum">
              <a:rPr lang="zh-CN" altLang="en-US" smtClean="0"/>
              <a:t>‹#›</a:t>
            </a:fld>
            <a:endParaRPr lang="zh-CN" altLang="en-US"/>
          </a:p>
        </p:txBody>
      </p:sp>
    </p:spTree>
    <p:extLst>
      <p:ext uri="{BB962C8B-B14F-4D97-AF65-F5344CB8AC3E}">
        <p14:creationId xmlns:p14="http://schemas.microsoft.com/office/powerpoint/2010/main" val="2450375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675005" y="320519"/>
            <a:ext cx="10678795" cy="1325880"/>
          </a:xfrm>
        </p:spPr>
        <p:txBody>
          <a:bodyPr/>
          <a:lstStyle/>
          <a:p>
            <a:pPr algn="ctr"/>
            <a:r>
              <a:rPr lang="en-US" altLang="zh-CN" dirty="0"/>
              <a:t>species</a:t>
            </a:r>
          </a:p>
        </p:txBody>
      </p:sp>
      <p:sp>
        <p:nvSpPr>
          <p:cNvPr id="3" name="内容占位符 2"/>
          <p:cNvSpPr>
            <a:spLocks noGrp="1"/>
          </p:cNvSpPr>
          <p:nvPr>
            <p:ph idx="1"/>
          </p:nvPr>
        </p:nvSpPr>
        <p:spPr>
          <a:xfrm>
            <a:off x="838200" y="1847928"/>
            <a:ext cx="10515600" cy="4351338"/>
          </a:xfrm>
        </p:spPr>
        <p:txBody>
          <a:bodyPr/>
          <a:lstStyle/>
          <a:p>
            <a:r>
              <a:rPr lang="en-US" altLang="zh-CN" dirty="0"/>
              <a:t>what is the species</a:t>
            </a:r>
            <a:r>
              <a:rPr lang="zh-CN" altLang="en-US" dirty="0"/>
              <a:t>？</a:t>
            </a:r>
          </a:p>
          <a:p>
            <a:endParaRPr lang="zh-CN" altLang="en-US" dirty="0"/>
          </a:p>
        </p:txBody>
      </p:sp>
      <p:sp>
        <p:nvSpPr>
          <p:cNvPr id="5" name="页脚占位符 4"/>
          <p:cNvSpPr>
            <a:spLocks noGrp="1"/>
          </p:cNvSpPr>
          <p:nvPr>
            <p:ph type="ftr" sz="quarter" idx="11"/>
          </p:nvPr>
        </p:nvSpPr>
        <p:spPr/>
        <p:txBody>
          <a:bodyPr/>
          <a:lstStyle/>
          <a:p>
            <a:r>
              <a:rPr lang="zh-CN" altLang="en-US"/>
              <a:t>LMSE</a:t>
            </a:r>
          </a:p>
        </p:txBody>
      </p:sp>
      <p:pic>
        <p:nvPicPr>
          <p:cNvPr id="4" name="图片 3"/>
          <p:cNvPicPr>
            <a:picLocks noChangeAspect="1"/>
          </p:cNvPicPr>
          <p:nvPr/>
        </p:nvPicPr>
        <p:blipFill>
          <a:blip r:embed="rId3"/>
          <a:stretch>
            <a:fillRect/>
          </a:stretch>
        </p:blipFill>
        <p:spPr>
          <a:xfrm>
            <a:off x="6775132" y="2476737"/>
            <a:ext cx="3970655" cy="3139440"/>
          </a:xfrm>
          <a:prstGeom prst="rect">
            <a:avLst/>
          </a:prstGeom>
          <a:effectLst>
            <a:outerShdw blurRad="50800" dist="38100" dir="2700000" algn="tl" rotWithShape="0">
              <a:prstClr val="black">
                <a:alpha val="40000"/>
              </a:prstClr>
            </a:outerShdw>
          </a:effectLst>
        </p:spPr>
      </p:pic>
      <p:pic>
        <p:nvPicPr>
          <p:cNvPr id="6" name="图片 5">
            <a:extLst>
              <a:ext uri="{FF2B5EF4-FFF2-40B4-BE49-F238E27FC236}">
                <a16:creationId xmlns:a16="http://schemas.microsoft.com/office/drawing/2014/main" id="{899A42CC-3AE7-4228-9DE9-7E542FC5A4EE}"/>
              </a:ext>
            </a:extLst>
          </p:cNvPr>
          <p:cNvPicPr>
            <a:picLocks noChangeAspect="1"/>
          </p:cNvPicPr>
          <p:nvPr/>
        </p:nvPicPr>
        <p:blipFill>
          <a:blip r:embed="rId4"/>
          <a:stretch>
            <a:fillRect/>
          </a:stretch>
        </p:blipFill>
        <p:spPr>
          <a:xfrm>
            <a:off x="838200" y="3369779"/>
            <a:ext cx="2409825" cy="2771775"/>
          </a:xfrm>
          <a:prstGeom prst="rect">
            <a:avLst/>
          </a:prstGeom>
        </p:spPr>
      </p:pic>
      <p:pic>
        <p:nvPicPr>
          <p:cNvPr id="7" name="图片 6">
            <a:extLst>
              <a:ext uri="{FF2B5EF4-FFF2-40B4-BE49-F238E27FC236}">
                <a16:creationId xmlns:a16="http://schemas.microsoft.com/office/drawing/2014/main" id="{4456569F-CE1D-4EBA-AED8-BE30C2382F74}"/>
              </a:ext>
            </a:extLst>
          </p:cNvPr>
          <p:cNvPicPr>
            <a:picLocks noChangeAspect="1"/>
          </p:cNvPicPr>
          <p:nvPr/>
        </p:nvPicPr>
        <p:blipFill>
          <a:blip r:embed="rId5"/>
          <a:stretch>
            <a:fillRect/>
          </a:stretch>
        </p:blipFill>
        <p:spPr>
          <a:xfrm>
            <a:off x="3336131" y="3429000"/>
            <a:ext cx="2333625" cy="2712554"/>
          </a:xfrm>
          <a:prstGeom prst="rect">
            <a:avLst/>
          </a:prstGeo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14FFC6-62C8-4BE3-839A-0A8DBDA7D4CA}"/>
              </a:ext>
            </a:extLst>
          </p:cNvPr>
          <p:cNvSpPr>
            <a:spLocks noGrp="1"/>
          </p:cNvSpPr>
          <p:nvPr>
            <p:ph type="title"/>
          </p:nvPr>
        </p:nvSpPr>
        <p:spPr/>
        <p:txBody>
          <a:bodyPr/>
          <a:lstStyle/>
          <a:p>
            <a:endParaRPr lang="zh-CN" altLang="en-US"/>
          </a:p>
        </p:txBody>
      </p:sp>
      <p:pic>
        <p:nvPicPr>
          <p:cNvPr id="6" name="内容占位符 5">
            <a:extLst>
              <a:ext uri="{FF2B5EF4-FFF2-40B4-BE49-F238E27FC236}">
                <a16:creationId xmlns:a16="http://schemas.microsoft.com/office/drawing/2014/main" id="{4727BFC9-1AC9-4FC2-A707-BD75C4F1E8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8600" y="1953576"/>
            <a:ext cx="3886200" cy="3133725"/>
          </a:xfrm>
        </p:spPr>
      </p:pic>
      <p:sp>
        <p:nvSpPr>
          <p:cNvPr id="4" name="页脚占位符 3">
            <a:extLst>
              <a:ext uri="{FF2B5EF4-FFF2-40B4-BE49-F238E27FC236}">
                <a16:creationId xmlns:a16="http://schemas.microsoft.com/office/drawing/2014/main" id="{7193272B-0F2F-4822-B169-7D79FA481B6F}"/>
              </a:ext>
            </a:extLst>
          </p:cNvPr>
          <p:cNvSpPr>
            <a:spLocks noGrp="1"/>
          </p:cNvSpPr>
          <p:nvPr>
            <p:ph type="ftr" sz="quarter" idx="11"/>
          </p:nvPr>
        </p:nvSpPr>
        <p:spPr/>
        <p:txBody>
          <a:bodyPr/>
          <a:lstStyle/>
          <a:p>
            <a:r>
              <a:rPr lang="zh-CN" altLang="en-US"/>
              <a:t>LMSE</a:t>
            </a:r>
          </a:p>
        </p:txBody>
      </p:sp>
      <p:pic>
        <p:nvPicPr>
          <p:cNvPr id="8" name="图片 7">
            <a:extLst>
              <a:ext uri="{FF2B5EF4-FFF2-40B4-BE49-F238E27FC236}">
                <a16:creationId xmlns:a16="http://schemas.microsoft.com/office/drawing/2014/main" id="{07F3D9D2-3986-42DE-83DB-550587B183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9100" y="1972627"/>
            <a:ext cx="3886200" cy="3133725"/>
          </a:xfrm>
          <a:prstGeom prst="rect">
            <a:avLst/>
          </a:prstGeom>
        </p:spPr>
      </p:pic>
      <p:pic>
        <p:nvPicPr>
          <p:cNvPr id="9" name="图片 8">
            <a:extLst>
              <a:ext uri="{FF2B5EF4-FFF2-40B4-BE49-F238E27FC236}">
                <a16:creationId xmlns:a16="http://schemas.microsoft.com/office/drawing/2014/main" id="{7DA2DA2D-E3FE-4B2A-A64E-2DBD11186CDB}"/>
              </a:ext>
            </a:extLst>
          </p:cNvPr>
          <p:cNvPicPr>
            <a:picLocks noChangeAspect="1"/>
          </p:cNvPicPr>
          <p:nvPr/>
        </p:nvPicPr>
        <p:blipFill>
          <a:blip r:embed="rId5"/>
          <a:stretch>
            <a:fillRect/>
          </a:stretch>
        </p:blipFill>
        <p:spPr>
          <a:xfrm>
            <a:off x="647700" y="1782128"/>
            <a:ext cx="3390900" cy="3514725"/>
          </a:xfrm>
          <a:prstGeom prst="rect">
            <a:avLst/>
          </a:prstGeom>
        </p:spPr>
      </p:pic>
    </p:spTree>
    <p:extLst>
      <p:ext uri="{BB962C8B-B14F-4D97-AF65-F5344CB8AC3E}">
        <p14:creationId xmlns:p14="http://schemas.microsoft.com/office/powerpoint/2010/main" val="2486800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554649-8DFF-48DC-B113-7B6717D9051F}"/>
              </a:ext>
            </a:extLst>
          </p:cNvPr>
          <p:cNvSpPr>
            <a:spLocks noGrp="1"/>
          </p:cNvSpPr>
          <p:nvPr>
            <p:ph type="title"/>
          </p:nvPr>
        </p:nvSpPr>
        <p:spPr/>
        <p:txBody>
          <a:bodyPr/>
          <a:lstStyle/>
          <a:p>
            <a:endParaRPr lang="zh-CN" altLang="en-US"/>
          </a:p>
        </p:txBody>
      </p:sp>
      <p:pic>
        <p:nvPicPr>
          <p:cNvPr id="5" name="内容占位符 4">
            <a:extLst>
              <a:ext uri="{FF2B5EF4-FFF2-40B4-BE49-F238E27FC236}">
                <a16:creationId xmlns:a16="http://schemas.microsoft.com/office/drawing/2014/main" id="{968722D6-97DC-4AB9-A74B-6A8CBC4802A9}"/>
              </a:ext>
            </a:extLst>
          </p:cNvPr>
          <p:cNvPicPr>
            <a:picLocks noGrp="1" noChangeAspect="1"/>
          </p:cNvPicPr>
          <p:nvPr>
            <p:ph idx="1"/>
          </p:nvPr>
        </p:nvPicPr>
        <p:blipFill>
          <a:blip r:embed="rId3"/>
          <a:stretch>
            <a:fillRect/>
          </a:stretch>
        </p:blipFill>
        <p:spPr>
          <a:xfrm>
            <a:off x="838201" y="1713548"/>
            <a:ext cx="4351020" cy="3932872"/>
          </a:xfrm>
          <a:prstGeom prst="rect">
            <a:avLst/>
          </a:prstGeom>
        </p:spPr>
      </p:pic>
      <p:sp>
        <p:nvSpPr>
          <p:cNvPr id="4" name="页脚占位符 3">
            <a:extLst>
              <a:ext uri="{FF2B5EF4-FFF2-40B4-BE49-F238E27FC236}">
                <a16:creationId xmlns:a16="http://schemas.microsoft.com/office/drawing/2014/main" id="{E701AC66-5929-409C-A31E-33F8EA6BEDF0}"/>
              </a:ext>
            </a:extLst>
          </p:cNvPr>
          <p:cNvSpPr>
            <a:spLocks noGrp="1"/>
          </p:cNvSpPr>
          <p:nvPr>
            <p:ph type="ftr" sz="quarter" idx="11"/>
          </p:nvPr>
        </p:nvSpPr>
        <p:spPr/>
        <p:txBody>
          <a:bodyPr/>
          <a:lstStyle/>
          <a:p>
            <a:r>
              <a:rPr lang="zh-CN" altLang="en-US"/>
              <a:t>LMSE</a:t>
            </a:r>
          </a:p>
        </p:txBody>
      </p:sp>
      <p:pic>
        <p:nvPicPr>
          <p:cNvPr id="7" name="图片 6">
            <a:extLst>
              <a:ext uri="{FF2B5EF4-FFF2-40B4-BE49-F238E27FC236}">
                <a16:creationId xmlns:a16="http://schemas.microsoft.com/office/drawing/2014/main" id="{40F1E412-2C89-4FCA-B13B-C620997E40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9221" y="1690689"/>
            <a:ext cx="5185309" cy="3955732"/>
          </a:xfrm>
          <a:prstGeom prst="rect">
            <a:avLst/>
          </a:prstGeom>
        </p:spPr>
      </p:pic>
    </p:spTree>
    <p:extLst>
      <p:ext uri="{BB962C8B-B14F-4D97-AF65-F5344CB8AC3E}">
        <p14:creationId xmlns:p14="http://schemas.microsoft.com/office/powerpoint/2010/main" val="223241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5ED4DA-831E-45AD-8961-75224A4E3199}"/>
              </a:ext>
            </a:extLst>
          </p:cNvPr>
          <p:cNvSpPr>
            <a:spLocks noGrp="1"/>
          </p:cNvSpPr>
          <p:nvPr>
            <p:ph type="title"/>
          </p:nvPr>
        </p:nvSpPr>
        <p:spPr/>
        <p:txBody>
          <a:bodyPr/>
          <a:lstStyle/>
          <a:p>
            <a:endParaRPr lang="zh-CN" altLang="en-US"/>
          </a:p>
        </p:txBody>
      </p:sp>
      <p:pic>
        <p:nvPicPr>
          <p:cNvPr id="6" name="内容占位符 5">
            <a:extLst>
              <a:ext uri="{FF2B5EF4-FFF2-40B4-BE49-F238E27FC236}">
                <a16:creationId xmlns:a16="http://schemas.microsoft.com/office/drawing/2014/main" id="{807BD3FF-8AE8-4FB6-A539-23A5915D8F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5765799" cy="3416300"/>
          </a:xfrm>
        </p:spPr>
      </p:pic>
      <p:sp>
        <p:nvSpPr>
          <p:cNvPr id="4" name="页脚占位符 3">
            <a:extLst>
              <a:ext uri="{FF2B5EF4-FFF2-40B4-BE49-F238E27FC236}">
                <a16:creationId xmlns:a16="http://schemas.microsoft.com/office/drawing/2014/main" id="{801BD5CA-3A8F-42A4-9FCE-6F9723D798DE}"/>
              </a:ext>
            </a:extLst>
          </p:cNvPr>
          <p:cNvSpPr>
            <a:spLocks noGrp="1"/>
          </p:cNvSpPr>
          <p:nvPr>
            <p:ph type="ftr" sz="quarter" idx="11"/>
          </p:nvPr>
        </p:nvSpPr>
        <p:spPr/>
        <p:txBody>
          <a:bodyPr/>
          <a:lstStyle/>
          <a:p>
            <a:r>
              <a:rPr lang="zh-CN" altLang="en-US"/>
              <a:t>LMSE</a:t>
            </a:r>
          </a:p>
        </p:txBody>
      </p:sp>
      <p:pic>
        <p:nvPicPr>
          <p:cNvPr id="8" name="图片 7">
            <a:extLst>
              <a:ext uri="{FF2B5EF4-FFF2-40B4-BE49-F238E27FC236}">
                <a16:creationId xmlns:a16="http://schemas.microsoft.com/office/drawing/2014/main" id="{A2E5887A-DF69-401E-8B69-FAE071BF78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3999" y="1690688"/>
            <a:ext cx="4603453" cy="2576512"/>
          </a:xfrm>
          <a:prstGeom prst="rect">
            <a:avLst/>
          </a:prstGeom>
        </p:spPr>
      </p:pic>
    </p:spTree>
    <p:extLst>
      <p:ext uri="{BB962C8B-B14F-4D97-AF65-F5344CB8AC3E}">
        <p14:creationId xmlns:p14="http://schemas.microsoft.com/office/powerpoint/2010/main" val="718973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EBD37-15E6-405B-8C31-019F977A734A}"/>
              </a:ext>
            </a:extLst>
          </p:cNvPr>
          <p:cNvSpPr>
            <a:spLocks noGrp="1"/>
          </p:cNvSpPr>
          <p:nvPr>
            <p:ph type="title"/>
          </p:nvPr>
        </p:nvSpPr>
        <p:spPr/>
        <p:txBody>
          <a:bodyPr/>
          <a:lstStyle/>
          <a:p>
            <a:endParaRPr lang="zh-CN" altLang="en-US"/>
          </a:p>
        </p:txBody>
      </p:sp>
      <p:pic>
        <p:nvPicPr>
          <p:cNvPr id="6" name="内容占位符 5">
            <a:extLst>
              <a:ext uri="{FF2B5EF4-FFF2-40B4-BE49-F238E27FC236}">
                <a16:creationId xmlns:a16="http://schemas.microsoft.com/office/drawing/2014/main" id="{0E0A9C57-1432-46D6-B7AC-3489B6EBAC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1" y="1900977"/>
            <a:ext cx="3200399" cy="1528023"/>
          </a:xfrm>
        </p:spPr>
      </p:pic>
      <p:sp>
        <p:nvSpPr>
          <p:cNvPr id="4" name="页脚占位符 3">
            <a:extLst>
              <a:ext uri="{FF2B5EF4-FFF2-40B4-BE49-F238E27FC236}">
                <a16:creationId xmlns:a16="http://schemas.microsoft.com/office/drawing/2014/main" id="{E2B0B704-8048-454E-AAC5-65C1BF89D1D8}"/>
              </a:ext>
            </a:extLst>
          </p:cNvPr>
          <p:cNvSpPr>
            <a:spLocks noGrp="1"/>
          </p:cNvSpPr>
          <p:nvPr>
            <p:ph type="ftr" sz="quarter" idx="11"/>
          </p:nvPr>
        </p:nvSpPr>
        <p:spPr/>
        <p:txBody>
          <a:bodyPr/>
          <a:lstStyle/>
          <a:p>
            <a:r>
              <a:rPr lang="zh-CN" altLang="en-US"/>
              <a:t>LMSE</a:t>
            </a:r>
          </a:p>
        </p:txBody>
      </p:sp>
      <p:pic>
        <p:nvPicPr>
          <p:cNvPr id="8" name="图片 7">
            <a:extLst>
              <a:ext uri="{FF2B5EF4-FFF2-40B4-BE49-F238E27FC236}">
                <a16:creationId xmlns:a16="http://schemas.microsoft.com/office/drawing/2014/main" id="{F2306EA6-893D-4FBA-8C4D-E14DE829A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429000"/>
            <a:ext cx="3200399" cy="1528023"/>
          </a:xfrm>
          <a:prstGeom prst="rect">
            <a:avLst/>
          </a:prstGeom>
        </p:spPr>
      </p:pic>
      <p:pic>
        <p:nvPicPr>
          <p:cNvPr id="10" name="图片 9">
            <a:extLst>
              <a:ext uri="{FF2B5EF4-FFF2-40B4-BE49-F238E27FC236}">
                <a16:creationId xmlns:a16="http://schemas.microsoft.com/office/drawing/2014/main" id="{8F8358DA-2ADA-4B4B-B108-A1557FBCE2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599" y="1735969"/>
            <a:ext cx="7113889" cy="1986735"/>
          </a:xfrm>
          <a:prstGeom prst="rect">
            <a:avLst/>
          </a:prstGeom>
        </p:spPr>
      </p:pic>
    </p:spTree>
    <p:extLst>
      <p:ext uri="{BB962C8B-B14F-4D97-AF65-F5344CB8AC3E}">
        <p14:creationId xmlns:p14="http://schemas.microsoft.com/office/powerpoint/2010/main" val="3937564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8BA8B1-45B7-4C97-A1F6-CE291326DA30}"/>
              </a:ext>
            </a:extLst>
          </p:cNvPr>
          <p:cNvSpPr>
            <a:spLocks noGrp="1"/>
          </p:cNvSpPr>
          <p:nvPr>
            <p:ph type="title"/>
          </p:nvPr>
        </p:nvSpPr>
        <p:spPr/>
        <p:txBody>
          <a:bodyPr/>
          <a:lstStyle/>
          <a:p>
            <a:endParaRPr lang="zh-CN" altLang="en-US"/>
          </a:p>
        </p:txBody>
      </p:sp>
      <p:pic>
        <p:nvPicPr>
          <p:cNvPr id="5" name="内容占位符 4">
            <a:extLst>
              <a:ext uri="{FF2B5EF4-FFF2-40B4-BE49-F238E27FC236}">
                <a16:creationId xmlns:a16="http://schemas.microsoft.com/office/drawing/2014/main" id="{5FE17D40-C7C3-4C30-A37E-A925AC51DE0A}"/>
              </a:ext>
            </a:extLst>
          </p:cNvPr>
          <p:cNvPicPr>
            <a:picLocks noGrp="1" noChangeAspect="1"/>
          </p:cNvPicPr>
          <p:nvPr>
            <p:ph idx="1"/>
          </p:nvPr>
        </p:nvPicPr>
        <p:blipFill>
          <a:blip r:embed="rId3"/>
          <a:stretch>
            <a:fillRect/>
          </a:stretch>
        </p:blipFill>
        <p:spPr>
          <a:xfrm>
            <a:off x="2994660" y="1825625"/>
            <a:ext cx="4617909" cy="4351338"/>
          </a:xfrm>
          <a:prstGeom prst="rect">
            <a:avLst/>
          </a:prstGeom>
        </p:spPr>
      </p:pic>
      <p:sp>
        <p:nvSpPr>
          <p:cNvPr id="4" name="页脚占位符 3">
            <a:extLst>
              <a:ext uri="{FF2B5EF4-FFF2-40B4-BE49-F238E27FC236}">
                <a16:creationId xmlns:a16="http://schemas.microsoft.com/office/drawing/2014/main" id="{5026E704-BE3D-431C-80ED-FC9C9B88410F}"/>
              </a:ext>
            </a:extLst>
          </p:cNvPr>
          <p:cNvSpPr>
            <a:spLocks noGrp="1"/>
          </p:cNvSpPr>
          <p:nvPr>
            <p:ph type="ftr" sz="quarter" idx="11"/>
          </p:nvPr>
        </p:nvSpPr>
        <p:spPr/>
        <p:txBody>
          <a:bodyPr/>
          <a:lstStyle/>
          <a:p>
            <a:r>
              <a:rPr lang="zh-CN" altLang="en-US"/>
              <a:t>LMSE</a:t>
            </a:r>
          </a:p>
        </p:txBody>
      </p:sp>
    </p:spTree>
    <p:extLst>
      <p:ext uri="{BB962C8B-B14F-4D97-AF65-F5344CB8AC3E}">
        <p14:creationId xmlns:p14="http://schemas.microsoft.com/office/powerpoint/2010/main" val="338105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THANK YOU</a:t>
            </a:r>
          </a:p>
        </p:txBody>
      </p:sp>
      <p:sp>
        <p:nvSpPr>
          <p:cNvPr id="3" name="内容占位符 2"/>
          <p:cNvSpPr>
            <a:spLocks noGrp="1"/>
          </p:cNvSpPr>
          <p:nvPr>
            <p:ph idx="1"/>
          </p:nvPr>
        </p:nvSpPr>
        <p:spPr/>
        <p:txBody>
          <a:bodyPr/>
          <a:lstStyle/>
          <a:p>
            <a:pPr marL="0" indent="0">
              <a:buNone/>
            </a:pPr>
            <a:r>
              <a:rPr lang="en-US" altLang="zh-CN"/>
              <a:t> </a:t>
            </a:r>
          </a:p>
        </p:txBody>
      </p:sp>
      <p:sp>
        <p:nvSpPr>
          <p:cNvPr id="5" name="页脚占位符 4"/>
          <p:cNvSpPr>
            <a:spLocks noGrp="1"/>
          </p:cNvSpPr>
          <p:nvPr>
            <p:ph type="ftr" sz="quarter" idx="11"/>
          </p:nvPr>
        </p:nvSpPr>
        <p:spPr/>
        <p:txBody>
          <a:bodyPr/>
          <a:lstStyle/>
          <a:p>
            <a:r>
              <a:rPr lang="zh-CN" altLang="en-US"/>
              <a:t>LMSE</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b="1" dirty="0">
                <a:sym typeface="+mn-ea"/>
              </a:rPr>
              <a:t>species  delimitation</a:t>
            </a:r>
            <a:br>
              <a:rPr lang="en-US" altLang="zh-CN" dirty="0"/>
            </a:br>
            <a:endParaRPr lang="zh-CN" altLang="en-US" dirty="0"/>
          </a:p>
        </p:txBody>
      </p:sp>
      <p:sp>
        <p:nvSpPr>
          <p:cNvPr id="3" name="内容占位符 2"/>
          <p:cNvSpPr>
            <a:spLocks noGrp="1"/>
          </p:cNvSpPr>
          <p:nvPr>
            <p:ph idx="1"/>
          </p:nvPr>
        </p:nvSpPr>
        <p:spPr>
          <a:xfrm>
            <a:off x="682625" y="2002790"/>
            <a:ext cx="10515600" cy="4351338"/>
          </a:xfrm>
        </p:spPr>
        <p:txBody>
          <a:bodyPr/>
          <a:lstStyle/>
          <a:p>
            <a:pPr marL="0" indent="0">
              <a:buNone/>
            </a:pPr>
            <a:r>
              <a:rPr lang="en-US" altLang="zh-CN" dirty="0"/>
              <a:t>what is the species </a:t>
            </a:r>
            <a:r>
              <a:rPr lang="en-US" altLang="zh-CN" dirty="0" err="1"/>
              <a:t>delimatation</a:t>
            </a:r>
            <a:r>
              <a:rPr lang="zh-CN" altLang="en-US" dirty="0"/>
              <a:t>？</a:t>
            </a:r>
          </a:p>
          <a:p>
            <a:pPr marL="0" indent="0">
              <a:buNone/>
            </a:pPr>
            <a:endParaRPr lang="zh-CN" altLang="en-US" dirty="0">
              <a:sym typeface="+mn-ea"/>
            </a:endParaRPr>
          </a:p>
          <a:p>
            <a:pPr marL="0" indent="0">
              <a:buNone/>
            </a:pPr>
            <a:r>
              <a:rPr lang="zh-CN" altLang="en-US" dirty="0">
                <a:sym typeface="+mn-ea"/>
              </a:rPr>
              <a:t>The process of dividing the boundaries of existing  by a series of methods and means</a:t>
            </a:r>
            <a:endParaRPr lang="en-US" altLang="zh-CN" dirty="0">
              <a:sym typeface="+mn-ea"/>
            </a:endParaRPr>
          </a:p>
          <a:p>
            <a:pPr marL="0" indent="0">
              <a:buNone/>
            </a:pPr>
            <a:endParaRPr lang="en-US" altLang="zh-CN" dirty="0">
              <a:sym typeface="+mn-ea"/>
            </a:endParaRPr>
          </a:p>
          <a:p>
            <a:pPr marL="0" indent="0">
              <a:buNone/>
            </a:pPr>
            <a:r>
              <a:rPr lang="en-US" altLang="zh-CN" dirty="0"/>
              <a:t>Early species identification was by DNA barcode</a:t>
            </a:r>
            <a:r>
              <a:rPr lang="zh-CN" altLang="en-US" dirty="0"/>
              <a:t>。</a:t>
            </a:r>
          </a:p>
          <a:p>
            <a:pPr marL="0" indent="0">
              <a:buNone/>
            </a:pPr>
            <a:endParaRPr lang="zh-CN" altLang="en-US" dirty="0"/>
          </a:p>
        </p:txBody>
      </p:sp>
      <p:sp>
        <p:nvSpPr>
          <p:cNvPr id="4" name="页脚占位符 3"/>
          <p:cNvSpPr>
            <a:spLocks noGrp="1"/>
          </p:cNvSpPr>
          <p:nvPr>
            <p:ph type="ftr" sz="quarter" idx="11"/>
          </p:nvPr>
        </p:nvSpPr>
        <p:spPr/>
        <p:txBody>
          <a:bodyPr/>
          <a:lstStyle/>
          <a:p>
            <a:r>
              <a:rPr lang="zh-CN" altLang="en-US"/>
              <a:t>LMSE</a:t>
            </a:r>
          </a:p>
        </p:txBody>
      </p:sp>
      <p:pic>
        <p:nvPicPr>
          <p:cNvPr id="5" name="图片 4">
            <a:extLst>
              <a:ext uri="{FF2B5EF4-FFF2-40B4-BE49-F238E27FC236}">
                <a16:creationId xmlns:a16="http://schemas.microsoft.com/office/drawing/2014/main" id="{DA45B5FC-4E61-4E20-97D1-51DCD2257CA9}"/>
              </a:ext>
            </a:extLst>
          </p:cNvPr>
          <p:cNvPicPr>
            <a:picLocks noChangeAspect="1"/>
          </p:cNvPicPr>
          <p:nvPr/>
        </p:nvPicPr>
        <p:blipFill>
          <a:blip r:embed="rId3"/>
          <a:stretch>
            <a:fillRect/>
          </a:stretch>
        </p:blipFill>
        <p:spPr>
          <a:xfrm>
            <a:off x="4852522" y="4906537"/>
            <a:ext cx="5876925" cy="189129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BFD(Bayes factor delimitation)</a:t>
            </a:r>
            <a:endParaRPr lang="zh-CN" altLang="en-US" dirty="0"/>
          </a:p>
        </p:txBody>
      </p:sp>
      <p:sp>
        <p:nvSpPr>
          <p:cNvPr id="3" name="内容占位符 2"/>
          <p:cNvSpPr>
            <a:spLocks noGrp="1"/>
          </p:cNvSpPr>
          <p:nvPr>
            <p:ph idx="1"/>
          </p:nvPr>
        </p:nvSpPr>
        <p:spPr/>
        <p:txBody>
          <a:bodyPr>
            <a:normAutofit/>
          </a:bodyPr>
          <a:lstStyle/>
          <a:p>
            <a:r>
              <a:rPr lang="en-US" altLang="zh-CN" dirty="0"/>
              <a:t>A method of species delimitation in a Bayesian framework using SNP data and the programs SNAPP and BEAST.</a:t>
            </a:r>
          </a:p>
          <a:p>
            <a:endParaRPr lang="en-US" altLang="zh-CN" dirty="0"/>
          </a:p>
          <a:p>
            <a:r>
              <a:rPr lang="en-US" altLang="zh-CN" dirty="0"/>
              <a:t>Bayes  factor:</a:t>
            </a:r>
          </a:p>
          <a:p>
            <a:endParaRPr lang="en-US" altLang="zh-CN" dirty="0"/>
          </a:p>
          <a:p>
            <a:r>
              <a:rPr lang="en-US" altLang="zh-CN" dirty="0"/>
              <a:t>MLE( marginal likelihood estimate ) value </a:t>
            </a:r>
          </a:p>
        </p:txBody>
      </p:sp>
      <p:sp>
        <p:nvSpPr>
          <p:cNvPr id="4" name="页脚占位符 3"/>
          <p:cNvSpPr>
            <a:spLocks noGrp="1"/>
          </p:cNvSpPr>
          <p:nvPr>
            <p:ph type="ftr" sz="quarter" idx="11"/>
          </p:nvPr>
        </p:nvSpPr>
        <p:spPr/>
        <p:txBody>
          <a:bodyPr/>
          <a:lstStyle/>
          <a:p>
            <a:r>
              <a:rPr lang="zh-CN" altLang="en-US"/>
              <a:t>LMSE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715370" y="1"/>
            <a:ext cx="10515600" cy="1009934"/>
          </a:xfrm>
        </p:spPr>
        <p:txBody>
          <a:bodyPr/>
          <a:lstStyle/>
          <a:p>
            <a:pPr algn="ctr"/>
            <a:r>
              <a:rPr lang="en-US" altLang="zh-CN" dirty="0"/>
              <a:t>The advantage of BFD</a:t>
            </a:r>
            <a:endParaRPr lang="zh-CN" altLang="en-US" dirty="0"/>
          </a:p>
        </p:txBody>
      </p:sp>
      <p:sp>
        <p:nvSpPr>
          <p:cNvPr id="3" name="内容占位符 2"/>
          <p:cNvSpPr>
            <a:spLocks noGrp="1"/>
          </p:cNvSpPr>
          <p:nvPr>
            <p:ph idx="1"/>
          </p:nvPr>
        </p:nvSpPr>
        <p:spPr>
          <a:xfrm>
            <a:off x="576940" y="1009935"/>
            <a:ext cx="10515600" cy="5581934"/>
          </a:xfrm>
        </p:spPr>
        <p:txBody>
          <a:bodyPr>
            <a:normAutofit/>
          </a:bodyPr>
          <a:lstStyle/>
          <a:p>
            <a:r>
              <a:rPr lang="en-US" altLang="zh-CN" dirty="0"/>
              <a:t>One advantage of BFD over other species ,delimitation approaches is the ability to integrate over species trees during the species delimitation procedure, which removes the constraint of specifying a guide tree that represents the true species relationships. </a:t>
            </a:r>
          </a:p>
          <a:p>
            <a:r>
              <a:rPr lang="en-US" altLang="zh-CN" dirty="0"/>
              <a:t>Another advantage is the ability to compare models that contain different numbers of species</a:t>
            </a:r>
            <a:r>
              <a:rPr lang="zh-CN" altLang="en-US" dirty="0"/>
              <a:t>。</a:t>
            </a:r>
          </a:p>
          <a:p>
            <a:r>
              <a:rPr lang="en-US" altLang="zh-CN" dirty="0"/>
              <a:t>disadvantage</a:t>
            </a:r>
          </a:p>
          <a:p>
            <a:pPr marL="0" indent="0">
              <a:buNone/>
            </a:pPr>
            <a:r>
              <a:rPr lang="en-US" altLang="zh-CN" dirty="0"/>
              <a:t> the user needs to predefine the number of species and sample assignments, and this prevents the method from searching among all possible species assignments</a:t>
            </a:r>
            <a:r>
              <a:rPr lang="en-US" altLang="zh-CN" dirty="0">
                <a:solidFill>
                  <a:schemeClr val="bg1"/>
                </a:solidFill>
              </a:rPr>
              <a:t>.</a:t>
            </a:r>
          </a:p>
        </p:txBody>
      </p:sp>
      <p:sp>
        <p:nvSpPr>
          <p:cNvPr id="4" name="页脚占位符 3"/>
          <p:cNvSpPr>
            <a:spLocks noGrp="1"/>
          </p:cNvSpPr>
          <p:nvPr>
            <p:ph type="ftr" sz="quarter" idx="11"/>
          </p:nvPr>
        </p:nvSpPr>
        <p:spPr/>
        <p:txBody>
          <a:bodyPr/>
          <a:lstStyle/>
          <a:p>
            <a:r>
              <a:rPr lang="zh-CN" altLang="en-US"/>
              <a:t>LMSE</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model</a:t>
            </a:r>
          </a:p>
        </p:txBody>
      </p:sp>
      <p:sp>
        <p:nvSpPr>
          <p:cNvPr id="3" name="内容占位符 2"/>
          <p:cNvSpPr>
            <a:spLocks noGrp="1"/>
          </p:cNvSpPr>
          <p:nvPr>
            <p:ph idx="1"/>
          </p:nvPr>
        </p:nvSpPr>
        <p:spPr>
          <a:xfrm>
            <a:off x="838200" y="1691005"/>
            <a:ext cx="10515600" cy="4351338"/>
          </a:xfrm>
        </p:spPr>
        <p:txBody>
          <a:bodyPr>
            <a:normAutofit fontScale="92500" lnSpcReduction="10000"/>
          </a:bodyPr>
          <a:lstStyle/>
          <a:p>
            <a:pPr marL="0" indent="0">
              <a:buNone/>
            </a:pPr>
            <a:r>
              <a:rPr lang="en-US" altLang="zh-CN" dirty="0"/>
              <a:t>three sample</a:t>
            </a:r>
            <a:r>
              <a:rPr lang="zh-CN" altLang="en-US" dirty="0"/>
              <a:t>，</a:t>
            </a:r>
          </a:p>
          <a:p>
            <a:pPr marL="0" indent="0">
              <a:buNone/>
            </a:pPr>
            <a:r>
              <a:rPr lang="en-US" altLang="zh-CN" sz="5400" b="1" dirty="0">
                <a:solidFill>
                  <a:schemeClr val="tx1"/>
                </a:solidFill>
              </a:rPr>
              <a:t>modle1    A B </a:t>
            </a:r>
            <a:r>
              <a:rPr lang="en-US" altLang="zh-CN" b="1" dirty="0">
                <a:solidFill>
                  <a:schemeClr val="tx1"/>
                </a:solidFill>
              </a:rPr>
              <a:t>        </a:t>
            </a:r>
            <a:r>
              <a:rPr lang="en-US" altLang="zh-CN" sz="5400" b="1" dirty="0">
                <a:solidFill>
                  <a:schemeClr val="tx1"/>
                </a:solidFill>
              </a:rPr>
              <a:t>C   D          </a:t>
            </a:r>
          </a:p>
          <a:p>
            <a:pPr marL="0" indent="0">
              <a:buNone/>
            </a:pPr>
            <a:r>
              <a:rPr lang="en-US" altLang="zh-CN" sz="5400" b="1" dirty="0">
                <a:solidFill>
                  <a:schemeClr val="tx1"/>
                </a:solidFill>
              </a:rPr>
              <a:t>modle2    A C     B   D</a:t>
            </a:r>
          </a:p>
          <a:p>
            <a:pPr marL="0" indent="0">
              <a:buNone/>
            </a:pPr>
            <a:r>
              <a:rPr lang="en-US" altLang="zh-CN" sz="5400" b="1" dirty="0">
                <a:solidFill>
                  <a:schemeClr val="tx1"/>
                </a:solidFill>
              </a:rPr>
              <a:t>modle3    A   BC      D     </a:t>
            </a:r>
          </a:p>
          <a:p>
            <a:pPr marL="0" indent="0">
              <a:buNone/>
            </a:pPr>
            <a:r>
              <a:rPr lang="en-US" altLang="zh-CN" sz="5400" b="1" dirty="0">
                <a:solidFill>
                  <a:schemeClr val="tx1"/>
                </a:solidFill>
              </a:rPr>
              <a:t>modle4    ABC         D</a:t>
            </a:r>
          </a:p>
          <a:p>
            <a:pPr marL="0" indent="0">
              <a:buNone/>
            </a:pPr>
            <a:r>
              <a:rPr lang="en-US" altLang="zh-CN" sz="5400" b="1" dirty="0">
                <a:solidFill>
                  <a:schemeClr val="tx1"/>
                </a:solidFill>
              </a:rPr>
              <a:t>modle5   </a:t>
            </a:r>
            <a:r>
              <a:rPr lang="en-US" altLang="zh-CN" sz="2800" b="1" dirty="0">
                <a:solidFill>
                  <a:schemeClr val="tx1"/>
                </a:solidFill>
              </a:rPr>
              <a:t>  </a:t>
            </a:r>
            <a:r>
              <a:rPr lang="en-US" altLang="zh-CN" sz="5400" b="1" dirty="0">
                <a:solidFill>
                  <a:schemeClr val="tx1"/>
                </a:solidFill>
              </a:rPr>
              <a:t>A  B   C    D</a:t>
            </a:r>
          </a:p>
        </p:txBody>
      </p:sp>
      <p:sp>
        <p:nvSpPr>
          <p:cNvPr id="4" name="页脚占位符 3"/>
          <p:cNvSpPr>
            <a:spLocks noGrp="1"/>
          </p:cNvSpPr>
          <p:nvPr>
            <p:ph type="ftr" sz="quarter" idx="11"/>
          </p:nvPr>
        </p:nvSpPr>
        <p:spPr/>
        <p:txBody>
          <a:bodyPr/>
          <a:lstStyle/>
          <a:p>
            <a:r>
              <a:rPr lang="zh-CN" altLang="en-US"/>
              <a:t>LMSE</a:t>
            </a:r>
          </a:p>
        </p:txBody>
      </p:sp>
    </p:spTree>
  </p:cSld>
  <p:clrMapOvr>
    <a:masterClrMapping/>
  </p:clrMapOvr>
  <p:transition>
    <p:strips dir="ld"/>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p>
        </p:txBody>
      </p:sp>
      <p:pic>
        <p:nvPicPr>
          <p:cNvPr id="4" name="内容占位符 3" descr="图10"/>
          <p:cNvPicPr>
            <a:picLocks noGrp="1" noChangeAspect="1"/>
          </p:cNvPicPr>
          <p:nvPr>
            <p:ph idx="1"/>
          </p:nvPr>
        </p:nvPicPr>
        <p:blipFill>
          <a:blip r:embed="rId3"/>
          <a:stretch>
            <a:fillRect/>
          </a:stretch>
        </p:blipFill>
        <p:spPr>
          <a:xfrm>
            <a:off x="2232025" y="1366520"/>
            <a:ext cx="4946650" cy="3091180"/>
          </a:xfrm>
          <a:prstGeom prst="rect">
            <a:avLst/>
          </a:prstGeom>
        </p:spPr>
      </p:pic>
      <p:sp>
        <p:nvSpPr>
          <p:cNvPr id="3" name="页脚占位符 2"/>
          <p:cNvSpPr>
            <a:spLocks noGrp="1"/>
          </p:cNvSpPr>
          <p:nvPr>
            <p:ph type="ftr" sz="quarter" idx="11"/>
          </p:nvPr>
        </p:nvSpPr>
        <p:spPr/>
        <p:txBody>
          <a:bodyPr/>
          <a:lstStyle/>
          <a:p>
            <a:r>
              <a:rPr lang="zh-CN" altLang="en-US"/>
              <a:t>LMSE</a:t>
            </a:r>
          </a:p>
        </p:txBody>
      </p:sp>
      <p:sp>
        <p:nvSpPr>
          <p:cNvPr id="220" name=" 220"/>
          <p:cNvSpPr/>
          <p:nvPr/>
        </p:nvSpPr>
        <p:spPr>
          <a:xfrm>
            <a:off x="286385" y="3264535"/>
            <a:ext cx="1526540" cy="32893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0"/>
                                        </p:tgtEl>
                                        <p:attrNameLst>
                                          <p:attrName>style.visibility</p:attrName>
                                        </p:attrNameLst>
                                      </p:cBhvr>
                                      <p:to>
                                        <p:strVal val="visible"/>
                                      </p:to>
                                    </p:set>
                                    <p:animEffect transition="in" filter="wipe(down)">
                                      <p:cBhvr>
                                        <p:cTn id="12"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6" name="内容占位符 5"/>
          <p:cNvPicPr>
            <a:picLocks noGrp="1" noChangeAspect="1"/>
          </p:cNvPicPr>
          <p:nvPr>
            <p:ph idx="1"/>
          </p:nvPr>
        </p:nvPicPr>
        <p:blipFill>
          <a:blip r:embed="rId3"/>
          <a:stretch>
            <a:fillRect/>
          </a:stretch>
        </p:blipFill>
        <p:spPr>
          <a:xfrm>
            <a:off x="838200" y="2145879"/>
            <a:ext cx="10515600" cy="3710829"/>
          </a:xfrm>
          <a:prstGeom prst="rect">
            <a:avLst/>
          </a:prstGeom>
        </p:spPr>
      </p:pic>
      <p:sp>
        <p:nvSpPr>
          <p:cNvPr id="3" name="页脚占位符 2"/>
          <p:cNvSpPr>
            <a:spLocks noGrp="1"/>
          </p:cNvSpPr>
          <p:nvPr>
            <p:ph type="ftr" sz="quarter" idx="11"/>
          </p:nvPr>
        </p:nvSpPr>
        <p:spPr/>
        <p:txBody>
          <a:bodyPr/>
          <a:lstStyle/>
          <a:p>
            <a:r>
              <a:rPr lang="zh-CN" altLang="en-US"/>
              <a:t>LMSE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modle</a:t>
            </a:r>
          </a:p>
        </p:txBody>
      </p:sp>
      <p:sp>
        <p:nvSpPr>
          <p:cNvPr id="3" name="内容占位符 2"/>
          <p:cNvSpPr>
            <a:spLocks noGrp="1"/>
          </p:cNvSpPr>
          <p:nvPr>
            <p:ph idx="1"/>
          </p:nvPr>
        </p:nvSpPr>
        <p:spPr>
          <a:xfrm>
            <a:off x="838200" y="1691005"/>
            <a:ext cx="10515600" cy="4351338"/>
          </a:xfrm>
          <a:noFill/>
        </p:spPr>
        <p:txBody>
          <a:bodyPr/>
          <a:lstStyle/>
          <a:p>
            <a:pPr marL="0" indent="0" algn="l">
              <a:buNone/>
            </a:pPr>
            <a:endParaRPr lang="en-US" altLang="zh-CN" b="1" dirty="0">
              <a:solidFill>
                <a:schemeClr val="bg1"/>
              </a:solidFill>
              <a:sym typeface="+mn-ea"/>
            </a:endParaRPr>
          </a:p>
          <a:p>
            <a:pPr marL="0" indent="0" algn="l">
              <a:buNone/>
            </a:pPr>
            <a:r>
              <a:rPr lang="en-US" altLang="zh-CN" b="1" dirty="0">
                <a:solidFill>
                  <a:schemeClr val="bg1"/>
                </a:solidFill>
                <a:sym typeface="+mn-ea"/>
              </a:rPr>
              <a:t>    </a:t>
            </a:r>
            <a:r>
              <a:rPr lang="en-US" altLang="zh-CN" b="1" dirty="0">
                <a:sym typeface="+mn-ea"/>
              </a:rPr>
              <a:t>BF=2*(MLE1-MLE2)</a:t>
            </a:r>
          </a:p>
          <a:p>
            <a:pPr marL="0" indent="0" algn="l">
              <a:buNone/>
            </a:pPr>
            <a:r>
              <a:rPr lang="en-US" altLang="zh-CN" b="1" dirty="0">
                <a:sym typeface="+mn-ea"/>
              </a:rPr>
              <a:t>A negative BF value indicates support in favor of model1. </a:t>
            </a:r>
            <a:endParaRPr lang="en-US" altLang="zh-CN" sz="2800" b="1" dirty="0"/>
          </a:p>
          <a:p>
            <a:pPr marL="0" indent="0" algn="l">
              <a:buNone/>
            </a:pPr>
            <a:r>
              <a:rPr lang="en-US" altLang="zh-CN" b="1" dirty="0">
                <a:sym typeface="+mn-ea"/>
              </a:rPr>
              <a:t>A positive BF value indicates support in favor of model 2.</a:t>
            </a:r>
            <a:endParaRPr lang="en-US" altLang="zh-CN" sz="2800" b="1" dirty="0"/>
          </a:p>
          <a:p>
            <a:pPr marL="0" indent="0" algn="l">
              <a:buNone/>
            </a:pPr>
            <a:r>
              <a:rPr lang="en-US" altLang="zh-CN" b="1" dirty="0">
                <a:sym typeface="+mn-ea"/>
              </a:rPr>
              <a:t>0 &lt; ln(BF) &lt; 1 is not worth  more than bare mention (1&lt;BF&lt;2.7)</a:t>
            </a:r>
          </a:p>
          <a:p>
            <a:pPr marL="0" indent="0" algn="l">
              <a:buNone/>
            </a:pPr>
            <a:r>
              <a:rPr lang="en-US" altLang="zh-CN" b="1" dirty="0">
                <a:sym typeface="+mn-ea"/>
              </a:rPr>
              <a:t>1 &lt; ln(BF) &lt; 3  is positive evidence(2.7&lt;BF&lt;20)</a:t>
            </a:r>
          </a:p>
          <a:p>
            <a:pPr marL="0" indent="0" algn="l">
              <a:buNone/>
            </a:pPr>
            <a:r>
              <a:rPr lang="en-US" altLang="zh-CN" b="1" dirty="0">
                <a:sym typeface="+mn-ea"/>
              </a:rPr>
              <a:t>3&lt; ln(BF) &lt; 5  is strong support(20&lt;BF&lt;148)</a:t>
            </a:r>
          </a:p>
          <a:p>
            <a:pPr marL="0" indent="0" algn="l">
              <a:buNone/>
            </a:pPr>
            <a:r>
              <a:rPr lang="en-US" altLang="zh-CN" b="1" dirty="0">
                <a:sym typeface="+mn-ea"/>
              </a:rPr>
              <a:t>5&lt; ln(BF)       is  decisive(148&lt;BF)</a:t>
            </a:r>
          </a:p>
        </p:txBody>
      </p:sp>
      <p:sp>
        <p:nvSpPr>
          <p:cNvPr id="4" name="页脚占位符 3"/>
          <p:cNvSpPr>
            <a:spLocks noGrp="1"/>
          </p:cNvSpPr>
          <p:nvPr>
            <p:ph type="ftr" sz="quarter" idx="11"/>
          </p:nvPr>
        </p:nvSpPr>
        <p:spPr/>
        <p:txBody>
          <a:bodyPr/>
          <a:lstStyle/>
          <a:p>
            <a:r>
              <a:rPr lang="zh-CN" altLang="en-US"/>
              <a:t>LMSE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What do we need in BFD analysis?</a:t>
            </a:r>
            <a:endParaRPr lang="zh-CN" altLang="en-US" dirty="0"/>
          </a:p>
        </p:txBody>
      </p:sp>
      <p:sp>
        <p:nvSpPr>
          <p:cNvPr id="3" name="内容占位符 2"/>
          <p:cNvSpPr>
            <a:spLocks noGrp="1"/>
          </p:cNvSpPr>
          <p:nvPr>
            <p:ph idx="1"/>
          </p:nvPr>
        </p:nvSpPr>
        <p:spPr>
          <a:xfrm>
            <a:off x="604284" y="1895511"/>
            <a:ext cx="10515600" cy="4351338"/>
          </a:xfrm>
        </p:spPr>
        <p:txBody>
          <a:bodyPr/>
          <a:lstStyle/>
          <a:p>
            <a:r>
              <a:rPr lang="en-US" altLang="zh-CN" dirty="0"/>
              <a:t>1.</a:t>
            </a:r>
            <a:r>
              <a:rPr lang="en-US" altLang="zh-CN" dirty="0">
                <a:solidFill>
                  <a:srgbClr val="FF0000"/>
                </a:solidFill>
              </a:rPr>
              <a:t>programs</a:t>
            </a:r>
            <a:r>
              <a:rPr lang="en-US" altLang="zh-CN" dirty="0"/>
              <a:t>:We will be using the free, open-source software package, BEAST (Bayesian Evolutionary Analysis Sampling Trees; http://beast2.org), for estimating species trees. For this tutorial, you will need to use BEAST version 2.1 or better. The distribution comes with the </a:t>
            </a:r>
            <a:r>
              <a:rPr lang="en-US" altLang="zh-CN" dirty="0" err="1"/>
              <a:t>BEAUTi</a:t>
            </a:r>
            <a:r>
              <a:rPr lang="en-US" altLang="zh-CN" dirty="0"/>
              <a:t>, including SNAPP. </a:t>
            </a:r>
          </a:p>
          <a:p>
            <a:r>
              <a:rPr lang="en-US" altLang="zh-CN" dirty="0"/>
              <a:t>2.</a:t>
            </a:r>
            <a:r>
              <a:rPr lang="en-US" altLang="zh-CN" dirty="0">
                <a:solidFill>
                  <a:srgbClr val="FF0000"/>
                </a:solidFill>
              </a:rPr>
              <a:t>data</a:t>
            </a:r>
            <a:r>
              <a:rPr lang="en-US" altLang="zh-CN" dirty="0"/>
              <a:t>: the data should be in binary format(necessary for SNAPP)</a:t>
            </a:r>
            <a:endParaRPr lang="zh-CN" altLang="en-US" dirty="0"/>
          </a:p>
        </p:txBody>
      </p:sp>
      <p:sp>
        <p:nvSpPr>
          <p:cNvPr id="4" name="页脚占位符 3"/>
          <p:cNvSpPr>
            <a:spLocks noGrp="1"/>
          </p:cNvSpPr>
          <p:nvPr>
            <p:ph type="ftr" sz="quarter" idx="11"/>
          </p:nvPr>
        </p:nvSpPr>
        <p:spPr/>
        <p:txBody>
          <a:bodyPr/>
          <a:lstStyle/>
          <a:p>
            <a:r>
              <a:rPr lang="zh-CN" altLang="en-US"/>
              <a:t>LMSE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nodeType="clickEffect">
                                  <p:stCondLst>
                                    <p:cond delay="0"/>
                                  </p:stCondLst>
                                  <p:childTnLst>
                                    <p:animClr clrSpc="rgb" dir="cw">
                                      <p:cBhvr override="childStyle">
                                        <p:cTn id="11" dur="250" autoRev="1" fill="remove"/>
                                        <p:tgtEl>
                                          <p:spTgt spid="3">
                                            <p:txEl>
                                              <p:pRg st="0" end="0"/>
                                            </p:txEl>
                                          </p:spTgt>
                                        </p:tgtEl>
                                        <p:attrNameLst>
                                          <p:attrName>style.color</p:attrName>
                                        </p:attrNameLst>
                                      </p:cBhvr>
                                      <p:to>
                                        <a:schemeClr val="bg1"/>
                                      </p:to>
                                    </p:animClr>
                                    <p:animClr clrSpc="rgb" dir="cw">
                                      <p:cBhvr>
                                        <p:cTn id="12" dur="250" autoRev="1" fill="remove"/>
                                        <p:tgtEl>
                                          <p:spTgt spid="3">
                                            <p:txEl>
                                              <p:pRg st="0" end="0"/>
                                            </p:txEl>
                                          </p:spTgt>
                                        </p:tgtEl>
                                        <p:attrNameLst>
                                          <p:attrName>fillcolor</p:attrName>
                                        </p:attrNameLst>
                                      </p:cBhvr>
                                      <p:to>
                                        <a:schemeClr val="bg1"/>
                                      </p:to>
                                    </p:animClr>
                                    <p:set>
                                      <p:cBhvr>
                                        <p:cTn id="13" dur="250" autoRev="1" fill="remove"/>
                                        <p:tgtEl>
                                          <p:spTgt spid="3">
                                            <p:txEl>
                                              <p:pRg st="0" end="0"/>
                                            </p:txEl>
                                          </p:spTgt>
                                        </p:tgtEl>
                                        <p:attrNameLst>
                                          <p:attrName>fill.type</p:attrName>
                                        </p:attrNameLst>
                                      </p:cBhvr>
                                      <p:to>
                                        <p:strVal val="solid"/>
                                      </p:to>
                                    </p:set>
                                    <p:set>
                                      <p:cBhvr>
                                        <p:cTn id="14" dur="250" autoRev="1" fill="remove"/>
                                        <p:tgtEl>
                                          <p:spTgt spid="3">
                                            <p:txEl>
                                              <p:pRg st="0" end="0"/>
                                            </p:txEl>
                                          </p:spTgt>
                                        </p:tgtEl>
                                        <p:attrNameLst>
                                          <p:attrName>fill.on</p:attrName>
                                        </p:attrNameLst>
                                      </p:cBhvr>
                                      <p:to>
                                        <p:strVal val="true"/>
                                      </p:to>
                                    </p:set>
                                  </p:childTnLst>
                                </p:cTn>
                              </p:par>
                              <p:par>
                                <p:cTn id="15" presetID="27" presetClass="emph" presetSubtype="0" fill="remove" nodeType="withEffect">
                                  <p:stCondLst>
                                    <p:cond delay="0"/>
                                  </p:stCondLst>
                                  <p:childTnLst>
                                    <p:animClr clrSpc="rgb" dir="cw">
                                      <p:cBhvr override="childStyle">
                                        <p:cTn id="16" dur="250" autoRev="1" fill="remove"/>
                                        <p:tgtEl>
                                          <p:spTgt spid="3">
                                            <p:txEl>
                                              <p:pRg st="1" end="1"/>
                                            </p:txEl>
                                          </p:spTgt>
                                        </p:tgtEl>
                                        <p:attrNameLst>
                                          <p:attrName>style.color</p:attrName>
                                        </p:attrNameLst>
                                      </p:cBhvr>
                                      <p:to>
                                        <a:schemeClr val="bg1"/>
                                      </p:to>
                                    </p:animClr>
                                    <p:animClr clrSpc="rgb" dir="cw">
                                      <p:cBhvr>
                                        <p:cTn id="17" dur="250" autoRev="1" fill="remove"/>
                                        <p:tgtEl>
                                          <p:spTgt spid="3">
                                            <p:txEl>
                                              <p:pRg st="1" end="1"/>
                                            </p:txEl>
                                          </p:spTgt>
                                        </p:tgtEl>
                                        <p:attrNameLst>
                                          <p:attrName>fillcolor</p:attrName>
                                        </p:attrNameLst>
                                      </p:cBhvr>
                                      <p:to>
                                        <a:schemeClr val="bg1"/>
                                      </p:to>
                                    </p:animClr>
                                    <p:set>
                                      <p:cBhvr>
                                        <p:cTn id="18" dur="250" autoRev="1" fill="remove"/>
                                        <p:tgtEl>
                                          <p:spTgt spid="3">
                                            <p:txEl>
                                              <p:pRg st="1" end="1"/>
                                            </p:txEl>
                                          </p:spTgt>
                                        </p:tgtEl>
                                        <p:attrNameLst>
                                          <p:attrName>fill.type</p:attrName>
                                        </p:attrNameLst>
                                      </p:cBhvr>
                                      <p:to>
                                        <p:strVal val="solid"/>
                                      </p:to>
                                    </p:set>
                                    <p:set>
                                      <p:cBhvr>
                                        <p:cTn id="19" dur="250" autoRev="1" fill="remove"/>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TotalTime>
  <Words>1548</Words>
  <Application>Microsoft Office PowerPoint</Application>
  <PresentationFormat>宽屏</PresentationFormat>
  <Paragraphs>136</Paragraphs>
  <Slides>15</Slides>
  <Notes>15</Notes>
  <HiddenSlides>1</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15</vt:i4>
      </vt:variant>
    </vt:vector>
  </HeadingPairs>
  <TitlesOfParts>
    <vt:vector size="20" baseType="lpstr">
      <vt:lpstr>等线</vt:lpstr>
      <vt:lpstr>等线 Light</vt:lpstr>
      <vt:lpstr>Arial</vt:lpstr>
      <vt:lpstr>Calibri</vt:lpstr>
      <vt:lpstr>Office 主题​​</vt:lpstr>
      <vt:lpstr>species</vt:lpstr>
      <vt:lpstr>species  delimitation </vt:lpstr>
      <vt:lpstr>BFD(Bayes factor delimitation)</vt:lpstr>
      <vt:lpstr>The advantage of BFD</vt:lpstr>
      <vt:lpstr>model</vt:lpstr>
      <vt:lpstr> </vt:lpstr>
      <vt:lpstr>PowerPoint 演示文稿</vt:lpstr>
      <vt:lpstr>modle</vt:lpstr>
      <vt:lpstr>What do we need in BFD analysis?</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BFD(Bayes factor delimitation)</dc:title>
  <dc:creator>dfy</dc:creator>
  <cp:lastModifiedBy>江 磊</cp:lastModifiedBy>
  <cp:revision>40</cp:revision>
  <dcterms:created xsi:type="dcterms:W3CDTF">2016-01-13T02:11:00Z</dcterms:created>
  <dcterms:modified xsi:type="dcterms:W3CDTF">2020-01-07T08:30:58Z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