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0" r:id="rId3"/>
    <p:sldId id="263" r:id="rId4"/>
    <p:sldId id="264" r:id="rId5"/>
    <p:sldId id="267" r:id="rId6"/>
    <p:sldId id="266" r:id="rId7"/>
    <p:sldId id="315" r:id="rId8"/>
    <p:sldId id="268" r:id="rId9"/>
    <p:sldId id="270" r:id="rId10"/>
    <p:sldId id="271" r:id="rId11"/>
    <p:sldId id="258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17" r:id="rId32"/>
    <p:sldId id="295" r:id="rId33"/>
    <p:sldId id="297" r:id="rId34"/>
    <p:sldId id="296" r:id="rId35"/>
    <p:sldId id="282" r:id="rId36"/>
    <p:sldId id="298" r:id="rId37"/>
    <p:sldId id="277" r:id="rId38"/>
    <p:sldId id="300" r:id="rId39"/>
    <p:sldId id="302" r:id="rId40"/>
    <p:sldId id="301" r:id="rId41"/>
    <p:sldId id="303" r:id="rId42"/>
    <p:sldId id="304" r:id="rId43"/>
    <p:sldId id="305" r:id="rId44"/>
    <p:sldId id="306" r:id="rId45"/>
    <p:sldId id="307" r:id="rId46"/>
    <p:sldId id="308" r:id="rId47"/>
    <p:sldId id="311" r:id="rId48"/>
    <p:sldId id="312" r:id="rId49"/>
    <p:sldId id="313" r:id="rId50"/>
    <p:sldId id="309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99"/>
    <p:restoredTop sz="94674"/>
  </p:normalViewPr>
  <p:slideViewPr>
    <p:cSldViewPr snapToGrid="0" snapToObjects="1">
      <p:cViewPr>
        <p:scale>
          <a:sx n="69" d="100"/>
          <a:sy n="69" d="100"/>
        </p:scale>
        <p:origin x="1312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715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88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43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77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29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28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885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6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430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587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00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0B65-677A-2043-AA65-A226E08CAB7F}" type="datetimeFigureOut">
              <a:rPr kumimoji="1" lang="zh-CN" altLang="en-US" smtClean="0"/>
              <a:t>2020/1/2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1840-A1A3-9A43-A2F6-7734C4C90D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04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Estimating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species tree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920752" y="4880983"/>
            <a:ext cx="3793678" cy="1037760"/>
          </a:xfrm>
        </p:spPr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err="1" smtClean="0"/>
              <a:t>Qinwen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Xue</a:t>
            </a:r>
            <a:endParaRPr kumimoji="1" lang="en-US" altLang="zh-CN" dirty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306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372" y="45077"/>
            <a:ext cx="10169074" cy="64272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2" y="0"/>
            <a:ext cx="10169074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4" y="0"/>
            <a:ext cx="1085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3" y="80864"/>
            <a:ext cx="10494018" cy="64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733" y="-41950"/>
            <a:ext cx="10506868" cy="66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733" y="136908"/>
            <a:ext cx="10506868" cy="64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733" y="136908"/>
            <a:ext cx="10546602" cy="64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0" y="250431"/>
            <a:ext cx="10413625" cy="62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9" y="251692"/>
            <a:ext cx="10266315" cy="62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9" y="243884"/>
            <a:ext cx="10266315" cy="62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8" y="159804"/>
            <a:ext cx="10266315" cy="63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37" y="2459865"/>
            <a:ext cx="5476999" cy="43026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Conception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690689"/>
            <a:ext cx="6296696" cy="216009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Species tree: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phylogeny that displays </a:t>
            </a:r>
            <a:r>
              <a:rPr lang="en-US" altLang="zh-CN" dirty="0" smtClean="0"/>
              <a:t>a sequence of speciation events</a:t>
            </a:r>
            <a:endParaRPr kumimoji="1" lang="en-US" altLang="zh-CN" dirty="0" smtClean="0"/>
          </a:p>
          <a:p>
            <a:r>
              <a:rPr kumimoji="1" lang="en-US" altLang="zh-CN" dirty="0" smtClean="0"/>
              <a:t>Gene tree: </a:t>
            </a:r>
            <a:r>
              <a:rPr lang="en-US" altLang="zh-CN" dirty="0" smtClean="0"/>
              <a:t>phylogenetic history for an individual gene, that evolves “within” the speciation process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7" y="304800"/>
            <a:ext cx="10277252" cy="62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8" y="290976"/>
            <a:ext cx="10277252" cy="62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9" y="239082"/>
            <a:ext cx="10277252" cy="63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239082"/>
            <a:ext cx="10013402" cy="61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239082"/>
            <a:ext cx="10040320" cy="61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194330"/>
            <a:ext cx="10040320" cy="61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7" y="224334"/>
            <a:ext cx="10061628" cy="61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7" y="224334"/>
            <a:ext cx="10141547" cy="64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7" y="142388"/>
            <a:ext cx="10141547" cy="62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" y="286870"/>
            <a:ext cx="10262148" cy="66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37" y="2459865"/>
            <a:ext cx="5476999" cy="43026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Conception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690689"/>
            <a:ext cx="6296696" cy="216009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Species tree: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phylogeny that displays </a:t>
            </a:r>
            <a:r>
              <a:rPr lang="en-US" altLang="zh-CN" dirty="0" smtClean="0"/>
              <a:t>a sequence of speciation events</a:t>
            </a:r>
            <a:endParaRPr kumimoji="1" lang="en-US" altLang="zh-CN" dirty="0" smtClean="0"/>
          </a:p>
          <a:p>
            <a:r>
              <a:rPr kumimoji="1" lang="en-US" altLang="zh-CN" dirty="0" smtClean="0"/>
              <a:t>Gene tree: </a:t>
            </a:r>
            <a:r>
              <a:rPr lang="en-US" altLang="zh-CN" dirty="0" smtClean="0"/>
              <a:t>phylogenetic history for an individual gene, that evolves “within” the speciation process</a:t>
            </a:r>
            <a:endParaRPr kumimoji="1" lang="zh-CN" altLang="en-US" dirty="0"/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6748528" y="3850783"/>
            <a:ext cx="2802488" cy="4036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6748528" y="4619959"/>
            <a:ext cx="1971312" cy="2682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5508" y="415470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Speciation events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 multispecies coalescent 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Independence between branches—coalescent events that occur in one population are independent of what happens in other populations within the phylogeny.</a:t>
            </a:r>
          </a:p>
          <a:p>
            <a:r>
              <a:rPr kumimoji="1" lang="en-US" altLang="zh-CN" dirty="0" err="1" smtClean="0"/>
              <a:t>Panmxia</a:t>
            </a:r>
            <a:r>
              <a:rPr kumimoji="1" lang="en-US" altLang="zh-CN" dirty="0" smtClean="0"/>
              <a:t>—within a population, all pairs of lineages are equally likely to coalesce.</a:t>
            </a:r>
          </a:p>
          <a:p>
            <a:r>
              <a:rPr kumimoji="1" lang="en-US" altLang="zh-CN" dirty="0" smtClean="0"/>
              <a:t>Divergence is instantaneous and complete-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no gene flow occurs after speciation</a:t>
            </a:r>
          </a:p>
          <a:p>
            <a:r>
              <a:rPr kumimoji="1" lang="en-US" altLang="zh-CN" dirty="0" smtClean="0"/>
              <a:t>ILS only—no other evolutionary processes (e.g., horizontal transfer, duplication and loss,</a:t>
            </a:r>
            <a:r>
              <a:rPr kumimoji="1" lang="mr-IN" altLang="zh-CN" dirty="0" smtClean="0"/>
              <a:t>…</a:t>
            </a:r>
            <a:r>
              <a:rPr kumimoji="1" lang="en-US" altLang="zh-CN" dirty="0" smtClean="0"/>
              <a:t>) have led to incongruence between gene trees and the species tree</a:t>
            </a:r>
          </a:p>
          <a:p>
            <a:r>
              <a:rPr kumimoji="1" lang="en-US" altLang="zh-CN" dirty="0" smtClean="0"/>
              <a:t>No recombination within genes; free recombination between genes</a:t>
            </a:r>
          </a:p>
        </p:txBody>
      </p:sp>
    </p:spTree>
    <p:extLst>
      <p:ext uri="{BB962C8B-B14F-4D97-AF65-F5344CB8AC3E}">
        <p14:creationId xmlns:p14="http://schemas.microsoft.com/office/powerpoint/2010/main" val="101190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Species tree estimating </a:t>
            </a:r>
            <a:r>
              <a:rPr kumimoji="1" lang="en-US" altLang="zh-CN" dirty="0" err="1" smtClean="0"/>
              <a:t>mothod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4318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dirty="0" smtClean="0"/>
              <a:t>Base in coalescent model 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mothod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 species  tree estimating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Full data methods:</a:t>
            </a:r>
            <a:endParaRPr lang="en-US" altLang="zh-CN" dirty="0" smtClean="0"/>
          </a:p>
          <a:p>
            <a:r>
              <a:rPr lang="en-US" altLang="zh-CN" dirty="0" smtClean="0"/>
              <a:t>Fully Bayesian (integrate over gene trees within species trees, estimate posterior distribution of population sizes, branch lengths, and other model parameters in addition to the species tree): </a:t>
            </a:r>
          </a:p>
          <a:p>
            <a:pPr lvl="1"/>
            <a:r>
              <a:rPr lang="en-US" altLang="zh-CN" dirty="0" smtClean="0"/>
              <a:t>BEST</a:t>
            </a:r>
          </a:p>
          <a:p>
            <a:pPr lvl="1"/>
            <a:r>
              <a:rPr lang="en-US" altLang="zh-CN" dirty="0" smtClean="0"/>
              <a:t>BEAST</a:t>
            </a:r>
          </a:p>
          <a:p>
            <a:pPr lvl="1"/>
            <a:r>
              <a:rPr lang="en-US" altLang="zh-CN" dirty="0" smtClean="0"/>
              <a:t>SNAPP</a:t>
            </a:r>
          </a:p>
          <a:p>
            <a:pPr lvl="1"/>
            <a:r>
              <a:rPr lang="en-US" altLang="zh-CN" dirty="0" smtClean="0"/>
              <a:t>BPP</a:t>
            </a:r>
          </a:p>
          <a:p>
            <a:r>
              <a:rPr lang="en-US" altLang="zh-CN" dirty="0" err="1" smtClean="0"/>
              <a:t>SVDQuartets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23" y="2847802"/>
            <a:ext cx="6668277" cy="38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dirty="0" smtClean="0"/>
              <a:t>Base in coalescent model 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mothod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 species  tree estimating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Summary statistics methods: </a:t>
            </a:r>
            <a:r>
              <a:rPr lang="en-US" altLang="zh-CN" dirty="0"/>
              <a:t>Start with estimated gene trees 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Using </a:t>
            </a:r>
            <a:r>
              <a:rPr lang="en-US" altLang="zh-CN" dirty="0"/>
              <a:t>estimated branch lengths: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STEM</a:t>
            </a:r>
          </a:p>
          <a:p>
            <a:pPr lvl="1"/>
            <a:r>
              <a:rPr lang="en-US" altLang="zh-CN" dirty="0" smtClean="0"/>
              <a:t> STEAC</a:t>
            </a:r>
          </a:p>
          <a:p>
            <a:r>
              <a:rPr lang="en-US" altLang="zh-CN" dirty="0" smtClean="0">
                <a:solidFill>
                  <a:sysClr val="windowText" lastClr="000000"/>
                </a:solidFill>
              </a:rPr>
              <a:t>Using </a:t>
            </a:r>
            <a:r>
              <a:rPr lang="en-US" altLang="zh-CN" dirty="0">
                <a:solidFill>
                  <a:sysClr val="windowText" lastClr="000000"/>
                </a:solidFill>
              </a:rPr>
              <a:t>topology information only: </a:t>
            </a:r>
            <a:endParaRPr lang="en-US" altLang="zh-CN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altLang="zh-CN" dirty="0" smtClean="0"/>
              <a:t>STAR</a:t>
            </a:r>
          </a:p>
          <a:p>
            <a:pPr lvl="1"/>
            <a:r>
              <a:rPr lang="en-US" altLang="zh-CN" dirty="0" smtClean="0"/>
              <a:t>Minimize </a:t>
            </a:r>
            <a:r>
              <a:rPr lang="en-US" altLang="zh-CN" dirty="0"/>
              <a:t>Deep </a:t>
            </a:r>
            <a:r>
              <a:rPr lang="en-US" altLang="zh-CN" dirty="0" smtClean="0"/>
              <a:t>Coalescences</a:t>
            </a:r>
          </a:p>
          <a:p>
            <a:pPr lvl="1"/>
            <a:r>
              <a:rPr lang="en-US" altLang="zh-CN" dirty="0" smtClean="0"/>
              <a:t>ASTRAL </a:t>
            </a:r>
          </a:p>
          <a:p>
            <a:pPr lvl="1"/>
            <a:r>
              <a:rPr lang="en-US" altLang="zh-CN" dirty="0" smtClean="0"/>
              <a:t>ST-ABC </a:t>
            </a:r>
          </a:p>
          <a:p>
            <a:pPr lvl="1"/>
            <a:r>
              <a:rPr lang="en-US" altLang="zh-CN" dirty="0" smtClean="0"/>
              <a:t>STELLS </a:t>
            </a:r>
          </a:p>
          <a:p>
            <a:pPr lvl="1"/>
            <a:r>
              <a:rPr lang="en-US" altLang="zh-CN" dirty="0" smtClean="0"/>
              <a:t>MP-EST</a:t>
            </a:r>
          </a:p>
          <a:p>
            <a:pPr lvl="1"/>
            <a:r>
              <a:rPr lang="en-US" altLang="zh-CN" dirty="0" smtClean="0"/>
              <a:t>Statistical binning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94" y="3564294"/>
            <a:ext cx="6040497" cy="28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9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kumimoji="1" lang="en-US" altLang="zh-CN" sz="2800" dirty="0" smtClean="0"/>
              <a:t>Base in coalescent model 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mothod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 species  tree estimating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Summary statistics methods: </a:t>
            </a:r>
            <a:r>
              <a:rPr lang="en-US" altLang="zh-CN" dirty="0"/>
              <a:t>Start with estimated gene trees 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Using </a:t>
            </a:r>
            <a:r>
              <a:rPr lang="en-US" altLang="zh-CN" dirty="0"/>
              <a:t>estimated branch lengths: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STEM</a:t>
            </a:r>
          </a:p>
          <a:p>
            <a:pPr lvl="1"/>
            <a:r>
              <a:rPr lang="en-US" altLang="zh-CN" dirty="0" smtClean="0"/>
              <a:t> STEAC</a:t>
            </a:r>
          </a:p>
          <a:p>
            <a:r>
              <a:rPr lang="en-US" altLang="zh-CN" dirty="0" smtClean="0">
                <a:solidFill>
                  <a:sysClr val="windowText" lastClr="000000"/>
                </a:solidFill>
              </a:rPr>
              <a:t>Using </a:t>
            </a:r>
            <a:r>
              <a:rPr lang="en-US" altLang="zh-CN" dirty="0">
                <a:solidFill>
                  <a:sysClr val="windowText" lastClr="000000"/>
                </a:solidFill>
              </a:rPr>
              <a:t>topology information only: </a:t>
            </a:r>
            <a:endParaRPr lang="en-US" altLang="zh-CN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altLang="zh-CN" dirty="0" smtClean="0"/>
              <a:t>STAR</a:t>
            </a:r>
          </a:p>
          <a:p>
            <a:pPr lvl="1"/>
            <a:r>
              <a:rPr lang="en-US" altLang="zh-CN" dirty="0" smtClean="0"/>
              <a:t>Minimize </a:t>
            </a:r>
            <a:r>
              <a:rPr lang="en-US" altLang="zh-CN" dirty="0"/>
              <a:t>Deep </a:t>
            </a:r>
            <a:r>
              <a:rPr lang="en-US" altLang="zh-CN" dirty="0" smtClean="0"/>
              <a:t>Coalescences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ASTRAL </a:t>
            </a:r>
          </a:p>
          <a:p>
            <a:pPr lvl="1"/>
            <a:r>
              <a:rPr lang="en-US" altLang="zh-CN" dirty="0" smtClean="0"/>
              <a:t>ST-ABC </a:t>
            </a:r>
          </a:p>
          <a:p>
            <a:pPr lvl="1"/>
            <a:r>
              <a:rPr lang="en-US" altLang="zh-CN" dirty="0" smtClean="0"/>
              <a:t>STELLS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MP-EST</a:t>
            </a:r>
          </a:p>
          <a:p>
            <a:pPr lvl="1"/>
            <a:r>
              <a:rPr lang="en-US" altLang="zh-CN" dirty="0" smtClean="0"/>
              <a:t>Statistical binning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86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ASTRAL is a tool for estimating an </a:t>
            </a:r>
            <a:r>
              <a:rPr kumimoji="1" lang="en-US" altLang="zh-CN" dirty="0" err="1" smtClean="0"/>
              <a:t>unrooted</a:t>
            </a:r>
            <a:r>
              <a:rPr kumimoji="1" lang="en-US" altLang="zh-CN" dirty="0" smtClean="0"/>
              <a:t> species tree given a set of </a:t>
            </a:r>
            <a:r>
              <a:rPr kumimoji="1" lang="en-US" altLang="zh-CN" dirty="0" err="1" smtClean="0"/>
              <a:t>unrooted</a:t>
            </a:r>
            <a:r>
              <a:rPr kumimoji="1" lang="en-US" altLang="zh-CN" dirty="0" smtClean="0"/>
              <a:t> gene trees.</a:t>
            </a:r>
          </a:p>
          <a:p>
            <a:r>
              <a:rPr kumimoji="1" lang="en-US" altLang="zh-CN" dirty="0" smtClean="0"/>
              <a:t>ASTRAL is statistically consistent under the multi-species coalescent model.</a:t>
            </a:r>
          </a:p>
          <a:p>
            <a:r>
              <a:rPr kumimoji="1" lang="en-US" altLang="zh-CN" dirty="0" smtClean="0"/>
              <a:t>ASTRAL finds the species tree that has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 maximum number of shared induced quartet trees</a:t>
            </a:r>
            <a:r>
              <a:rPr kumimoji="1" lang="en-US" altLang="zh-CN" dirty="0" smtClean="0"/>
              <a:t> with the set of gene trees, subject to the constraint that the set of bipartitions in the species tree comes from a predefined set of bipartitions.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5698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181600" y="1872343"/>
                <a:ext cx="6172200" cy="4304620"/>
              </a:xfrm>
            </p:spPr>
            <p:txBody>
              <a:bodyPr/>
              <a:lstStyle/>
              <a:p>
                <a:pPr marL="285750" lvl="4" indent="-285750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1" lang="en-US" altLang="zh-CN" sz="2400" dirty="0" smtClean="0"/>
                  <a:t>For 4 species, the dominant quartet topology is the species tree</a:t>
                </a:r>
              </a:p>
              <a:p>
                <a:pPr marL="285750" lvl="4" indent="-285750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1" lang="en-US" altLang="zh-CN" sz="2400" dirty="0" smtClean="0"/>
                  <a:t>For &gt;4 species, the dominant topology may be different from the species tree </a:t>
                </a:r>
              </a:p>
              <a:p>
                <a:pPr marL="0" lvl="4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400" dirty="0" smtClean="0"/>
                  <a:t>        1. Break up input each gene tree into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mr-IN" altLang="zh-CN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24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zh-CN" sz="2400" dirty="0" smtClean="0"/>
                  <a:t> </a:t>
                </a:r>
                <a:r>
                  <a:rPr kumimoji="1" lang="en-US" altLang="zh-CN" sz="2400" dirty="0" smtClean="0"/>
                  <a:t>trees on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4 taxa (quartet trees)</a:t>
                </a:r>
              </a:p>
              <a:p>
                <a:pPr marL="0" lvl="4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400" dirty="0"/>
                  <a:t> </a:t>
                </a:r>
                <a:r>
                  <a:rPr kumimoji="1" lang="en-US" altLang="zh-CN" sz="2400" dirty="0" smtClean="0"/>
                  <a:t>       2. Find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mr-IN" altLang="zh-CN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mr-IN" altLang="zh-CN" sz="24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zh-CN" sz="2400" dirty="0" smtClean="0"/>
                  <a:t> dominant </a:t>
                </a:r>
                <a:r>
                  <a:rPr kumimoji="1" lang="en-US" altLang="zh-CN" sz="2400" dirty="0" err="1" smtClean="0"/>
                  <a:t>quartat</a:t>
                </a:r>
                <a:r>
                  <a:rPr kumimoji="1" lang="en-US" altLang="zh-CN" sz="2400" dirty="0" smtClean="0"/>
                  <a:t> topologies</a:t>
                </a:r>
              </a:p>
              <a:p>
                <a:pPr marL="0" lvl="4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400" dirty="0"/>
                  <a:t> </a:t>
                </a:r>
                <a:r>
                  <a:rPr kumimoji="1" lang="en-US" altLang="zh-CN" sz="2400" dirty="0" smtClean="0"/>
                  <a:t>       3. Combine dominant quartet trees</a:t>
                </a:r>
                <a:endParaRPr kumimoji="1" lang="en-US" altLang="zh-CN" sz="2400" dirty="0" smtClean="0"/>
              </a:p>
              <a:p>
                <a:pPr marL="0" lvl="4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kumimoji="1" lang="en-US" altLang="zh-CN" dirty="0"/>
              </a:p>
              <a:p>
                <a:pPr marL="0" lvl="4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0" y="1872343"/>
                <a:ext cx="6172200" cy="4304620"/>
              </a:xfrm>
              <a:blipFill rotWithShape="0">
                <a:blip r:embed="rId2"/>
                <a:stretch>
                  <a:fillRect l="-1481" t="-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5" y="1690688"/>
            <a:ext cx="4557705" cy="51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1" y="1964814"/>
            <a:ext cx="1485900" cy="1593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6" y="1969067"/>
            <a:ext cx="1518265" cy="15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9487" y="178014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1969068"/>
            <a:ext cx="1518265" cy="15897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66484" y="223196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353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491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032215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73530" y="2181431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3556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92326" y="3426490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90825" y="302297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7628" y="2547927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466398" y="3392307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464897" y="29887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32215" y="297946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3680" y="339841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032214" y="219830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0" y="4030826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Number of gene tree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538162" y="41693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96000" y="41693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5720" y="423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088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1" y="1964814"/>
            <a:ext cx="1485900" cy="1593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6" y="1969067"/>
            <a:ext cx="1518265" cy="15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9487" y="178014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1969068"/>
            <a:ext cx="1518265" cy="15897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66484" y="223196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353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491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032215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73530" y="2181431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3556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92326" y="3426490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90825" y="302297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7628" y="2547927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466398" y="3392307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464897" y="29887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32215" y="297946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3680" y="339841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032214" y="219830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0" y="4030826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Number of gene tree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538162" y="41693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96000" y="41693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5720" y="423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221270" y="1840992"/>
            <a:ext cx="1755057" cy="1490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95693" y="4740764"/>
            <a:ext cx="1515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(A,B),(C,D)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4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1" y="1964814"/>
            <a:ext cx="1485900" cy="1593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6" y="1969067"/>
            <a:ext cx="1518265" cy="15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9487" y="178014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1969068"/>
            <a:ext cx="1518265" cy="15897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66484" y="223196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353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491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032215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73530" y="2181431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3556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92326" y="3426490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90825" y="302297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7628" y="2547927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466398" y="3392307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464897" y="29887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32215" y="297946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3680" y="339841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032214" y="219830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0" y="4030826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Number of gene tree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538162" y="41693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96000" y="41693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5720" y="423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271545" y="2270417"/>
            <a:ext cx="1755057" cy="1490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95693" y="474076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(A,B),(C,D)</a:t>
            </a:r>
            <a:endParaRPr kumimoji="1"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800722" y="512429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(B,C),(D,E)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9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4" r="12992"/>
          <a:stretch/>
        </p:blipFill>
        <p:spPr>
          <a:xfrm>
            <a:off x="6633573" y="2459865"/>
            <a:ext cx="5558427" cy="43333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Conception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690689"/>
            <a:ext cx="6296696" cy="216009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Species tree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phylogeny that displays </a:t>
            </a:r>
            <a:r>
              <a:rPr lang="en-US" altLang="zh-CN" dirty="0" smtClean="0"/>
              <a:t>a sequence of speciation events</a:t>
            </a:r>
            <a:endParaRPr kumimoji="1" lang="en-US" altLang="zh-CN" dirty="0" smtClean="0"/>
          </a:p>
          <a:p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Gene tree</a:t>
            </a:r>
            <a:r>
              <a:rPr kumimoji="1" lang="en-US" altLang="zh-CN" dirty="0" smtClean="0"/>
              <a:t>: </a:t>
            </a:r>
            <a:r>
              <a:rPr lang="en-US" altLang="zh-CN" dirty="0" smtClean="0"/>
              <a:t>phylogenetic history for an individual gene, that evolves “within” the speciation process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76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1" y="1964814"/>
            <a:ext cx="1485900" cy="1593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6" y="1969067"/>
            <a:ext cx="1518265" cy="15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9487" y="178014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1969068"/>
            <a:ext cx="1518265" cy="15897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66484" y="223196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353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491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032215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73530" y="2181431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3556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92326" y="3426490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90825" y="302297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7628" y="2547927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466398" y="3392307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464897" y="29887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32215" y="297946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3680" y="339841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032214" y="219830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0" y="4030826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Number of gene tree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538162" y="41693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96000" y="41693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5720" y="423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95693" y="474076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(A,B),(C,D)</a:t>
            </a:r>
            <a:endParaRPr kumimoji="1"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800722" y="512429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(B,C),(D,E)</a:t>
            </a:r>
            <a:endParaRPr kumimoji="1"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795693" y="550782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(A,C),(D,E)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802224" y="5838652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(A,B),(D,E)</a:t>
            </a:r>
            <a:endParaRPr kumimoji="1" lang="zh-CN" altLang="en-US" sz="2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817064" y="6173741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(A,B),(C,E)</a:t>
            </a:r>
            <a:endParaRPr kumimoji="1"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493726" y="4740764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(B,C),(A,D)</a:t>
            </a:r>
            <a:endParaRPr kumimoji="1"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5498755" y="512429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(A,B),(D,E)</a:t>
            </a:r>
            <a:endParaRPr kumimoji="1" lang="zh-CN" altLang="en-US" sz="2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5493726" y="550782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(A,E),(B,C)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00257" y="5838652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(B,C),(D,E)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5515097" y="6173741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(A,C),(D,E)</a:t>
            </a:r>
            <a:endParaRPr kumimoji="1"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9274635" y="4677157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(A,D),(B,C)</a:t>
            </a:r>
            <a:endParaRPr kumimoji="1" lang="zh-CN" alt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9279664" y="5060687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(A,D),(B,E)</a:t>
            </a:r>
            <a:endParaRPr kumimoji="1" lang="zh-CN" altLang="en-US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274635" y="5444217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(A,D),(C,E)</a:t>
            </a:r>
            <a:endParaRPr kumimoji="1" lang="zh-CN" altLang="en-US" sz="2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9281166" y="5775045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(A,B),(C,E)</a:t>
            </a:r>
            <a:endParaRPr kumimoji="1" lang="zh-CN" altLang="en-US" sz="2400" dirty="0"/>
          </a:p>
        </p:txBody>
      </p:sp>
      <p:sp>
        <p:nvSpPr>
          <p:cNvPr id="41" name="文本框 40"/>
          <p:cNvSpPr txBox="1"/>
          <p:nvPr/>
        </p:nvSpPr>
        <p:spPr>
          <a:xfrm>
            <a:off x="9296006" y="611013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(B,D),(C,E)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634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1" y="1964814"/>
            <a:ext cx="1485900" cy="1593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6" y="1969067"/>
            <a:ext cx="1518265" cy="1589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69487" y="178014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1969068"/>
            <a:ext cx="1518265" cy="15897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66484" y="223196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353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4911" y="177935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032215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473530" y="2181431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73556" y="25821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992326" y="3426490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90825" y="302297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47628" y="2547927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466398" y="3392307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464897" y="29887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32215" y="297946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3680" y="339841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032214" y="2198304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0" y="4030826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Number of gene tree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538162" y="41693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096000" y="41693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725720" y="423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95693" y="474076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(A,B),(C,D)</a:t>
            </a:r>
            <a:endParaRPr kumimoji="1"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800722" y="512429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(B,C),(D,E)</a:t>
            </a:r>
            <a:endParaRPr kumimoji="1"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795693" y="550782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(A,C),(D,E)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802224" y="5838652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(A,B),(D,E)</a:t>
            </a:r>
            <a:endParaRPr kumimoji="1" lang="zh-CN" altLang="en-US" sz="2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817064" y="6173741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(A,B),(C,E)</a:t>
            </a:r>
            <a:endParaRPr kumimoji="1"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493726" y="4740764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(B,C),(A,D)</a:t>
            </a:r>
            <a:endParaRPr kumimoji="1"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5498755" y="512429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(A,B),(D,E)</a:t>
            </a:r>
            <a:endParaRPr kumimoji="1" lang="zh-CN" altLang="en-US" sz="2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5493726" y="550782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(B,C),(A,E)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500257" y="5838652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(B,C),(D,E)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5515097" y="6173741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(A,C),(D,E)</a:t>
            </a:r>
            <a:endParaRPr kumimoji="1"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9274635" y="4677157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(A,D),(B,C)</a:t>
            </a:r>
            <a:endParaRPr kumimoji="1" lang="zh-CN" alt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9279664" y="5060687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(A,D),(B,E)</a:t>
            </a:r>
            <a:endParaRPr kumimoji="1" lang="zh-CN" altLang="en-US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274635" y="5444217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(A,D),(C,E)</a:t>
            </a:r>
            <a:endParaRPr kumimoji="1" lang="zh-CN" altLang="en-US" sz="2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9281166" y="5775045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(A,B),(C,E)</a:t>
            </a:r>
            <a:endParaRPr kumimoji="1" lang="zh-CN" altLang="en-US" sz="2400" dirty="0"/>
          </a:p>
        </p:txBody>
      </p:sp>
      <p:sp>
        <p:nvSpPr>
          <p:cNvPr id="41" name="文本框 40"/>
          <p:cNvSpPr txBox="1"/>
          <p:nvPr/>
        </p:nvSpPr>
        <p:spPr>
          <a:xfrm>
            <a:off x="9296006" y="6110134"/>
            <a:ext cx="15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(B,D),(C,E)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4886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Compute the total number of times each resolved quartet was found over all input gene tree</a:t>
            </a:r>
            <a:endParaRPr kumimoji="1"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06368"/>
              </p:ext>
            </p:extLst>
          </p:nvPr>
        </p:nvGraphicFramePr>
        <p:xfrm>
          <a:off x="838200" y="2778760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Resolved quartet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Induced</a:t>
                      </a:r>
                      <a:r>
                        <a:rPr lang="en-US" altLang="zh-CN" baseline="0" dirty="0" smtClean="0"/>
                        <a:t> by tree(s)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Weight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sz="1800" dirty="0" smtClean="0"/>
                        <a:t>(A,B),(C,D)</a:t>
                      </a:r>
                      <a:endParaRPr kumimoji="1"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(B,C),(D,E)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10+5=15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(A,C),(D,E)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(A,B),(D,E)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sz="1800" dirty="0" smtClean="0"/>
                        <a:t>(A,B),(C,E)</a:t>
                      </a:r>
                      <a:endParaRPr kumimoji="1"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1+3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(B,C),(A,D)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2+3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(A,E),(B,C)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sz="1800" dirty="0" smtClean="0"/>
                        <a:t>(B,D),(C,E)</a:t>
                      </a:r>
                      <a:endParaRPr kumimoji="1"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(A,D),(B,E)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dirty="0" smtClean="0"/>
                        <a:t>(A,D),(C,E)</a:t>
                      </a:r>
                      <a:endParaRPr kumimoji="1"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42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8229" y="1910776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64" y="2099696"/>
            <a:ext cx="1518265" cy="1589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5226" y="23625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712298" y="271273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731068" y="3557118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29567" y="315360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806891" y="2731924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Score=10+11+15+15+15=66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65" y="4387632"/>
            <a:ext cx="1485900" cy="159396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28065" y="420217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728064" y="4604249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02162" y="497074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720932" y="581512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719431" y="54116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012163" y="5169159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Score=15+15+15+6+5=56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650728" y="599979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mr-IN" altLang="zh-CN" sz="5400" dirty="0" smtClean="0"/>
              <a:t>…</a:t>
            </a:r>
            <a:endParaRPr kumimoji="1" lang="zh-CN" altLang="en-US" sz="5400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365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8229" y="1910776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64" y="2099696"/>
            <a:ext cx="1518265" cy="1589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5226" y="2362592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712298" y="2712738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731068" y="3557118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29567" y="3153603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806891" y="2731924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Score=10+11+15+15+15=66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65" y="4387632"/>
            <a:ext cx="1485900" cy="159396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28065" y="420217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728064" y="4604249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02162" y="4970745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720932" y="5815125"/>
            <a:ext cx="3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719431" y="5411610"/>
            <a:ext cx="31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012163" y="5169159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Score=15+15+15+6+5=56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650728" y="599979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mr-IN" altLang="zh-CN" sz="5400" dirty="0" smtClean="0"/>
              <a:t>…</a:t>
            </a:r>
            <a:endParaRPr kumimoji="1" lang="zh-CN" altLang="en-US" sz="5400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mtClean="0"/>
              <a:t>ASTRAL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 &gt;4 </a:t>
            </a:r>
            <a:r>
              <a:rPr kumimoji="1" lang="en-US" altLang="zh-CN" dirty="0" err="1" smtClean="0"/>
              <a:t>speices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176175" y="2427665"/>
            <a:ext cx="228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smtClean="0">
                <a:solidFill>
                  <a:srgbClr val="FF0000"/>
                </a:solidFill>
              </a:rPr>
              <a:t>Best tree</a:t>
            </a:r>
            <a:endParaRPr kumimoji="1"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07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Usage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Java –jar </a:t>
            </a:r>
            <a:r>
              <a:rPr kumimoji="1" lang="en-US" altLang="zh-CN" dirty="0" err="1" smtClean="0"/>
              <a:t>positation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astral.jar</a:t>
            </a:r>
            <a:r>
              <a:rPr kumimoji="1" lang="en-US" altLang="zh-CN" dirty="0" smtClean="0"/>
              <a:t> –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positation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catree.tre</a:t>
            </a:r>
            <a:r>
              <a:rPr kumimoji="1" lang="en-US" altLang="zh-CN" dirty="0" smtClean="0"/>
              <a:t> –a </a:t>
            </a:r>
            <a:r>
              <a:rPr kumimoji="1" lang="en-US" altLang="zh-CN" dirty="0" err="1" smtClean="0"/>
              <a:t>positation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speciesname.txt</a:t>
            </a:r>
            <a:r>
              <a:rPr kumimoji="1" lang="en-US" altLang="zh-CN" dirty="0" smtClean="0"/>
              <a:t> –t 2 –o ***.</a:t>
            </a:r>
            <a:r>
              <a:rPr kumimoji="1" lang="en-US" altLang="zh-CN" dirty="0" err="1" smtClean="0"/>
              <a:t>tre</a:t>
            </a:r>
            <a:endParaRPr kumimoji="1" lang="en-US" altLang="zh-CN" dirty="0" smtClean="0"/>
          </a:p>
          <a:p>
            <a:r>
              <a:rPr kumimoji="1" lang="en-US" altLang="zh-CN" dirty="0" smtClean="0"/>
              <a:t>-jar version of astral</a:t>
            </a:r>
          </a:p>
          <a:p>
            <a:r>
              <a:rPr kumimoji="1" lang="en-US" altLang="zh-CN" dirty="0" smtClean="0"/>
              <a:t>-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 input file</a:t>
            </a:r>
          </a:p>
          <a:p>
            <a:r>
              <a:rPr kumimoji="1" lang="en-US" altLang="zh-CN" dirty="0" smtClean="0"/>
              <a:t>-a </a:t>
            </a:r>
            <a:r>
              <a:rPr kumimoji="1" lang="en-US" altLang="zh-CN" dirty="0" err="1" smtClean="0"/>
              <a:t>speciesname</a:t>
            </a:r>
            <a:endParaRPr kumimoji="1" lang="en-US" altLang="zh-CN" dirty="0" smtClean="0"/>
          </a:p>
          <a:p>
            <a:r>
              <a:rPr kumimoji="1" lang="en-US" altLang="zh-CN" dirty="0" smtClean="0"/>
              <a:t>-o output file</a:t>
            </a:r>
          </a:p>
          <a:p>
            <a:r>
              <a:rPr kumimoji="1" lang="en-US" altLang="zh-CN" dirty="0" smtClean="0"/>
              <a:t>-t 2 full annotation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750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MP-EST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965441" cy="41646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/>
              <a:t>The MP-EST method estimates species trees from </a:t>
            </a:r>
            <a:r>
              <a:rPr lang="en-US" altLang="zh-CN" sz="2400" dirty="0" smtClean="0">
                <a:solidFill>
                  <a:srgbClr val="FF0000"/>
                </a:solidFill>
              </a:rPr>
              <a:t>a set of rooted binary gene trees </a:t>
            </a:r>
            <a:r>
              <a:rPr lang="en-US" altLang="zh-CN" sz="2400" dirty="0" smtClean="0"/>
              <a:t>by maximizing a pseudo-likelihood function. </a:t>
            </a:r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input data of MP-EST are rooted binary gene trees produced by the maximum likelihood phylogenetic programs </a:t>
            </a:r>
            <a:r>
              <a:rPr lang="en-US" altLang="zh-CN" sz="2400" dirty="0" err="1"/>
              <a:t>RAxML</a:t>
            </a:r>
            <a:r>
              <a:rPr lang="en-US" altLang="zh-CN" sz="2400" dirty="0"/>
              <a:t>, PHYML, PHYLIP, and PAUP etc. </a:t>
            </a:r>
            <a:endParaRPr lang="en-US" altLang="zh-CN" sz="2400" dirty="0" smtClean="0"/>
          </a:p>
          <a:p>
            <a:r>
              <a:rPr lang="en-US" altLang="zh-CN" sz="2400" dirty="0"/>
              <a:t>In addition to the gene tree file, a control file must be generated for running MP-EST. The control file contains necessary parameters for running MP-EST.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61" y="1825625"/>
            <a:ext cx="5944127" cy="42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7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  <a:endParaRPr kumimoji="1" lang="zh-CN" altLang="en-US" dirty="0"/>
          </a:p>
        </p:txBody>
      </p:sp>
      <p:sp>
        <p:nvSpPr>
          <p:cNvPr id="5" name="AutoShape 4" descr="https://upload-images.jianshu.io/upload_images/17212154-016bcb3650311676.png?imageMogr2/auto-orient/strip|imageView2/2/w/637/format/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08" y="1441208"/>
            <a:ext cx="8105192" cy="51659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7870" y="1690688"/>
            <a:ext cx="3415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After finish control file, </a:t>
            </a:r>
            <a:r>
              <a:rPr lang="en-US" altLang="zh-CN" sz="2800" dirty="0"/>
              <a:t>Type “</a:t>
            </a:r>
            <a:r>
              <a:rPr lang="en-US" altLang="zh-CN" sz="2800" dirty="0" err="1"/>
              <a:t>mpest</a:t>
            </a:r>
            <a:r>
              <a:rPr lang="en-US" altLang="zh-CN" sz="2800" dirty="0"/>
              <a:t> control” (if the control file is named "control ") to run </a:t>
            </a:r>
            <a:r>
              <a:rPr lang="en-US" altLang="zh-CN" sz="2800" dirty="0" err="1"/>
              <a:t>mp-est</a:t>
            </a:r>
            <a:r>
              <a:rPr lang="en-US" altLang="zh-CN" sz="2800" dirty="0"/>
              <a:t> on the terminal window (DOS command window on PC)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8299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of </a:t>
            </a:r>
            <a:r>
              <a:rPr lang="en-US" altLang="zh-CN" dirty="0" smtClean="0"/>
              <a:t>approaches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statistics methods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Advantage: Quick</a:t>
            </a:r>
          </a:p>
          <a:p>
            <a:pPr lvl="1"/>
            <a:r>
              <a:rPr lang="en-US" altLang="zh-CN" dirty="0" smtClean="0"/>
              <a:t>Disadvantage: Ignore information in the data</a:t>
            </a:r>
          </a:p>
          <a:p>
            <a:pPr lvl="1"/>
            <a:r>
              <a:rPr lang="en-US" altLang="zh-CN" dirty="0" smtClean="0"/>
              <a:t>Most current implementations do not easily allow assessment of uncertainty (but bootstrap can be used, at the expense of computational </a:t>
            </a:r>
            <a:r>
              <a:rPr lang="en-US" altLang="zh-CN" dirty="0" err="1" smtClean="0"/>
              <a:t>eciency</a:t>
            </a:r>
            <a:r>
              <a:rPr lang="en-US" altLang="zh-CN" dirty="0" smtClean="0"/>
              <a:t>) </a:t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007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of </a:t>
            </a:r>
            <a:r>
              <a:rPr lang="en-US" altLang="zh-CN" dirty="0" smtClean="0"/>
              <a:t>approaches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Summary statistics methods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Advantage: Quick</a:t>
            </a:r>
          </a:p>
          <a:p>
            <a:pPr lvl="1"/>
            <a:r>
              <a:rPr lang="en-US" altLang="zh-CN" dirty="0" smtClean="0"/>
              <a:t>Disadvantage: Ignore information in the data</a:t>
            </a:r>
          </a:p>
          <a:p>
            <a:pPr lvl="1"/>
            <a:r>
              <a:rPr lang="en-US" altLang="zh-CN" dirty="0" smtClean="0"/>
              <a:t>Most current implementations do not easily allow assessment of uncertainty (but bootstrap can be used, at the expense of computational </a:t>
            </a:r>
            <a:r>
              <a:rPr lang="en-US" altLang="zh-CN" dirty="0" err="1" smtClean="0"/>
              <a:t>eciency</a:t>
            </a:r>
            <a:r>
              <a:rPr lang="en-US" altLang="zh-CN" dirty="0" smtClean="0"/>
              <a:t>) </a:t>
            </a:r>
          </a:p>
          <a:p>
            <a:r>
              <a:rPr lang="en-US" altLang="zh-CN" dirty="0" smtClean="0"/>
              <a:t>Full </a:t>
            </a:r>
            <a:r>
              <a:rPr lang="en-US" altLang="zh-CN" dirty="0"/>
              <a:t>data methods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Advantage: Fully model-based framework</a:t>
            </a:r>
          </a:p>
          <a:p>
            <a:pPr lvl="1"/>
            <a:r>
              <a:rPr lang="en-US" altLang="zh-CN" dirty="0"/>
              <a:t>Disadvantage: Computationally intensive, sometimes prohibitively so </a:t>
            </a:r>
            <a:endParaRPr lang="en-US" altLang="zh-CN" dirty="0" smtClean="0"/>
          </a:p>
          <a:p>
            <a:pPr lvl="1"/>
            <a:r>
              <a:rPr lang="en-US" altLang="zh-CN" smtClean="0"/>
              <a:t>BEST, *BEAST/STARBEAST2, BPP, and SNAPP utilize a Bayesian framework and involve MCMC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62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4" r="12992"/>
          <a:stretch/>
        </p:blipFill>
        <p:spPr>
          <a:xfrm>
            <a:off x="6633573" y="2459865"/>
            <a:ext cx="5558427" cy="43333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Conception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690689"/>
            <a:ext cx="6296696" cy="216009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Species tree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phylogeny that displays </a:t>
            </a:r>
            <a:r>
              <a:rPr lang="en-US" altLang="zh-CN" dirty="0" smtClean="0"/>
              <a:t>a sequence of speciation events</a:t>
            </a:r>
            <a:endParaRPr kumimoji="1" lang="en-US" altLang="zh-CN" dirty="0" smtClean="0"/>
          </a:p>
          <a:p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Gene tree</a:t>
            </a:r>
            <a:r>
              <a:rPr kumimoji="1" lang="en-US" altLang="zh-CN" dirty="0" smtClean="0"/>
              <a:t>: </a:t>
            </a:r>
            <a:r>
              <a:rPr lang="en-US" altLang="zh-CN" dirty="0" smtClean="0"/>
              <a:t>phylogenetic history for an individual gene, that evolves “within” the speciation process</a:t>
            </a:r>
            <a:endParaRPr kumimoji="1" lang="zh-CN" altLang="en-US" dirty="0"/>
          </a:p>
        </p:txBody>
      </p:sp>
      <p:cxnSp>
        <p:nvCxnSpPr>
          <p:cNvPr id="6" name="直线箭头连接符 5"/>
          <p:cNvCxnSpPr/>
          <p:nvPr/>
        </p:nvCxnSpPr>
        <p:spPr>
          <a:xfrm flipV="1">
            <a:off x="6633573" y="3281084"/>
            <a:ext cx="2869015" cy="8247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/>
          <p:nvPr/>
        </p:nvCxnSpPr>
        <p:spPr>
          <a:xfrm>
            <a:off x="6633573" y="4428565"/>
            <a:ext cx="2142874" cy="3407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86549" y="4036368"/>
            <a:ext cx="26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Coalescent events 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83364" y="2836506"/>
            <a:ext cx="74831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smtClean="0"/>
              <a:t>Thanks </a:t>
            </a:r>
            <a:r>
              <a:rPr kumimoji="1" lang="en-US" altLang="zh-CN" sz="6600" smtClean="0"/>
              <a:t>for attention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656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37" y="2459865"/>
            <a:ext cx="5476999" cy="43026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Conception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690689"/>
            <a:ext cx="6296696" cy="216009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Species tree: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phylogeny that displays </a:t>
            </a:r>
            <a:r>
              <a:rPr lang="en-US" altLang="zh-CN" dirty="0" smtClean="0"/>
              <a:t>a sequence of speciation events</a:t>
            </a:r>
            <a:endParaRPr kumimoji="1" lang="en-US" altLang="zh-CN" dirty="0" smtClean="0"/>
          </a:p>
          <a:p>
            <a:r>
              <a:rPr kumimoji="1" lang="en-US" altLang="zh-CN" dirty="0" smtClean="0"/>
              <a:t>Gene tree: </a:t>
            </a:r>
            <a:r>
              <a:rPr lang="en-US" altLang="zh-CN" dirty="0" smtClean="0"/>
              <a:t>phylogenetic history for an individual gene, that evolves “within” the speciation process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4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Ancestral polymorphism and species trees </a:t>
            </a:r>
            <a:r>
              <a:rPr lang="en-US" altLang="zh-CN" dirty="0" smtClean="0">
                <a:effectLst/>
              </a:rPr>
              <a:t/>
            </a:r>
            <a:br>
              <a:rPr lang="en-US" altLang="zh-CN" dirty="0" smtClean="0">
                <a:effectLst/>
              </a:rPr>
            </a:b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8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72" y="0"/>
            <a:ext cx="10169074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373" y="0"/>
            <a:ext cx="10352640" cy="66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1177</Words>
  <Application>Microsoft Macintosh PowerPoint</Application>
  <PresentationFormat>宽屏</PresentationFormat>
  <Paragraphs>297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Cambria Math</vt:lpstr>
      <vt:lpstr>DengXian</vt:lpstr>
      <vt:lpstr>DengXian Light</vt:lpstr>
      <vt:lpstr>Mangal</vt:lpstr>
      <vt:lpstr>Arial</vt:lpstr>
      <vt:lpstr>Office 主题</vt:lpstr>
      <vt:lpstr>Estimating species tree</vt:lpstr>
      <vt:lpstr>Conception</vt:lpstr>
      <vt:lpstr>Conception</vt:lpstr>
      <vt:lpstr>Conception</vt:lpstr>
      <vt:lpstr>Conception</vt:lpstr>
      <vt:lpstr>Conception</vt:lpstr>
      <vt:lpstr>Ancestral polymorphism and species trees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multispecies coalescent model</vt:lpstr>
      <vt:lpstr>Species tree estimating mothod</vt:lpstr>
      <vt:lpstr>Base in coalescent model  mothod for species  tree estimating</vt:lpstr>
      <vt:lpstr>Base in coalescent model  mothod for species  tree estimating</vt:lpstr>
      <vt:lpstr>Base in coalescent model  mothod for species  tree estimating</vt:lpstr>
      <vt:lpstr>ASTRAL</vt:lpstr>
      <vt:lpstr>ASTRAL</vt:lpstr>
      <vt:lpstr>ASTRAL with &gt;4 speices</vt:lpstr>
      <vt:lpstr>ASTRAL with &gt;4 speices</vt:lpstr>
      <vt:lpstr>ASTRAL with &gt;4 speices</vt:lpstr>
      <vt:lpstr>ASTRAL with &gt;4 speices</vt:lpstr>
      <vt:lpstr>ASTRAL with &gt;4 speices</vt:lpstr>
      <vt:lpstr>PowerPoint 演示文稿</vt:lpstr>
      <vt:lpstr>PowerPoint 演示文稿</vt:lpstr>
      <vt:lpstr>PowerPoint 演示文稿</vt:lpstr>
      <vt:lpstr>Usage</vt:lpstr>
      <vt:lpstr>MP-EST</vt:lpstr>
      <vt:lpstr>Usage</vt:lpstr>
      <vt:lpstr>Comparison of approaches </vt:lpstr>
      <vt:lpstr>Comparison of approaches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species tree</dc:title>
  <dc:creator>Microsoft Office User</dc:creator>
  <cp:lastModifiedBy>Microsoft Office User</cp:lastModifiedBy>
  <cp:revision>44</cp:revision>
  <dcterms:created xsi:type="dcterms:W3CDTF">2020-01-02T12:52:09Z</dcterms:created>
  <dcterms:modified xsi:type="dcterms:W3CDTF">2020-01-05T14:08:03Z</dcterms:modified>
</cp:coreProperties>
</file>